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1.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 id="2147483910" r:id="rId8"/>
    <p:sldMasterId id="2147484234" r:id="rId9"/>
    <p:sldMasterId id="2147484259" r:id="rId10"/>
    <p:sldMasterId id="2147484286" r:id="rId11"/>
    <p:sldMasterId id="2147484316" r:id="rId12"/>
    <p:sldMasterId id="2147484345" r:id="rId13"/>
    <p:sldMasterId id="2147484375" r:id="rId14"/>
    <p:sldMasterId id="2147484435" r:id="rId15"/>
    <p:sldMasterId id="2147484459" r:id="rId16"/>
    <p:sldMasterId id="2147484486" r:id="rId17"/>
    <p:sldMasterId id="2147484509" r:id="rId18"/>
    <p:sldMasterId id="2147484537" r:id="rId19"/>
  </p:sldMasterIdLst>
  <p:notesMasterIdLst>
    <p:notesMasterId r:id="rId59"/>
  </p:notesMasterIdLst>
  <p:handoutMasterIdLst>
    <p:handoutMasterId r:id="rId60"/>
  </p:handoutMasterIdLst>
  <p:sldIdLst>
    <p:sldId id="4324" r:id="rId20"/>
    <p:sldId id="290" r:id="rId21"/>
    <p:sldId id="8331" r:id="rId22"/>
    <p:sldId id="8332" r:id="rId23"/>
    <p:sldId id="8335" r:id="rId24"/>
    <p:sldId id="8479" r:id="rId25"/>
    <p:sldId id="8336" r:id="rId26"/>
    <p:sldId id="8337" r:id="rId27"/>
    <p:sldId id="4541" r:id="rId28"/>
    <p:sldId id="4772" r:id="rId29"/>
    <p:sldId id="8327" r:id="rId30"/>
    <p:sldId id="3698" r:id="rId31"/>
    <p:sldId id="3699" r:id="rId32"/>
    <p:sldId id="525" r:id="rId33"/>
    <p:sldId id="8338" r:id="rId34"/>
    <p:sldId id="8325" r:id="rId35"/>
    <p:sldId id="296" r:id="rId36"/>
    <p:sldId id="294" r:id="rId37"/>
    <p:sldId id="8328" r:id="rId38"/>
    <p:sldId id="4319" r:id="rId39"/>
    <p:sldId id="8339" r:id="rId40"/>
    <p:sldId id="4292" r:id="rId41"/>
    <p:sldId id="4293" r:id="rId42"/>
    <p:sldId id="8472" r:id="rId43"/>
    <p:sldId id="8473" r:id="rId44"/>
    <p:sldId id="8475" r:id="rId45"/>
    <p:sldId id="3115" r:id="rId46"/>
    <p:sldId id="8341" r:id="rId47"/>
    <p:sldId id="2960" r:id="rId48"/>
    <p:sldId id="2355" r:id="rId49"/>
    <p:sldId id="4531" r:id="rId50"/>
    <p:sldId id="8346" r:id="rId51"/>
    <p:sldId id="8359" r:id="rId52"/>
    <p:sldId id="8360" r:id="rId53"/>
    <p:sldId id="8356" r:id="rId54"/>
    <p:sldId id="485" r:id="rId55"/>
    <p:sldId id="8343" r:id="rId56"/>
    <p:sldId id="8342" r:id="rId57"/>
    <p:sldId id="2197" r:id="rId58"/>
  </p:sldIdLst>
  <p:sldSz cx="12434888"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Why Now" id="{55C4389A-DA89-469D-A18A-D6E1F4DADB87}">
          <p14:sldIdLst>
            <p14:sldId id="4324"/>
            <p14:sldId id="290"/>
            <p14:sldId id="8331"/>
            <p14:sldId id="8332"/>
          </p14:sldIdLst>
        </p14:section>
        <p14:section name="Why Azure" id="{99DF0DDE-9063-495B-A8CE-8911931079F1}">
          <p14:sldIdLst>
            <p14:sldId id="8335"/>
            <p14:sldId id="8479"/>
            <p14:sldId id="8336"/>
            <p14:sldId id="8337"/>
            <p14:sldId id="4541"/>
            <p14:sldId id="4772"/>
            <p14:sldId id="8327"/>
            <p14:sldId id="3698"/>
            <p14:sldId id="3699"/>
            <p14:sldId id="525"/>
            <p14:sldId id="8338"/>
            <p14:sldId id="8325"/>
            <p14:sldId id="296"/>
            <p14:sldId id="294"/>
            <p14:sldId id="8328"/>
            <p14:sldId id="4319"/>
            <p14:sldId id="8339"/>
            <p14:sldId id="4292"/>
            <p14:sldId id="4293"/>
            <p14:sldId id="8472"/>
            <p14:sldId id="8473"/>
            <p14:sldId id="8475"/>
            <p14:sldId id="3115"/>
            <p14:sldId id="8341"/>
            <p14:sldId id="2960"/>
            <p14:sldId id="2355"/>
            <p14:sldId id="4531"/>
            <p14:sldId id="8346"/>
            <p14:sldId id="8359"/>
            <p14:sldId id="8360"/>
            <p14:sldId id="8356"/>
            <p14:sldId id="485"/>
            <p14:sldId id="8343"/>
          </p14:sldIdLst>
        </p14:section>
        <p14:section name="Journey to the Cloud" id="{C4752574-A6A9-4D97-A5E6-141D5D15A68A}">
          <p14:sldIdLst>
            <p14:sldId id="8342"/>
            <p14:sldId id="21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Arpan Shah" initials="AS" lastIdx="1" clrIdx="2">
    <p:extLst>
      <p:ext uri="{19B8F6BF-5375-455C-9EA6-DF929625EA0E}">
        <p15:presenceInfo xmlns:p15="http://schemas.microsoft.com/office/powerpoint/2012/main" userId="ca582f2bc3ad1590" providerId="Windows Live"/>
      </p:ext>
    </p:extLst>
  </p:cmAuthor>
  <p:cmAuthor id="4" name="Riyaz Habibbhai" initials="RH" lastIdx="1" clrIdx="3">
    <p:extLst>
      <p:ext uri="{19B8F6BF-5375-455C-9EA6-DF929625EA0E}">
        <p15:presenceInfo xmlns:p15="http://schemas.microsoft.com/office/powerpoint/2012/main" userId="S::riyazh@microsoft.com::fddbca77-a0dd-4473-86c1-6403c16757d6" providerId="AD"/>
      </p:ext>
    </p:extLst>
  </p:cmAuthor>
  <p:cmAuthor id="5" name="Paul Wilcox" initials="PW" lastIdx="1" clrIdx="4">
    <p:extLst>
      <p:ext uri="{19B8F6BF-5375-455C-9EA6-DF929625EA0E}">
        <p15:presenceInfo xmlns:p15="http://schemas.microsoft.com/office/powerpoint/2012/main" userId="be6daff017ddb4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E6E6E6"/>
    <a:srgbClr val="D2D2D2"/>
    <a:srgbClr val="FBFBFB"/>
    <a:srgbClr val="737373"/>
    <a:srgbClr val="0078D4"/>
    <a:srgbClr val="0078D7"/>
    <a:srgbClr val="E1F75C"/>
    <a:srgbClr val="15B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7" dt="2019-04-22T17:32:24.515"/>
    <p1510:client id="{9247BDA1-F770-4723-B863-25BB425C0385}" v="11" dt="2019-04-22T19:22:22.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66" autoAdjust="0"/>
  </p:normalViewPr>
  <p:slideViewPr>
    <p:cSldViewPr snapToGrid="0">
      <p:cViewPr varScale="1">
        <p:scale>
          <a:sx n="115" d="100"/>
          <a:sy n="115" d="100"/>
        </p:scale>
        <p:origin x="1932"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Master" Target="slideMasters/slideMaster10.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61"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Master" Target="slideMasters/slideMaster13.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tx2"/>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rgbClr val="737373"/>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rgbClr val="737373"/>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rgbClr val="737373"/>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rgbClr val="737373"/>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2"/>
            </a:solidFill>
            <a:ln>
              <a:solidFill>
                <a:srgbClr val="DDDDDD">
                  <a:alpha val="65000"/>
                </a:srgbClr>
              </a:solid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EB89-48D4-8778-DC51417A9AE3}"/>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noFill/>
            <a:ln>
              <a:no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32CF-42F0-83C7-4E9E32C97B2D}"/>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4/30/2019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4/30/2019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pricing/details/virtual-machines/linu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and thank you for including me in your visit to Microsoft’s EBC to talk with you about Azure</a:t>
            </a:r>
          </a:p>
          <a:p>
            <a:endParaRPr lang="en-US"/>
          </a:p>
          <a:p>
            <a:r>
              <a:rPr lang="en-US"/>
              <a:t>Overview of Azure</a:t>
            </a:r>
          </a:p>
          <a:p>
            <a:r>
              <a:rPr lang="en-US"/>
              <a:t>Trends we are seeing in cloud computing</a:t>
            </a:r>
          </a:p>
          <a:p>
            <a:r>
              <a:rPr lang="en-US"/>
              <a:t>Discussion of what we call Microsoft’s Azure pillars</a:t>
            </a:r>
          </a:p>
          <a:p>
            <a:endParaRPr lang="en-US"/>
          </a:p>
        </p:txBody>
      </p:sp>
      <p:sp>
        <p:nvSpPr>
          <p:cNvPr id="4" name="Header Placeholder 3"/>
          <p:cNvSpPr>
            <a:spLocks noGrp="1"/>
          </p:cNvSpPr>
          <p:nvPr>
            <p:ph type="hdr" sz="quarter" idx="10"/>
          </p:nvPr>
        </p:nvSpPr>
        <p:spPr/>
        <p:txBody>
          <a:bodyPr/>
          <a:lstStyle/>
          <a:p>
            <a:pPr marL="0" marR="0" lvl="0" indent="0" algn="l" defTabSz="93168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4" marR="0" lvl="0" indent="0" algn="l" defTabSz="2732401" rtl="0" eaLnBrk="0"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684"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684" rtl="0" eaLnBrk="1" fontAlgn="auto" latinLnBrk="0" hangingPunct="1">
                <a:lnSpc>
                  <a:spcPct val="100000"/>
                </a:lnSpc>
                <a:spcBef>
                  <a:spcPts val="0"/>
                </a:spcBef>
                <a:spcAft>
                  <a:spcPts val="0"/>
                </a:spcAft>
                <a:buClrTx/>
                <a:buSzTx/>
                <a:buFontTx/>
                <a:buNone/>
                <a:tabLst/>
                <a:defRPr/>
              </a:pPr>
              <a:t>4/30/2019 12:05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6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684"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728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a:t>What do we mean when we say “modern infrastructure”?</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Azure IaaS offers a purpose-built IT infrastructure designed to fit your company’s needs, rather than the other way around</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This is accomplished through utilizing the experience we’ve gained in a 300,000-plus partner global ecosystem, which is 5 times greater than Google’s partner network. </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Microsoft also has deep experience with many different kinds of industries</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Our global data centers offer you support for all your applications when and where you need it</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We are differentiated from our competitors by offering a first-class experience that has been recognized by such partner certifications as SAP and Red Hat</a:t>
            </a:r>
          </a:p>
          <a:p>
            <a:pPr marL="349415" indent="-349415" defTabSz="950189" fontAlgn="base">
              <a:lnSpc>
                <a:spcPct val="90000"/>
              </a:lnSpc>
              <a:spcBef>
                <a:spcPct val="0"/>
              </a:spcBef>
              <a:spcAft>
                <a:spcPct val="0"/>
              </a:spcAft>
              <a:buFont typeface="Arial" panose="020B0604020202020204" pitchFamily="34" charset="0"/>
              <a:buChar char="•"/>
              <a:defRPr/>
            </a:pPr>
            <a:r>
              <a:rPr lang="en-US" sz="1200" kern="0">
                <a:gradFill>
                  <a:gsLst>
                    <a:gs pos="0">
                      <a:srgbClr val="FFFFFF"/>
                    </a:gs>
                    <a:gs pos="100000">
                      <a:srgbClr val="FFFFFF"/>
                    </a:gs>
                  </a:gsLst>
                  <a:lin ang="5400000" scaled="0"/>
                </a:gradFill>
                <a:latin typeface="Segoe UI"/>
                <a:ea typeface="Segoe UI" pitchFamily="34" charset="0"/>
                <a:cs typeface="Segoe UI" pitchFamily="34" charset="0"/>
              </a:rPr>
              <a:t>And we can tailor our support for any specialized needs you may have—regardless of whether you are managing on-premises, hybrid, or cloud-only infrastructures</a:t>
            </a:r>
          </a:p>
          <a:p>
            <a:pPr marL="349415" indent="-349415" defTabSz="950189" fontAlgn="base">
              <a:lnSpc>
                <a:spcPct val="90000"/>
              </a:lnSpc>
              <a:spcBef>
                <a:spcPct val="0"/>
              </a:spcBef>
              <a:spcAft>
                <a:spcPct val="0"/>
              </a:spcAft>
              <a:buFont typeface="Arial" panose="020B0604020202020204" pitchFamily="34" charset="0"/>
              <a:buChar char="•"/>
              <a:defRPr/>
            </a:pPr>
            <a:endParaRPr lang="en-US" sz="1200" kern="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200" b="1" kern="0">
                <a:gradFill>
                  <a:gsLst>
                    <a:gs pos="0">
                      <a:srgbClr val="FFFFFF"/>
                    </a:gs>
                    <a:gs pos="100000">
                      <a:srgbClr val="FFFFFF"/>
                    </a:gs>
                  </a:gsLst>
                  <a:lin ang="5400000" scaled="0"/>
                </a:gradFill>
                <a:latin typeface="Segoe UI"/>
                <a:ea typeface="Segoe UI" pitchFamily="34" charset="0"/>
                <a:cs typeface="Segoe UI" pitchFamily="34" charset="0"/>
              </a:rPr>
              <a:t>Purpose-built infrastructure</a:t>
            </a:r>
          </a:p>
          <a:p>
            <a:r>
              <a:rPr lang="en-US" sz="1200"/>
              <a:t>A combination of virtual machines and purpose-built large instances provides the largest scale and widest range for your workloads.</a:t>
            </a:r>
          </a:p>
          <a:p>
            <a:endParaRPr lang="en-US" sz="1200"/>
          </a:p>
          <a:p>
            <a:r>
              <a:rPr lang="en-US" sz="1200"/>
              <a:t>With an on-demand infrastructure, you and leverage per-minute billing and scale your CPU and RAM usage up or down based on your application workloads. </a:t>
            </a:r>
          </a:p>
          <a:p>
            <a:endParaRPr lang="en-US" sz="1200"/>
          </a:p>
          <a:p>
            <a:r>
              <a:rPr lang="en-US" sz="1200"/>
              <a:t>However, for large instances, on-demand infrastructure can be cost prohibitive. That’s why Azure offers purpose-built infrastructures, which allow you to customize your infrastructure based on your specific workload needs.</a:t>
            </a:r>
          </a:p>
          <a:p>
            <a:pPr defTabSz="950189" fontAlgn="base">
              <a:lnSpc>
                <a:spcPct val="90000"/>
              </a:lnSpc>
              <a:spcBef>
                <a:spcPct val="0"/>
              </a:spcBef>
              <a:spcAft>
                <a:spcPct val="0"/>
              </a:spcAft>
              <a:defRPr/>
            </a:pPr>
            <a:endParaRPr lang="en-US" sz="1200" kern="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200" b="1" kern="0">
                <a:gradFill>
                  <a:gsLst>
                    <a:gs pos="0">
                      <a:srgbClr val="FFFFFF"/>
                    </a:gs>
                    <a:gs pos="100000">
                      <a:srgbClr val="FFFFFF"/>
                    </a:gs>
                  </a:gsLst>
                  <a:lin ang="5400000" scaled="0"/>
                </a:gradFill>
                <a:latin typeface="Segoe UI"/>
                <a:ea typeface="Segoe UI" pitchFamily="34" charset="0"/>
                <a:cs typeface="Segoe UI" pitchFamily="34" charset="0"/>
              </a:rPr>
              <a:t>Linux and Open Source</a:t>
            </a:r>
          </a:p>
          <a:p>
            <a:pPr defTabSz="950189" fontAlgn="base">
              <a:lnSpc>
                <a:spcPct val="90000"/>
              </a:lnSpc>
              <a:spcBef>
                <a:spcPct val="0"/>
              </a:spcBef>
              <a:spcAft>
                <a:spcPct val="0"/>
              </a:spcAft>
              <a:defRPr/>
            </a:pPr>
            <a:endParaRPr lang="en-US" sz="1200" b="1" kern="0">
              <a:gradFill>
                <a:gsLst>
                  <a:gs pos="0">
                    <a:srgbClr val="FFFFFF"/>
                  </a:gs>
                  <a:gs pos="100000">
                    <a:srgbClr val="FFFFFF"/>
                  </a:gs>
                </a:gsLst>
                <a:lin ang="5400000" scaled="0"/>
              </a:gradFill>
              <a:latin typeface="Segoe UI"/>
              <a:ea typeface="Segoe UI" pitchFamily="34" charset="0"/>
              <a:cs typeface="Segoe UI" pitchFamily="34" charset="0"/>
            </a:endParaRPr>
          </a:p>
          <a:p>
            <a:r>
              <a:rPr lang="en-US" sz="1200" i="1"/>
              <a:t>… which is why we provide the hardware for Windows and Linux platforms …</a:t>
            </a:r>
          </a:p>
          <a:p>
            <a:endParaRPr lang="en-US" sz="1200" b="1" i="1"/>
          </a:p>
          <a:p>
            <a:pPr marL="174708" indent="-174708">
              <a:buFont typeface="Arial" panose="020B0604020202020204" pitchFamily="34" charset="0"/>
              <a:buChar char="•"/>
            </a:pPr>
            <a:r>
              <a:rPr lang="en-US" sz="1200"/>
              <a:t>Given Microsoft makes Windows Server, there is no better place to run Windows platforms than on Windows Server. They were, quite literally, made for each other. </a:t>
            </a:r>
          </a:p>
          <a:p>
            <a:pPr marL="174708" indent="-174708">
              <a:buFont typeface="Arial" panose="020B0604020202020204" pitchFamily="34" charset="0"/>
              <a:buChar char="•"/>
            </a:pPr>
            <a:r>
              <a:rPr lang="en-US" sz="1200"/>
              <a:t>But, we don’t stop at Windows …</a:t>
            </a:r>
          </a:p>
          <a:p>
            <a:pPr marL="174708" indent="-174708">
              <a:buFont typeface="Arial" panose="020B0604020202020204" pitchFamily="34" charset="0"/>
              <a:buChar char="•"/>
            </a:pPr>
            <a:r>
              <a:rPr lang="en-US" sz="1200"/>
              <a:t>33% of our partners are running Linux.</a:t>
            </a:r>
          </a:p>
          <a:p>
            <a:pPr marL="174708" indent="-174708">
              <a:buFont typeface="Arial" panose="020B0604020202020204" pitchFamily="34" charset="0"/>
              <a:buChar char="•"/>
            </a:pPr>
            <a:r>
              <a:rPr lang="en-US" sz="1200"/>
              <a:t>Which is why Microsoft has established relationships with big Linux providers.</a:t>
            </a:r>
          </a:p>
          <a:p>
            <a:pPr marL="174708" indent="-174708">
              <a:buFont typeface="Arial" panose="020B0604020202020204" pitchFamily="34" charset="0"/>
              <a:buChar char="•"/>
            </a:pPr>
            <a:r>
              <a:rPr lang="en-US" sz="1200"/>
              <a:t>In fact, Microsoft is doing something the industry has never seen before … we’ve developed an integrated support model with Red Hat support sitting with our support teams in Redmond.</a:t>
            </a:r>
          </a:p>
          <a:p>
            <a:pPr marL="174708" indent="-174708">
              <a:buFont typeface="Arial" panose="020B0604020202020204" pitchFamily="34" charset="0"/>
              <a:buChar char="•"/>
            </a:pPr>
            <a:endParaRPr lang="en-US" sz="1200"/>
          </a:p>
          <a:p>
            <a:pPr marL="174708" indent="-174708" defTabSz="931774">
              <a:buFont typeface="Arial" panose="020B0604020202020204" pitchFamily="34" charset="0"/>
              <a:buChar char="•"/>
              <a:defRPr/>
            </a:pPr>
            <a:r>
              <a:rPr lang="en-US" sz="1200"/>
              <a:t>“Red Hat really impressed us with its enterprise grade support. We were surprised that Red Hat open source and Azure support resided in the same office. ”</a:t>
            </a:r>
            <a:br>
              <a:rPr lang="en-US" sz="1200"/>
            </a:br>
            <a:r>
              <a:rPr lang="en-US" sz="1200"/>
              <a:t> —Richard Hum: Studio Head —Throwback Entertainment </a:t>
            </a:r>
          </a:p>
          <a:p>
            <a:pPr marL="174708" indent="-174708" defTabSz="931774">
              <a:buFont typeface="Arial" panose="020B0604020202020204" pitchFamily="34" charset="0"/>
              <a:buChar char="•"/>
              <a:defRPr/>
            </a:pPr>
            <a:endParaRPr lang="en-US" sz="1200"/>
          </a:p>
          <a:p>
            <a:pPr marL="0" indent="0" defTabSz="931774">
              <a:buFont typeface="Arial" panose="020B0604020202020204" pitchFamily="34" charset="0"/>
              <a:buNone/>
              <a:defRPr/>
            </a:pPr>
            <a:r>
              <a:rPr lang="en-US" sz="1200"/>
              <a:t>Best for MS workloads</a:t>
            </a:r>
          </a:p>
          <a:p>
            <a:pPr marL="0" indent="0" defTabSz="931774">
              <a:buFont typeface="Arial" panose="020B0604020202020204" pitchFamily="34" charset="0"/>
              <a:buNone/>
              <a:defRPr/>
            </a:pPr>
            <a:endParaRPr lang="en-US" sz="1200"/>
          </a:p>
          <a:p>
            <a:pPr lvl="0">
              <a:defRPr/>
            </a:pPr>
            <a:r>
              <a:rPr lang="en-US" sz="1400">
                <a:solidFill>
                  <a:schemeClr val="accent1"/>
                </a:solidFill>
                <a:latin typeface="Segoe UI Semibold" panose="020B0702040204020203" pitchFamily="34" charset="0"/>
                <a:cs typeface="Segoe UI Semibold" panose="020B0702040204020203" pitchFamily="34" charset="0"/>
              </a:rPr>
              <a:t>Gain unparalleled cost savings</a:t>
            </a:r>
          </a:p>
          <a:p>
            <a:pPr lvl="0">
              <a:defRPr/>
            </a:pPr>
            <a:r>
              <a:rPr lang="en-US" sz="1200">
                <a:cs typeface="Segoe UI Semibold" panose="020B0702040204020203" pitchFamily="34" charset="0"/>
              </a:rPr>
              <a:t>Save up to 73% compared to AWS RIs*</a:t>
            </a:r>
          </a:p>
          <a:p>
            <a:pPr lvl="0">
              <a:defRPr/>
            </a:pPr>
            <a:endParaRPr lang="en-US" sz="1200">
              <a:cs typeface="Segoe UI Semibold" panose="020B0702040204020203" pitchFamily="34" charset="0"/>
            </a:endParaRPr>
          </a:p>
          <a:p>
            <a:pPr lvl="0">
              <a:defRPr/>
            </a:pPr>
            <a:endParaRPr lang="en-US" sz="1200">
              <a:cs typeface="Segoe UI Semibold" panose="020B0702040204020203" pitchFamily="34" charset="0"/>
            </a:endParaRPr>
          </a:p>
          <a:p>
            <a:pPr lvl="0">
              <a:defRPr/>
            </a:pPr>
            <a:r>
              <a:rPr lang="en-US" sz="1200">
                <a:cs typeface="Segoe UI Semibold" panose="020B0702040204020203" pitchFamily="34" charset="0"/>
              </a:rPr>
              <a:t>+4000 certified partner solutions in Azure market place</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258229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Analytical Data</a:t>
            </a:r>
          </a:p>
          <a:p>
            <a:r>
              <a:rPr lang="en-US"/>
              <a:t>Intelligent: </a:t>
            </a:r>
          </a:p>
          <a:p>
            <a:endParaRPr lang="en-US"/>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Intelligent Protection</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Intelligent Performance </a:t>
            </a:r>
          </a:p>
          <a:p>
            <a:endParaRPr lang="en-US"/>
          </a:p>
          <a:p>
            <a:r>
              <a:rPr lang="en-US"/>
              <a:t>Flexible:</a:t>
            </a:r>
          </a:p>
          <a:p>
            <a:endParaRPr lang="en-US"/>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Hyperscale</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Elastic scaling</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Resource governance </a:t>
            </a:r>
          </a:p>
          <a:p>
            <a:endParaRPr lang="en-US"/>
          </a:p>
          <a:p>
            <a:r>
              <a:rPr lang="en-US"/>
              <a:t>Trusted:</a:t>
            </a:r>
          </a:p>
          <a:p>
            <a:endParaRPr lang="en-US"/>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Always Encrypted (secure enclave)</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Business Continuity, HA/DR</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Industry Compliance certifications</a:t>
            </a:r>
          </a:p>
          <a:p>
            <a:pPr marL="285750" marR="0" lvl="0" indent="-285750" algn="l" defTabSz="91410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Enterprise security isolation</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a:t>In order to get important insights from data, you need a cloud analytics platform that enables you to easily: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400"/>
          </a:p>
          <a:p>
            <a:pPr lvl="0"/>
            <a:r>
              <a:rPr lang="en-US" sz="1400"/>
              <a:t>Ingest data of various types from across the enterprise (silos of data) and securely store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400"/>
              <a:t>Prep the data for analytics and serve it for reporting</a:t>
            </a:r>
          </a:p>
          <a:p>
            <a:endParaRPr lang="en-US" sz="1400"/>
          </a:p>
          <a:p>
            <a:r>
              <a:rPr lang="en-US" sz="1400"/>
              <a:t>All of this, while maintaining the security, SLAs and governance that you would expect from an enterprise-class solution.   </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Challenge with Cloud Scale Analytics is storing and visualizing data. </a:t>
            </a:r>
          </a:p>
          <a:p>
            <a:r>
              <a:rPr lang="en-US"/>
              <a:t>DW:</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SQL Data Warehouse has been recognized as the fastest cloud data warehouse by a TPC-H benchmark by </a:t>
            </a:r>
            <a:r>
              <a:rPr lang="en-US" sz="1200" kern="1200" err="1">
                <a:solidFill>
                  <a:schemeClr val="tx1"/>
                </a:solidFill>
                <a:effectLst/>
                <a:latin typeface="+mn-lt"/>
                <a:ea typeface="+mn-ea"/>
                <a:cs typeface="+mn-cs"/>
              </a:rPr>
              <a:t>Gigaom</a:t>
            </a:r>
            <a:r>
              <a:rPr lang="en-US" sz="1200" kern="1200">
                <a:solidFill>
                  <a:schemeClr val="tx1"/>
                </a:solidFill>
                <a:effectLst/>
                <a:latin typeface="+mn-lt"/>
                <a:ea typeface="+mn-ea"/>
                <a:cs typeface="+mn-cs"/>
              </a:rPr>
              <a:t> and a TPC-DS benchmark by </a:t>
            </a:r>
            <a:r>
              <a:rPr lang="en-US" sz="1200" kern="1200" err="1">
                <a:solidFill>
                  <a:schemeClr val="tx1"/>
                </a:solidFill>
                <a:effectLst/>
                <a:latin typeface="+mn-lt"/>
                <a:ea typeface="+mn-ea"/>
                <a:cs typeface="+mn-cs"/>
              </a:rPr>
              <a:t>Fivetran</a:t>
            </a:r>
            <a:r>
              <a:rPr lang="en-US" sz="1200" kern="1200">
                <a:solidFill>
                  <a:schemeClr val="tx1"/>
                </a:solidFill>
                <a:effectLst/>
                <a:latin typeface="+mn-lt"/>
                <a:ea typeface="+mn-ea"/>
                <a:cs typeface="+mn-cs"/>
              </a:rPr>
              <a:t>. </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98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Web/Mobile, Containers, Integration Services, Micro Services, Event Driven , AI, ( DevOps at the bottom)</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While lift and shift to IaaS is a viable path to the cloud for many applications, this route will not unlock all possible cloud benefits.</a:t>
            </a:r>
          </a:p>
          <a:p>
            <a:pPr marL="171450" indent="-171450">
              <a:buFont typeface="Arial" panose="020B0604020202020204" pitchFamily="34" charset="0"/>
              <a:buChar char="•"/>
            </a:pPr>
            <a:r>
              <a:rPr lang="en-US"/>
              <a:t>If you are looking to get the most from the cloud and tap into advanced capabilities like improved resiliency, global scale or maximum agility, cloud native applications are built from the ground up and optimized for cloud scale and performance.</a:t>
            </a:r>
          </a:p>
          <a:p>
            <a:pPr marL="171450" indent="-171450">
              <a:buFont typeface="Arial" panose="020B0604020202020204" pitchFamily="34" charset="0"/>
              <a:buChar char="•"/>
            </a:pPr>
            <a:r>
              <a:rPr lang="en-US"/>
              <a:t>They’re based on microservices architectures, use managed services, and take advantage of continuous delivery to achieve reliability and faster time to market.</a:t>
            </a:r>
          </a:p>
          <a:p>
            <a:pPr marL="171450" indent="-171450">
              <a:buFont typeface="Arial" panose="020B0604020202020204" pitchFamily="34" charset="0"/>
              <a:buChar char="•"/>
            </a:pPr>
            <a:r>
              <a:rPr lang="en-US"/>
              <a:t>Azure is a turn-key delivery platform for modern applications that offers a broad range of managed services for all application scenarios, allowing you to choose the best approach for your cloud-native applications.</a:t>
            </a:r>
          </a:p>
          <a:p>
            <a:pPr marL="171450" lvl="0" indent="-171450">
              <a:buFont typeface="Arial" panose="020B0604020202020204" pitchFamily="34" charset="0"/>
              <a:buChar char="•"/>
            </a:pPr>
            <a:r>
              <a:rPr lang="en-US"/>
              <a:t>Containerize your applications and let Azure managed services handle container orchestration, provisioning, upgrading, and scaling cluster resources based on demand.</a:t>
            </a:r>
          </a:p>
          <a:p>
            <a:pPr marL="171450" lvl="0" indent="-171450">
              <a:buFont typeface="Arial" panose="020B0604020202020204" pitchFamily="34" charset="0"/>
              <a:buChar char="•"/>
            </a:pPr>
            <a:r>
              <a:rPr lang="en-US"/>
              <a:t>Simplify the development of distributed cloud applications and take advantage of an enterprise-grade microservices platform with built-in security and autoscaling.</a:t>
            </a:r>
          </a:p>
          <a:p>
            <a:pPr marL="171450" lvl="0" indent="-171450">
              <a:buFont typeface="Arial" panose="020B0604020202020204" pitchFamily="34" charset="0"/>
              <a:buChar char="•"/>
            </a:pPr>
            <a:r>
              <a:rPr lang="en-US"/>
              <a:t>Build cloud-native apps without provisioning and managing infrastructure using a fully managed platform where scaling, availability, and performance are handled for you.</a:t>
            </a:r>
          </a:p>
          <a:p>
            <a:pPr marL="171450" lvl="0" indent="-171450">
              <a:buFont typeface="Arial" panose="020B0604020202020204" pitchFamily="34" charset="0"/>
              <a:buChar char="•"/>
            </a:pPr>
            <a:r>
              <a:rPr lang="en-US"/>
              <a:t>One way of evaluating the different options is to look at productivity versus infrastructure control and the level of infrastructure abstraction..</a:t>
            </a:r>
          </a:p>
          <a:p>
            <a:pPr marL="171450" lvl="0" indent="-171450">
              <a:buFont typeface="Arial" panose="020B0604020202020204" pitchFamily="34" charset="0"/>
              <a:buChar char="•"/>
            </a:pPr>
            <a:r>
              <a:rPr lang="en-US"/>
              <a:t>If you want to focus on your code and application functionality first, without having to think about the underlying infrastructure, then options like serverless or Azure App Service can be right for you – here, the underlying infrastructure is handled for you, saving you time and allowing you to focus exclusively on what’s most important to you.</a:t>
            </a:r>
          </a:p>
          <a:p>
            <a:pPr marL="171450" lvl="0" indent="-171450">
              <a:buFont typeface="Arial" panose="020B0604020202020204" pitchFamily="34" charset="0"/>
              <a:buChar char="•"/>
            </a:pPr>
            <a:r>
              <a:rPr lang="en-US"/>
              <a:t>If, on the other hand, you want to keep tighter control over infrastructure management then options like containers and Kubernetes might be the best choice for you.</a:t>
            </a:r>
          </a:p>
          <a:p>
            <a:pPr marL="171450" lvl="0" indent="-171450">
              <a:buFont typeface="Arial" panose="020B0604020202020204" pitchFamily="34" charset="0"/>
              <a:buChar char="•"/>
            </a:pPr>
            <a:r>
              <a:rPr lang="en-US"/>
              <a:t>Or, it could be a combination of all of those services.</a:t>
            </a:r>
          </a:p>
        </p:txBody>
      </p:sp>
      <p:sp>
        <p:nvSpPr>
          <p:cNvPr id="4" name="Slide Number Placeholder 3"/>
          <p:cNvSpPr>
            <a:spLocks noGrp="1"/>
          </p:cNvSpPr>
          <p:nvPr>
            <p:ph type="sldNum" sz="quarter" idx="5"/>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1477600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is hybrid by design. </a:t>
            </a:r>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3705485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Top-line message:   Microsoft offers the </a:t>
            </a:r>
            <a:r>
              <a:rPr lang="en-US" u="sng"/>
              <a:t>only</a:t>
            </a:r>
            <a:r>
              <a:rPr lang="en-US"/>
              <a:t> truly consistent hybrid cloud experience.  </a:t>
            </a:r>
            <a:endParaRPr lang="en-US">
              <a:cs typeface="Calibri"/>
            </a:endParaRPr>
          </a:p>
          <a:p>
            <a:r>
              <a:rPr lang="en-US">
                <a:cs typeface="Calibri"/>
              </a:rPr>
              <a:t>Consistency </a:t>
            </a:r>
            <a:r>
              <a:rPr lang="en-US" u="sng">
                <a:cs typeface="Calibri"/>
              </a:rPr>
              <a:t>across</a:t>
            </a:r>
            <a:r>
              <a:rPr lang="en-US">
                <a:cs typeface="Calibri"/>
              </a:rPr>
              <a:t> your ecosystem: </a:t>
            </a:r>
          </a:p>
          <a:p>
            <a:pPr marL="171450" indent="-171450">
              <a:buFont typeface="Arial" panose="020B0604020202020204" pitchFamily="34" charset="0"/>
              <a:buChar char="•"/>
            </a:pPr>
            <a:r>
              <a:rPr lang="en-US" b="1">
                <a:cs typeface="Calibri"/>
              </a:rPr>
              <a:t>Developer and Manage – Azure Stack</a:t>
            </a:r>
            <a:endParaRPr lang="en-US">
              <a:cs typeface="Calibri"/>
            </a:endParaRPr>
          </a:p>
          <a:p>
            <a:pPr marL="171450" indent="-171450">
              <a:buFont typeface="Arial" panose="020B0604020202020204" pitchFamily="34" charset="0"/>
              <a:buChar char="•"/>
            </a:pPr>
            <a:r>
              <a:rPr lang="en-US" b="1"/>
              <a:t>Unify your DevOps -- Consistent CI/CD with Azure DevOps Server On-premises, including for containers and Kubernetes</a:t>
            </a:r>
            <a:endParaRPr lang="en-US"/>
          </a:p>
          <a:p>
            <a:pPr marL="171450" indent="-171450">
              <a:buFont typeface="Arial" panose="020B0604020202020204" pitchFamily="34" charset="0"/>
              <a:buChar char="•"/>
            </a:pPr>
            <a:r>
              <a:rPr lang="en-US" b="1"/>
              <a:t>Seamlessly distribute, manage, and analyze data -- </a:t>
            </a:r>
            <a:r>
              <a:rPr lang="en-US"/>
              <a:t>SQL Server, MySQL, PostgreSQL, or NoSQL. </a:t>
            </a:r>
          </a:p>
          <a:p>
            <a:pPr marL="171450" indent="-171450">
              <a:buFont typeface="Arial" panose="020B0604020202020204" pitchFamily="34" charset="0"/>
              <a:buChar char="•"/>
            </a:pPr>
            <a:r>
              <a:rPr lang="en-US"/>
              <a:t>Azure Data Factory enable new cloud analytics scenarios while maintaining data in your existing on-premises environments. </a:t>
            </a:r>
            <a:endParaRPr lang="en-US">
              <a:cs typeface="Calibri"/>
            </a:endParaRPr>
          </a:p>
          <a:p>
            <a:pPr marL="171450" indent="-171450">
              <a:buFont typeface="Arial" panose="020B0604020202020204" pitchFamily="34" charset="0"/>
              <a:buChar char="•"/>
            </a:pPr>
            <a:r>
              <a:rPr lang="en-US" b="1"/>
              <a:t>One identity, access anywhere</a:t>
            </a:r>
            <a:r>
              <a:rPr lang="en-US" b="1">
                <a:cs typeface="Calibri"/>
              </a:rPr>
              <a:t>, directory sync</a:t>
            </a:r>
            <a:endParaRPr lang="en-US">
              <a:cs typeface="Calibri"/>
            </a:endParaRPr>
          </a:p>
          <a:p>
            <a:pPr marL="171450" indent="-171450">
              <a:buFont typeface="Arial" panose="020B0604020202020204" pitchFamily="34" charset="0"/>
              <a:buChar char="•"/>
            </a:pPr>
            <a:r>
              <a:rPr lang="en-US" b="1"/>
              <a:t>Integrate security and management</a:t>
            </a:r>
            <a:endParaRPr lang="en-US"/>
          </a:p>
          <a:p>
            <a:endParaRPr lang="en-US">
              <a:cs typeface="Calibri"/>
            </a:endParaRPr>
          </a:p>
          <a:p>
            <a:endParaRPr lang="en-US">
              <a:cs typeface="Calibri"/>
            </a:endParaRPr>
          </a:p>
          <a:p>
            <a:pPr indent="-171450">
              <a:buChar char="•"/>
            </a:pPr>
            <a:endParaRPr lang="en-US">
              <a:cs typeface="Calibri"/>
            </a:endParaRPr>
          </a:p>
          <a:p>
            <a:endParaRPr lang="en-US">
              <a:cs typeface="Calibr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12:05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67473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n-US" sz="900">
                <a:solidFill>
                  <a:prstClr val="white"/>
                </a:solidFill>
              </a:rPr>
              <a:t>With Azure Stack, we uniquely give you the ability to bring the capabilities of Azure Services as close to your solutions as you need </a:t>
            </a:r>
          </a:p>
          <a:p>
            <a:pPr marL="457200" lvl="0" indent="-457200">
              <a:buFont typeface="Arial" panose="020B0604020202020204" pitchFamily="34" charset="0"/>
              <a:buChar char="•"/>
              <a:defRPr/>
            </a:pPr>
            <a:r>
              <a:rPr lang="en-US" sz="900">
                <a:solidFill>
                  <a:prstClr val="white"/>
                </a:solidFill>
              </a:rPr>
              <a:t>We began shipping our first Azure Stack systems a year ago and we have seen amazing solutions built by our customers to address disconnected and compliance use-cases. </a:t>
            </a:r>
          </a:p>
          <a:p>
            <a:pPr marL="457200" lvl="0" indent="-457200">
              <a:buFont typeface="Arial" panose="020B0604020202020204" pitchFamily="34" charset="0"/>
              <a:buChar char="•"/>
              <a:defRPr/>
            </a:pPr>
            <a:r>
              <a:rPr lang="en-US" sz="900">
                <a:solidFill>
                  <a:prstClr val="white"/>
                </a:solidFill>
              </a:rPr>
              <a:t>Azure Stack is a cloud and it is an extension of Azure , you can run hybrid or disconnected.</a:t>
            </a:r>
          </a:p>
          <a:p>
            <a:endParaRPr lang="en-US">
              <a:cs typeface="Calibri"/>
            </a:endParaRPr>
          </a:p>
          <a:p>
            <a:r>
              <a:rPr lang="en-US">
                <a:cs typeface="Calibri"/>
              </a:rPr>
              <a:t>Kubernetes in public preview</a:t>
            </a:r>
          </a:p>
          <a:p>
            <a:r>
              <a:rPr lang="en-US">
                <a:cs typeface="Calibri"/>
              </a:rPr>
              <a:t>Expanding capacity to 16 nodes</a:t>
            </a:r>
          </a:p>
          <a:p>
            <a:r>
              <a:rPr lang="en-US">
                <a:cs typeface="Calibri"/>
              </a:rPr>
              <a:t>Event Hubs this year for your event streaming needs</a:t>
            </a:r>
          </a:p>
          <a:p>
            <a:r>
              <a:rPr lang="en-US">
                <a:cs typeface="Calibri"/>
              </a:rPr>
              <a:t>Blockchain support in Azure and Azure stack. Same tools. Consistent results. </a:t>
            </a:r>
          </a:p>
          <a:p>
            <a:endParaRPr lang="en-US">
              <a:cs typeface="Calibri"/>
            </a:endParaRPr>
          </a:p>
          <a:p>
            <a:r>
              <a:rPr lang="en-US">
                <a:cs typeface="Calibri"/>
              </a:rPr>
              <a:t>Distribute your ledger to the edge.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12:05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34039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n-US" sz="3000">
                <a:solidFill>
                  <a:prstClr val="white"/>
                </a:solidFill>
              </a:rPr>
              <a:t>Hybrid cloud has evolved. It is more than just cloud connectivity.</a:t>
            </a:r>
          </a:p>
          <a:p>
            <a:pPr marL="457200" lvl="0" indent="-457200">
              <a:buFont typeface="Arial" panose="020B0604020202020204" pitchFamily="34" charset="0"/>
              <a:buChar char="•"/>
              <a:defRPr/>
            </a:pPr>
            <a:r>
              <a:rPr lang="en-US" sz="3000">
                <a:solidFill>
                  <a:prstClr val="white"/>
                </a:solidFill>
              </a:rPr>
              <a:t>It is closer. It is more personal. It is more integrated. Now, with the cloud, you can finally even reach out and touch it.</a:t>
            </a:r>
          </a:p>
          <a:p>
            <a:pPr marL="457200" lvl="0" indent="-457200">
              <a:buFont typeface="Arial" panose="020B0604020202020204" pitchFamily="34" charset="0"/>
              <a:buChar char="•"/>
              <a:defRPr/>
            </a:pPr>
            <a:r>
              <a:rPr lang="en-US" sz="3000">
                <a:solidFill>
                  <a:prstClr val="white"/>
                </a:solidFill>
              </a:rPr>
              <a:t>It is now units of computing available at even the world’s most remote destinations working with the public cloud. Even on stage in a keynote. </a:t>
            </a:r>
          </a:p>
          <a:p>
            <a:pPr marL="457200" lvl="0" indent="-457200">
              <a:buFont typeface="Arial" panose="020B0604020202020204" pitchFamily="34" charset="0"/>
              <a:buChar char="•"/>
              <a:defRPr/>
            </a:pPr>
            <a:endParaRPr lang="en-US" sz="3000">
              <a:solidFill>
                <a:prstClr val="white"/>
              </a:solidFill>
            </a:endParaRPr>
          </a:p>
          <a:p>
            <a:pPr marL="457200" lvl="0" indent="-457200">
              <a:buFont typeface="Arial" panose="020B0604020202020204" pitchFamily="34" charset="0"/>
              <a:buChar char="•"/>
              <a:defRPr/>
            </a:pPr>
            <a:r>
              <a:rPr lang="en-US" sz="3000">
                <a:solidFill>
                  <a:prstClr val="white"/>
                </a:solidFill>
              </a:rPr>
              <a:t>The intelligent edge is the continually expanding set of connected systems and devices, </a:t>
            </a:r>
          </a:p>
          <a:p>
            <a:pPr marL="914400" lvl="1" indent="-457200">
              <a:buFont typeface="Arial" panose="020B0604020202020204" pitchFamily="34" charset="0"/>
              <a:buChar char="•"/>
              <a:defRPr/>
            </a:pPr>
            <a:r>
              <a:rPr lang="en-US" sz="3000">
                <a:solidFill>
                  <a:prstClr val="white"/>
                </a:solidFill>
              </a:rPr>
              <a:t>gather and analyze information close to the physical world where data resides…gathering</a:t>
            </a:r>
          </a:p>
          <a:p>
            <a:pPr marL="914400" lvl="1" indent="-457200">
              <a:buFont typeface="Arial" panose="020B0604020202020204" pitchFamily="34" charset="0"/>
              <a:buChar char="•"/>
              <a:defRPr/>
            </a:pPr>
            <a:r>
              <a:rPr lang="en-US" sz="3000">
                <a:solidFill>
                  <a:prstClr val="white"/>
                </a:solidFill>
              </a:rPr>
              <a:t>real-time insights and immersive experiences that are aware of their surroundings.  </a:t>
            </a:r>
          </a:p>
          <a:p>
            <a:endParaRPr lang="en-US">
              <a:cs typeface="Calibr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12:05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7593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The Azure Hybrid Benefit helps you get more value from your Windows Server licenses and save up to 40 percent</a:t>
            </a:r>
            <a:r>
              <a:rPr lang="en-US" sz="1224" b="0" i="0" u="none" strike="noStrike" kern="1200" baseline="30000" dirty="0">
                <a:solidFill>
                  <a:schemeClr val="tx1"/>
                </a:solidFill>
                <a:effectLst/>
                <a:latin typeface="+mn-lt"/>
                <a:ea typeface="+mn-ea"/>
                <a:cs typeface="+mn-cs"/>
              </a:rPr>
              <a:t>*</a:t>
            </a:r>
            <a:r>
              <a:rPr lang="en-US" sz="1224" b="0" i="0" u="none" strike="noStrike" kern="1200" dirty="0">
                <a:solidFill>
                  <a:schemeClr val="tx1"/>
                </a:solidFill>
                <a:effectLst/>
                <a:latin typeface="+mn-lt"/>
                <a:ea typeface="+mn-ea"/>
                <a:cs typeface="+mn-cs"/>
              </a:rPr>
              <a:t> on virtual machines. You can use the benefit with Windows Server Datacenter and Standard edition licenses covered with Software Assurance or Windows Server Subscriptions. Depending on the edition, you can convert or re-use your licenses to run Windows Server virtual machines in Azure and pay a lower base compute rate (Linux virtual machine rates).</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The base compute rate that is used to calculate the Azure Hybrid Benefit is equal to the </a:t>
            </a:r>
            <a:r>
              <a:rPr lang="en-US" sz="1224" b="0" i="0" u="none" strike="noStrike" kern="1200" dirty="0">
                <a:solidFill>
                  <a:schemeClr val="tx1"/>
                </a:solidFill>
                <a:effectLst/>
                <a:latin typeface="+mn-lt"/>
                <a:ea typeface="+mn-ea"/>
                <a:cs typeface="+mn-cs"/>
                <a:hlinkClick r:id="rId3"/>
              </a:rPr>
              <a:t>Linux rate</a:t>
            </a:r>
            <a:r>
              <a:rPr lang="en-US" sz="1224" b="0" i="0" u="none" strike="noStrike" kern="1200" dirty="0">
                <a:solidFill>
                  <a:schemeClr val="tx1"/>
                </a:solidFill>
                <a:effectLst/>
                <a:latin typeface="+mn-lt"/>
                <a:ea typeface="+mn-ea"/>
                <a:cs typeface="+mn-cs"/>
              </a:rPr>
              <a:t> for virtual machines. </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The Azure Hybrid Benefit is applicable to Windows Server Standard and Datacenter Editions. </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Each 2-processor license or each set of 16-core licenses are entitled to two instances of up to 8 cores, or one instance of up to 16 cores. The Azure Hybrid Benefit for Standard Edition licenses can only be used once either on-premises or in Azure. Datacenter Edition benefits allow for simultaneous usage both on-premises and in Azure. </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The Azure Hybrid Benefit is available if you own Windows Server Standard or Datacenter edition licenses with active Software Assurance or Windows Server Subscriptions. It is not restricted to any specific licensing program.</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708434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a:p>
          <a:p>
            <a:r>
              <a:rPr lang="en-US" sz="1200"/>
              <a:t>No big surprise that technology is the #1 priority for CEOs  </a:t>
            </a:r>
          </a:p>
          <a:p>
            <a:endParaRPr lang="en-US" sz="1200"/>
          </a:p>
          <a:p>
            <a:r>
              <a:rPr lang="en-US" sz="1200"/>
              <a:t>76% of CEOs believe tech will transform their business more than any other global trend in the next 5 years</a:t>
            </a:r>
          </a:p>
          <a:p>
            <a:endParaRPr lang="en-US" sz="1200"/>
          </a:p>
          <a:p>
            <a:r>
              <a:rPr lang="en-US" sz="1200"/>
              <a:t>Relevant for every person in this room – DT has no boundaries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2798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2682499">
              <a:spcBef>
                <a:spcPts val="2933"/>
              </a:spcBef>
              <a:spcAft>
                <a:spcPts val="0"/>
              </a:spcAft>
              <a:defRPr/>
            </a:pPr>
            <a:r>
              <a:rPr lang="en-US" sz="3400" b="1" u="sng">
                <a:solidFill>
                  <a:srgbClr val="002050"/>
                </a:solidFill>
                <a:latin typeface="Segoe UI"/>
              </a:rPr>
              <a:t>Azure Hybrid Benefit for WS enables ACR grow faster </a:t>
            </a:r>
            <a:endParaRPr lang="en-US" sz="3400">
              <a:solidFill>
                <a:srgbClr val="002050"/>
              </a:solidFill>
              <a:latin typeface="Segoe UI"/>
            </a:endParaRPr>
          </a:p>
          <a:p>
            <a:pPr defTabSz="2682401">
              <a:spcAft>
                <a:spcPts val="973"/>
              </a:spcAft>
              <a:defRPr/>
            </a:pPr>
            <a:r>
              <a:rPr lang="en-US" sz="3400">
                <a:solidFill>
                  <a:srgbClr val="002050"/>
                </a:solidFill>
                <a:latin typeface="Segoe UI"/>
              </a:rPr>
              <a:t>Azure Customers that adopted AHB for WS grew ACR in-line with non-AHB for WS Azure customers pre-adoption, but at a </a:t>
            </a:r>
            <a:r>
              <a:rPr lang="en-US" sz="3400" b="1">
                <a:solidFill>
                  <a:srgbClr val="002050"/>
                </a:solidFill>
                <a:latin typeface="Segoe UI"/>
              </a:rPr>
              <a:t>much faster pace </a:t>
            </a:r>
            <a:r>
              <a:rPr lang="en-US" sz="3400">
                <a:solidFill>
                  <a:srgbClr val="002050"/>
                </a:solidFill>
                <a:latin typeface="Segoe UI"/>
              </a:rPr>
              <a:t>post adoption ( AHB for WS: </a:t>
            </a:r>
            <a:r>
              <a:rPr lang="en-US" sz="3400" b="1">
                <a:solidFill>
                  <a:srgbClr val="002050"/>
                </a:solidFill>
                <a:latin typeface="Segoe UI"/>
              </a:rPr>
              <a:t>13%; </a:t>
            </a:r>
            <a:r>
              <a:rPr lang="en-US" sz="3400">
                <a:solidFill>
                  <a:srgbClr val="002050"/>
                </a:solidFill>
                <a:latin typeface="Segoe UI"/>
              </a:rPr>
              <a:t>Non-AHB for WS: </a:t>
            </a:r>
            <a:r>
              <a:rPr lang="en-US" sz="3400" b="1">
                <a:solidFill>
                  <a:srgbClr val="002050"/>
                </a:solidFill>
                <a:latin typeface="Segoe UI"/>
              </a:rPr>
              <a:t>4%)</a:t>
            </a:r>
          </a:p>
          <a:p>
            <a:pPr defTabSz="2682401">
              <a:spcAft>
                <a:spcPts val="973"/>
              </a:spcAft>
              <a:defRPr/>
            </a:pPr>
            <a:r>
              <a:rPr lang="en-US" sz="3400">
                <a:solidFill>
                  <a:srgbClr val="002050"/>
                </a:solidFill>
                <a:latin typeface="Segoe UI"/>
              </a:rPr>
              <a:t>ACR Growth of Azure customers that adopt AHB for WS is</a:t>
            </a:r>
            <a:r>
              <a:rPr lang="en-US" sz="3400" b="1">
                <a:solidFill>
                  <a:srgbClr val="002050"/>
                </a:solidFill>
                <a:latin typeface="Segoe UI"/>
              </a:rPr>
              <a:t> 3.5x higher </a:t>
            </a:r>
            <a:r>
              <a:rPr lang="en-US" sz="3400">
                <a:solidFill>
                  <a:srgbClr val="002050"/>
                </a:solidFill>
                <a:latin typeface="Segoe UI"/>
              </a:rPr>
              <a:t>post adoption than Azure customers without AHB for WS; ACPC growth 2.2x higher</a:t>
            </a:r>
          </a:p>
          <a:p>
            <a:pPr defTabSz="2682401">
              <a:spcAft>
                <a:spcPts val="973"/>
              </a:spcAft>
              <a:defRPr/>
            </a:pPr>
            <a:endParaRPr lang="en-US" sz="3400">
              <a:solidFill>
                <a:srgbClr val="002050"/>
              </a:solidFill>
              <a:latin typeface="Segoe UI"/>
            </a:endParaRPr>
          </a:p>
          <a:p>
            <a:pPr defTabSz="2682401">
              <a:spcAft>
                <a:spcPts val="973"/>
              </a:spcAft>
              <a:defRPr/>
            </a:pPr>
            <a:r>
              <a:rPr lang="en-US" sz="3400" b="1" u="sng">
                <a:solidFill>
                  <a:srgbClr val="002050"/>
                </a:solidFill>
                <a:latin typeface="Segoe UI"/>
              </a:rPr>
              <a:t>Azure Hybrid Benefit for WS drives overall Azure Consumption</a:t>
            </a:r>
            <a:endParaRPr lang="en-US" sz="3400">
              <a:solidFill>
                <a:srgbClr val="002050"/>
              </a:solidFill>
              <a:latin typeface="Segoe UI"/>
            </a:endParaRPr>
          </a:p>
          <a:p>
            <a:pPr marL="1005936" indent="-1005936" defTabSz="2682499">
              <a:spcBef>
                <a:spcPts val="2933"/>
              </a:spcBef>
              <a:spcAft>
                <a:spcPts val="0"/>
              </a:spcAft>
              <a:buFont typeface="Arial" panose="020B0604020202020204" pitchFamily="34" charset="0"/>
              <a:buAutoNum type="arabicPeriod"/>
              <a:defRPr/>
            </a:pPr>
            <a:r>
              <a:rPr lang="en-US" sz="3400">
                <a:solidFill>
                  <a:srgbClr val="002050"/>
                </a:solidFill>
                <a:latin typeface="Segoe UI"/>
              </a:rPr>
              <a:t>Greater number of cores and VMs</a:t>
            </a:r>
          </a:p>
          <a:p>
            <a:pPr marL="1005936" indent="-1005936" defTabSz="2682499">
              <a:spcBef>
                <a:spcPts val="2933"/>
              </a:spcBef>
              <a:spcAft>
                <a:spcPts val="0"/>
              </a:spcAft>
              <a:buFont typeface="Arial" panose="020B0604020202020204" pitchFamily="34" charset="0"/>
              <a:buAutoNum type="arabicPeriod"/>
              <a:defRPr/>
            </a:pPr>
            <a:r>
              <a:rPr lang="en-US" sz="3400">
                <a:solidFill>
                  <a:srgbClr val="002050"/>
                </a:solidFill>
                <a:latin typeface="Segoe UI"/>
              </a:rPr>
              <a:t>No drop in usage in top customers</a:t>
            </a:r>
          </a:p>
          <a:p>
            <a:pPr marL="1005936" indent="-1005936" defTabSz="2682499">
              <a:spcBef>
                <a:spcPts val="2933"/>
              </a:spcBef>
              <a:spcAft>
                <a:spcPts val="0"/>
              </a:spcAft>
              <a:buFont typeface="Arial" panose="020B0604020202020204" pitchFamily="34" charset="0"/>
              <a:buAutoNum type="arabicPeriod"/>
              <a:defRPr/>
            </a:pPr>
            <a:r>
              <a:rPr lang="en-US" sz="3400">
                <a:solidFill>
                  <a:srgbClr val="002050"/>
                </a:solidFill>
                <a:latin typeface="Segoe UI"/>
              </a:rPr>
              <a:t>Increased usage in all VM types ( Linux, Windows, AHB)</a:t>
            </a:r>
          </a:p>
          <a:p>
            <a:endParaRPr lang="en-US" sz="34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74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supports the Open Source ecosystem</a:t>
            </a:r>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166759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actively supporting the open-source ecosystem. </a:t>
            </a:r>
          </a:p>
          <a:p>
            <a:endParaRPr lang="en-US" dirty="0"/>
          </a:p>
          <a:p>
            <a:r>
              <a:rPr lang="en-US" dirty="0"/>
              <a:t>When addressing Open-Source, Microsoft CEO Satya Nadella recently asked our customers to ‘judge Microsoft by the actions we have taken in the recent past, our actions today and in the future’.</a:t>
            </a:r>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4041065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Microsoft’s contributions to GitHub include:</a:t>
            </a:r>
          </a:p>
          <a:p>
            <a:endParaRPr lang="en-US"/>
          </a:p>
          <a:p>
            <a:r>
              <a:rPr lang="en-US"/>
              <a:t>2014 – CEO embracing Linux and </a:t>
            </a:r>
            <a:r>
              <a:rPr lang="en-US" err="1"/>
              <a:t>.Net</a:t>
            </a:r>
            <a:r>
              <a:rPr lang="en-US"/>
              <a:t> foundation created</a:t>
            </a:r>
          </a:p>
          <a:p>
            <a:r>
              <a:rPr lang="en-US"/>
              <a:t>2015 – </a:t>
            </a:r>
            <a:r>
              <a:rPr lang="en-US" err="1"/>
              <a:t>VSCode</a:t>
            </a:r>
            <a:r>
              <a:rPr lang="en-US"/>
              <a:t> released, HD Insight announced and Microsoft joined Node.js foundation</a:t>
            </a:r>
          </a:p>
          <a:p>
            <a:r>
              <a:rPr lang="en-US"/>
              <a:t>2016 – Four products that support Open Source announced and Microsoft joined Linux foundation</a:t>
            </a:r>
          </a:p>
          <a:p>
            <a:r>
              <a:rPr lang="en-US"/>
              <a:t>2017 – Kubernetes support, Database for Postgres &amp; MySQL announced, Azure Databricks announced and Microsoft joined Cloud Native Computing and Cloud Foundry Foundations</a:t>
            </a:r>
          </a:p>
          <a:p>
            <a:r>
              <a:rPr lang="en-US"/>
              <a:t>2018 – </a:t>
            </a:r>
            <a:r>
              <a:rPr lang="en-US" err="1"/>
              <a:t>VSCode</a:t>
            </a:r>
            <a:r>
              <a:rPr lang="en-US"/>
              <a:t> ranked the #1 developer tool, 5k+ Microsoft Developers committing to open source projects on </a:t>
            </a:r>
            <a:r>
              <a:rPr lang="en-US" err="1"/>
              <a:t>Github</a:t>
            </a:r>
            <a:r>
              <a:rPr lang="en-US"/>
              <a:t>, Azure trending to 50% Linux </a:t>
            </a:r>
          </a:p>
          <a:p>
            <a:r>
              <a:rPr lang="en-US"/>
              <a:t>2018/19 – GitHub </a:t>
            </a:r>
            <a:r>
              <a:rPr lang="en-US" err="1"/>
              <a:t>acquistion</a:t>
            </a: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404035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3864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7670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eaLnBrk="1" fontAlgn="auto" latinLnBrk="0" hangingPunct="1">
              <a:lnSpc>
                <a:spcPct val="90000"/>
              </a:lnSpc>
              <a:spcBef>
                <a:spcPts val="0"/>
              </a:spcBef>
              <a:spcAft>
                <a:spcPts val="333"/>
              </a:spcAft>
              <a:buClrTx/>
              <a:buSzTx/>
              <a:buFontTx/>
              <a:buNone/>
              <a:tabLst/>
              <a:defRPr/>
            </a:pPr>
            <a:r>
              <a:rPr lang="en-US" sz="1224" b="0" i="0" u="none" strike="noStrike" kern="1200" dirty="0">
                <a:solidFill>
                  <a:schemeClr val="tx1"/>
                </a:solidFill>
                <a:effectLst/>
                <a:latin typeface="+mn-lt"/>
                <a:ea typeface="+mn-ea"/>
                <a:cs typeface="+mn-cs"/>
              </a:rPr>
              <a:t>Azure Pipelines helps you implement a build, test, and deployment pipeline for any app. Tutorials, references, and other documentation show you how to configure and manage continuous integration and continuous delivery (CI/CD) for the app and platform of your choice.</a:t>
            </a:r>
          </a:p>
          <a:p>
            <a:pPr marL="0" marR="0" lvl="0" indent="0" algn="l" defTabSz="914367" eaLnBrk="1" fontAlgn="auto" latinLnBrk="0" hangingPunct="1">
              <a:lnSpc>
                <a:spcPct val="90000"/>
              </a:lnSpc>
              <a:spcBef>
                <a:spcPts val="0"/>
              </a:spcBef>
              <a:spcAft>
                <a:spcPts val="333"/>
              </a:spcAft>
              <a:buClrTx/>
              <a:buSzTx/>
              <a:buFontTx/>
              <a:buNone/>
              <a:tabLst/>
              <a:defRPr/>
            </a:pPr>
            <a:endParaRPr lang="en-US" sz="1224" b="0" i="0" u="none" strike="noStrike" kern="1200" dirty="0">
              <a:solidFill>
                <a:schemeClr val="tx1"/>
              </a:solidFill>
              <a:effectLst/>
              <a:latin typeface="+mn-lt"/>
              <a:ea typeface="+mn-ea"/>
              <a:cs typeface="+mn-cs"/>
            </a:endParaRPr>
          </a:p>
          <a:p>
            <a:pPr marL="285750" marR="0" lvl="0" indent="-285750" algn="l" defTabSz="914367"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24" b="0" i="0" u="none" strike="noStrike" kern="1200" dirty="0">
                <a:solidFill>
                  <a:schemeClr val="tx1"/>
                </a:solidFill>
                <a:effectLst/>
                <a:latin typeface="+mn-lt"/>
                <a:ea typeface="+mn-ea"/>
                <a:cs typeface="+mn-cs"/>
              </a:rPr>
              <a:t>Cloud-hosted CI/CD for any language and platform</a:t>
            </a:r>
          </a:p>
          <a:p>
            <a:pPr marL="285750" marR="0" lvl="0" indent="-285750" algn="l" defTabSz="914367"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24" b="0" i="0" u="none" strike="noStrike" kern="1200" dirty="0">
                <a:solidFill>
                  <a:schemeClr val="tx1"/>
                </a:solidFill>
                <a:effectLst/>
                <a:latin typeface="+mn-lt"/>
                <a:ea typeface="+mn-ea"/>
                <a:cs typeface="+mn-cs"/>
              </a:rPr>
              <a:t>Connect to GitHub and deploy continuously</a:t>
            </a:r>
          </a:p>
          <a:p>
            <a:pPr marL="285750" marR="0" lvl="0" indent="-285750" algn="l" defTabSz="914367"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24" b="0" i="0" u="none" strike="noStrike" kern="1200" dirty="0">
                <a:solidFill>
                  <a:schemeClr val="tx1"/>
                </a:solidFill>
                <a:effectLst/>
                <a:latin typeface="+mn-lt"/>
                <a:ea typeface="+mn-ea"/>
                <a:cs typeface="+mn-cs"/>
              </a:rPr>
              <a:t>Free unlimited build for open source projects </a:t>
            </a:r>
            <a:endParaRPr lang="en-GB"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505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Product truth is here now!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is designed to support the open source ecosystem from Management to Apps to Databases and </a:t>
            </a:r>
            <a:r>
              <a:rPr lang="en-US" err="1"/>
              <a:t>Middelware</a:t>
            </a:r>
            <a:r>
              <a:rPr lang="en-US"/>
              <a:t> to  Infrastructure and App Frameworks.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4445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Azure has worked to earn your trust</a:t>
            </a:r>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14623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Azure has countless global and industry certifications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008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FFFFFF"/>
                    </a:gs>
                    <a:gs pos="100000">
                      <a:srgbClr val="FFFFFF"/>
                    </a:gs>
                  </a:gsLst>
                  <a:lin ang="5400000" scaled="0"/>
                </a:gradFill>
                <a:ea typeface="Segoe UI" pitchFamily="34" charset="0"/>
                <a:cs typeface="Segoe UI" pitchFamily="34" charset="0"/>
              </a:rPr>
              <a:t>Through what we call, the digital feedback loop.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FFFFFF"/>
                    </a:gs>
                    <a:gs pos="100000">
                      <a:srgbClr val="FFFFFF"/>
                    </a:gs>
                  </a:gsLst>
                  <a:lin ang="5400000" scaled="0"/>
                </a:gradFill>
                <a:ea typeface="Segoe UI" pitchFamily="34" charset="0"/>
                <a:cs typeface="Segoe UI" pitchFamily="34" charset="0"/>
              </a:rPr>
              <a:t>The DFL takes the signal from new software-infused sources, brings it together, and uses the insights to drive continuous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0">
                    <a:srgbClr val="FFFFFF"/>
                  </a:gs>
                  <a:gs pos="100000">
                    <a:srgbClr val="FFFFFF"/>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We’ve identified this key to success by studying these patterns and disruptions across industries and looking inward at our own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make this happen for your company, you need a partner to ease your company through this challenging evolution successfully. </a:t>
            </a:r>
          </a:p>
          <a:p>
            <a:endParaRPr lang="en-US"/>
          </a:p>
          <a:p>
            <a:r>
              <a:rPr lang="en-US"/>
              <a:t>MS offers partnership and guidance through every step of this process, because we understand the challenges you face. Not long ago, we faced them, too.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518244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Datacenter video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you unmatched security.  </a:t>
            </a:r>
          </a:p>
          <a:p>
            <a:r>
              <a:rPr lang="en-US"/>
              <a:t>Microsoft invests more than $1B a year and employs more than 3500 security experts to protect your information.  </a:t>
            </a:r>
          </a:p>
          <a:p>
            <a:pPr marL="228600" indent="-228600">
              <a:buFont typeface="Arial" panose="020B0604020202020204" pitchFamily="34" charset="0"/>
              <a:buChar char="•"/>
            </a:pPr>
            <a:r>
              <a:rPr lang="en-US"/>
              <a:t>The first component is the secure foundation of Azure. </a:t>
            </a:r>
          </a:p>
          <a:p>
            <a:pPr marL="685800" lvl="1" indent="-228600">
              <a:buFont typeface="Arial" panose="020B0604020202020204" pitchFamily="34" charset="0"/>
              <a:buChar char="•"/>
            </a:pPr>
            <a:r>
              <a:rPr lang="en-US"/>
              <a:t>Physical infrastructure, biometric security, DDOS attack protections. </a:t>
            </a:r>
          </a:p>
          <a:p>
            <a:pPr marL="228600" lvl="0" indent="-228600">
              <a:buFont typeface="Arial" panose="020B0604020202020204" pitchFamily="34" charset="0"/>
              <a:buChar char="•"/>
            </a:pPr>
            <a:r>
              <a:rPr lang="en-US"/>
              <a:t>Built in tools to help you secure your environment. Identity, network, threat protection, management. </a:t>
            </a:r>
          </a:p>
          <a:p>
            <a:pPr marL="228600" indent="-228600">
              <a:buFont typeface="Arial" panose="020B0604020202020204" pitchFamily="34" charset="0"/>
              <a:buChar char="•"/>
            </a:pPr>
            <a:r>
              <a:rPr lang="en-US"/>
              <a:t>Finally Microsoft offers threat protection which is informed by trillions of signals that we receive every day from more than 1.2B devices scanned, or more than 750M+ Azure user account authentications.  </a:t>
            </a:r>
          </a:p>
          <a:p>
            <a:pPr marL="0" indent="0">
              <a:buNone/>
            </a:pPr>
            <a:r>
              <a:rPr lang="en-US"/>
              <a:t>This volume of data is unprecedented, and we provide you with our unique intelligence with threat protection so you can quickly mitigate any threats.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1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137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182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1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Oct-2018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https://aka.ms/AzureCompliance for more information.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26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39</a:t>
            </a:fld>
            <a:endParaRPr lang="en-US"/>
          </a:p>
        </p:txBody>
      </p:sp>
    </p:spTree>
    <p:extLst>
      <p:ext uri="{BB962C8B-B14F-4D97-AF65-F5344CB8AC3E}">
        <p14:creationId xmlns:p14="http://schemas.microsoft.com/office/powerpoint/2010/main" val="427466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gradFill>
                  <a:gsLst>
                    <a:gs pos="0">
                      <a:srgbClr val="FFFFFF"/>
                    </a:gs>
                    <a:gs pos="100000">
                      <a:srgbClr val="FFFFFF"/>
                    </a:gs>
                  </a:gsLst>
                  <a:lin ang="5400000" scaled="0"/>
                </a:gradFill>
                <a:ea typeface="Segoe UI" pitchFamily="34" charset="0"/>
                <a:cs typeface="Segoe UI" pitchFamily="34" charset="0"/>
              </a:rPr>
              <a:t>Through what we call, the digital feedback loop.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gradFill>
                  <a:gsLst>
                    <a:gs pos="0">
                      <a:srgbClr val="FFFFFF"/>
                    </a:gs>
                    <a:gs pos="100000">
                      <a:srgbClr val="FFFFFF"/>
                    </a:gs>
                  </a:gsLst>
                  <a:lin ang="5400000" scaled="0"/>
                </a:gradFill>
                <a:ea typeface="Segoe UI" pitchFamily="34" charset="0"/>
                <a:cs typeface="Segoe UI" pitchFamily="34" charset="0"/>
              </a:rPr>
              <a:t>The DFL takes the signal from new software-infused sources, brings it together, and uses the insights to drive continuous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0">
                    <a:srgbClr val="FFFFFF"/>
                  </a:gs>
                  <a:gs pos="100000">
                    <a:srgbClr val="FFFFFF"/>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We’ve identified this key to success by studying these patterns and disruptions across industries and looking inward at our own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make this happen for your company, you need a partner to ease your company through this challenging evolution successfully. </a:t>
            </a:r>
          </a:p>
          <a:p>
            <a:endParaRPr lang="en-US"/>
          </a:p>
          <a:p>
            <a:r>
              <a:rPr lang="en-US"/>
              <a:t>MS offers partnership and guidance through every step of this process, because we understand the challenges you face. Not long ago, we faced them, too.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63424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 are developing an ever-expanding set of cloud services to help your organization meet your business challenges.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240836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Azure supports Tools, Serverless and Infrastructure workloads.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Tools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Developer </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Dev Ops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Management</a:t>
            </a:r>
          </a:p>
          <a:p>
            <a:pPr marL="285750" marR="0" lvl="0" indent="-285750" algn="l" defTabSz="932688" rtl="0" eaLnBrk="1" fontAlgn="auto" latinLnBrk="0" hangingPunct="1">
              <a:lnSpc>
                <a:spcPct val="100000"/>
              </a:lnSpc>
              <a:spcBef>
                <a:spcPts val="0"/>
              </a:spcBef>
              <a:spcAft>
                <a:spcPts val="0"/>
              </a:spcAft>
              <a:buClrTx/>
              <a:buSzTx/>
              <a:buFontTx/>
              <a:buChar char="-"/>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Serverless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Web</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Mobile</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Functions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Containers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Integration Services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Databases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AI+ML</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Analytics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IoT</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Media</a:t>
            </a:r>
          </a:p>
          <a:p>
            <a:pPr marL="285750" marR="0" lvl="0" indent="-285750" algn="l" defTabSz="932688" rtl="0" eaLnBrk="1" fontAlgn="auto" latinLnBrk="0" hangingPunct="1">
              <a:lnSpc>
                <a:spcPct val="100000"/>
              </a:lnSpc>
              <a:spcBef>
                <a:spcPts val="0"/>
              </a:spcBef>
              <a:spcAft>
                <a:spcPts val="0"/>
              </a:spcAft>
              <a:buClrTx/>
              <a:buSzTx/>
              <a:buFontTx/>
              <a:buChar char="-"/>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Infrastructure</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Compute</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Networking</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Storage</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Security</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a:t>Identity</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266600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Our strength is enabling customers such as yourselves. Over 95% of Fortune 500 companies are using Azure today.</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24822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is all about fantastic technology and exciting innovation.  </a:t>
            </a:r>
          </a:p>
          <a:p>
            <a:r>
              <a:rPr lang="en-US"/>
              <a:t>But, ultimately, it’s all about enabling you to be more successful and your organizations - your Developers, your IT Admins, your customer to be more:</a:t>
            </a:r>
          </a:p>
          <a:p>
            <a:pPr marL="285750" indent="-285750">
              <a:buFontTx/>
              <a:buChar char="-"/>
            </a:pPr>
            <a:r>
              <a:rPr lang="en-US"/>
              <a:t>Productive – by integrating in all the capabilities that you need so that you don’t have to patchwork things together.</a:t>
            </a:r>
          </a:p>
          <a:p>
            <a:pPr marL="285750" indent="-285750">
              <a:buFontTx/>
              <a:buChar char="-"/>
            </a:pPr>
            <a:r>
              <a:rPr lang="en-US"/>
              <a:t>Hybrid – we know that not everything will live in the public cloud so we are working to ensure your apps and data can work in both cloud and on-premise environments</a:t>
            </a:r>
          </a:p>
          <a:p>
            <a:pPr marL="285750" indent="-285750">
              <a:buFontTx/>
              <a:buChar char="-"/>
            </a:pPr>
            <a:r>
              <a:rPr lang="en-US"/>
              <a:t>Open – </a:t>
            </a:r>
          </a:p>
          <a:p>
            <a:pPr marL="285750" indent="-285750">
              <a:buFontTx/>
              <a:buChar char="-"/>
            </a:pPr>
            <a:r>
              <a:rPr lang="en-US"/>
              <a:t>Trusted – And of course you need to be able to trust the cloud, trust that your apps, your data and your business are secure and available in the cloud</a:t>
            </a:r>
          </a:p>
          <a:p>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70755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a:t>Cloud is the destination, but each application can take a radically different path to get to the cloud.</a:t>
            </a:r>
          </a:p>
          <a:p>
            <a:pPr marL="171450" indent="-171450">
              <a:buFont typeface="Arial" panose="020B0604020202020204" pitchFamily="34" charset="0"/>
              <a:buChar char="•"/>
            </a:pPr>
            <a:r>
              <a:rPr lang="en-US" sz="1400"/>
              <a:t>At a very high level, applications consist of three layers.</a:t>
            </a:r>
          </a:p>
          <a:p>
            <a:pPr marL="171450" indent="-171450">
              <a:buFont typeface="Arial" panose="020B0604020202020204" pitchFamily="34" charset="0"/>
              <a:buChar char="•"/>
            </a:pPr>
            <a:r>
              <a:rPr lang="en-US" sz="1400"/>
              <a:t>The first layer is the application code – functionality and business logic.</a:t>
            </a:r>
          </a:p>
          <a:p>
            <a:pPr marL="171450" indent="-171450">
              <a:buFont typeface="Arial" panose="020B0604020202020204" pitchFamily="34" charset="0"/>
              <a:buChar char="•"/>
            </a:pPr>
            <a:r>
              <a:rPr lang="en-US" sz="1400"/>
              <a:t>Then, there’s the data that the application consumes and generates – every application works with data, and that data can come from many different sources.</a:t>
            </a:r>
          </a:p>
          <a:p>
            <a:pPr marL="171450" indent="-171450">
              <a:buFont typeface="Arial" panose="020B0604020202020204" pitchFamily="34" charset="0"/>
              <a:buChar char="•"/>
            </a:pPr>
            <a:r>
              <a:rPr lang="en-US" sz="1400"/>
              <a:t>Finally, there’s the physical or virtualized infrastructure the application runs on – servers or virtual machines, networking and so on.</a:t>
            </a:r>
          </a:p>
          <a:p>
            <a:pPr marL="171450" indent="-171450">
              <a:buFont typeface="Arial" panose="020B0604020202020204" pitchFamily="34" charset="0"/>
              <a:buChar char="•"/>
            </a:pPr>
            <a:r>
              <a:rPr lang="en-US" sz="1400"/>
              <a:t>When you are looking to build or modernize an application, you will need to look at all these layers individually.</a:t>
            </a:r>
          </a:p>
          <a:p>
            <a:pPr marL="171450" indent="-171450">
              <a:buFont typeface="Arial" panose="020B0604020202020204" pitchFamily="34" charset="0"/>
              <a:buChar char="•"/>
            </a:pPr>
            <a:r>
              <a:rPr lang="en-US" sz="1400"/>
              <a:t>However, not all layers need to be treated the same way.</a:t>
            </a:r>
          </a:p>
          <a:p>
            <a:pPr marL="171450" indent="-171450">
              <a:buFont typeface="Arial" panose="020B0604020202020204" pitchFamily="34" charset="0"/>
              <a:buChar char="•"/>
            </a:pPr>
            <a:r>
              <a:rPr lang="en-US" sz="1400"/>
              <a:t>You might, for example, decide to keep your data on-premises for security and governance reasons and move application code and infrastructure to the cloud – a common hybrid scenario that addresses specific requirements in regulated industries.</a:t>
            </a:r>
          </a:p>
          <a:p>
            <a:pPr marL="171450" indent="-171450">
              <a:buFont typeface="Arial" panose="020B0604020202020204" pitchFamily="34" charset="0"/>
              <a:buChar char="•"/>
            </a:pPr>
            <a:r>
              <a:rPr lang="en-US" sz="1400"/>
              <a:t>What makes Azure special is that we meet customers where they are on their cloud journey.</a:t>
            </a:r>
          </a:p>
          <a:p>
            <a:pPr marL="171450" indent="-171450">
              <a:buFont typeface="Arial" panose="020B0604020202020204" pitchFamily="34" charset="0"/>
              <a:buChar char="•"/>
            </a:pPr>
            <a:r>
              <a:rPr lang="en-US" sz="1400"/>
              <a:t>Whichever path and cloud technology they choose, we will be there for them to ensure they get the best outcome – across IaaS, PaaS, SaaS and any combination thereof.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404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emf"/><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5.emf"/><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emf"/><Relationship Id="rId1" Type="http://schemas.openxmlformats.org/officeDocument/2006/relationships/slideMaster" Target="../slideMasters/slideMaster8.xml"/><Relationship Id="rId4" Type="http://schemas.openxmlformats.org/officeDocument/2006/relationships/image" Target="../media/image32.sv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emf"/><Relationship Id="rId1" Type="http://schemas.openxmlformats.org/officeDocument/2006/relationships/slideMaster" Target="../slideMasters/slideMaster9.xml"/><Relationship Id="rId4" Type="http://schemas.openxmlformats.org/officeDocument/2006/relationships/image" Target="../media/image3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tif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tif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10.xml"/><Relationship Id="rId4" Type="http://schemas.openxmlformats.org/officeDocument/2006/relationships/image" Target="../media/image43.jp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Master" Target="../slideMasters/slideMaster10.xml"/><Relationship Id="rId4" Type="http://schemas.openxmlformats.org/officeDocument/2006/relationships/image" Target="../media/image47.jp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0.emf"/><Relationship Id="rId4" Type="http://schemas.openxmlformats.org/officeDocument/2006/relationships/oleObject" Target="../embeddings/oleObject1.bin"/></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emf"/><Relationship Id="rId1" Type="http://schemas.openxmlformats.org/officeDocument/2006/relationships/slideMaster" Target="../slideMasters/slideMaster11.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emf"/><Relationship Id="rId1" Type="http://schemas.openxmlformats.org/officeDocument/2006/relationships/slideMaster" Target="../slideMasters/slideMaster11.xml"/><Relationship Id="rId4" Type="http://schemas.openxmlformats.org/officeDocument/2006/relationships/image" Target="../media/image55.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emf"/><Relationship Id="rId1" Type="http://schemas.openxmlformats.org/officeDocument/2006/relationships/slideMaster" Target="../slideMasters/slideMaster13.xml"/><Relationship Id="rId4" Type="http://schemas.openxmlformats.org/officeDocument/2006/relationships/image" Target="../media/image59.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0.jpg"/><Relationship Id="rId1" Type="http://schemas.openxmlformats.org/officeDocument/2006/relationships/slideMaster" Target="../slideMasters/slideMaster13.xml"/><Relationship Id="rId4" Type="http://schemas.openxmlformats.org/officeDocument/2006/relationships/image" Target="../media/image61.png"/></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21" y="445843"/>
            <a:ext cx="914283"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466" y="2590884"/>
            <a:ext cx="9588857"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77" indent="0">
              <a:lnSpc>
                <a:spcPct val="100000"/>
              </a:lnSpc>
              <a:spcBef>
                <a:spcPts val="0"/>
              </a:spcBef>
              <a:spcAft>
                <a:spcPts val="1400"/>
              </a:spcAft>
              <a:buNone/>
              <a:defRPr sz="1800">
                <a:solidFill>
                  <a:srgbClr val="000000"/>
                </a:solidFill>
              </a:defRPr>
            </a:lvl2pPr>
            <a:lvl3pPr marL="457154" indent="0">
              <a:lnSpc>
                <a:spcPct val="100000"/>
              </a:lnSpc>
              <a:spcBef>
                <a:spcPts val="0"/>
              </a:spcBef>
              <a:spcAft>
                <a:spcPts val="1400"/>
              </a:spcAft>
              <a:buNone/>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7"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marL="285721" lvl="1" indent="-285721">
              <a:buFont typeface="Arial" panose="020B0604020202020204" pitchFamily="34" charset="0"/>
              <a:buChar char="•"/>
            </a:pPr>
            <a:r>
              <a:rPr lang="en-US"/>
              <a:t>Body copy Segoe Regular 14</a:t>
            </a:r>
          </a:p>
          <a:p>
            <a:pPr marL="285721" lvl="1" indent="-285721">
              <a:buFont typeface="Arial" panose="020B0604020202020204" pitchFamily="34" charset="0"/>
              <a:buChar char="•"/>
            </a:pPr>
            <a:r>
              <a:rPr lang="en-US"/>
              <a:t>Lorem ipsum dolor sit </a:t>
            </a:r>
            <a:r>
              <a:rPr lang="en-US" err="1"/>
              <a:t>amet</a:t>
            </a:r>
            <a:r>
              <a:rPr lang="en-US"/>
              <a:t>, </a:t>
            </a:r>
            <a:r>
              <a:rPr lang="en-US" err="1"/>
              <a:t>consectetur</a:t>
            </a:r>
            <a:endParaRPr lang="en-US"/>
          </a:p>
          <a:p>
            <a:pPr marL="285721" lvl="1" indent="-2857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21" lvl="1" indent="-2857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21" lvl="1" indent="-2857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21" lvl="1" indent="-2857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21" lvl="1" indent="-2857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21" lvl="1" indent="-2857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21" lvl="1" indent="-2857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marL="285721" lvl="1" indent="-285721">
              <a:buFont typeface="Arial" panose="020B0604020202020204" pitchFamily="34" charset="0"/>
              <a:buChar char="•"/>
            </a:pPr>
            <a:r>
              <a:rPr lang="en-US"/>
              <a:t>Body copy Segoe Regular 14</a:t>
            </a:r>
          </a:p>
          <a:p>
            <a:pPr marL="285721" lvl="1" indent="-285721">
              <a:buFont typeface="Arial" panose="020B0604020202020204" pitchFamily="34" charset="0"/>
              <a:buChar char="•"/>
            </a:pPr>
            <a:r>
              <a:rPr lang="en-US"/>
              <a:t>Lorem ipsum dolor sit </a:t>
            </a:r>
            <a:r>
              <a:rPr lang="en-US" err="1"/>
              <a:t>amet</a:t>
            </a:r>
            <a:r>
              <a:rPr lang="en-US"/>
              <a:t>, </a:t>
            </a:r>
            <a:r>
              <a:rPr lang="en-US" err="1"/>
              <a:t>consectetur</a:t>
            </a:r>
            <a:endParaRPr lang="en-US"/>
          </a:p>
          <a:p>
            <a:pPr marL="285721" lvl="1" indent="-2857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21" lvl="1" indent="-2857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21" lvl="1" indent="-2857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21" lvl="1" indent="-2857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21" lvl="1" indent="-2857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21" lvl="1" indent="-2857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5"/>
            <a:ext cx="3702847"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marL="285721" lvl="1" indent="-285721">
              <a:buFont typeface="Arial" panose="020B0604020202020204" pitchFamily="34" charset="0"/>
              <a:buChar char="•"/>
            </a:pPr>
            <a:r>
              <a:rPr lang="en-US"/>
              <a:t>Body copy Segoe Regular 14</a:t>
            </a:r>
          </a:p>
          <a:p>
            <a:pPr marL="285721" lvl="1" indent="-285721">
              <a:buFont typeface="Arial" panose="020B0604020202020204" pitchFamily="34" charset="0"/>
              <a:buChar char="•"/>
            </a:pPr>
            <a:r>
              <a:rPr lang="en-US"/>
              <a:t>Lorem ipsum dolor sit </a:t>
            </a:r>
            <a:r>
              <a:rPr lang="en-US" err="1"/>
              <a:t>amet</a:t>
            </a:r>
            <a:r>
              <a:rPr lang="en-US"/>
              <a:t>, </a:t>
            </a:r>
            <a:r>
              <a:rPr lang="en-US" err="1"/>
              <a:t>consectetur</a:t>
            </a:r>
            <a:endParaRPr lang="en-US"/>
          </a:p>
          <a:p>
            <a:pPr marL="285721" lvl="1" indent="-2857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21" lvl="1" indent="-2857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21" lvl="1" indent="-2857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21" lvl="1" indent="-2857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21" lvl="1" indent="-2857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21" lvl="1" indent="-2857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64567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38980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30394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10794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13439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935894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682807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2538662"/>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1503152"/>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6309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77" indent="0">
              <a:lnSpc>
                <a:spcPct val="100000"/>
              </a:lnSpc>
              <a:spcBef>
                <a:spcPts val="0"/>
              </a:spcBef>
              <a:spcAft>
                <a:spcPts val="1400"/>
              </a:spcAft>
              <a:buNone/>
              <a:defRPr sz="1800">
                <a:solidFill>
                  <a:srgbClr val="000000"/>
                </a:solidFill>
              </a:defRPr>
            </a:lvl2pPr>
            <a:lvl3pPr marL="457154" indent="0">
              <a:lnSpc>
                <a:spcPct val="100000"/>
              </a:lnSpc>
              <a:spcBef>
                <a:spcPts val="0"/>
              </a:spcBef>
              <a:spcAft>
                <a:spcPts val="1400"/>
              </a:spcAft>
              <a:buNone/>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108474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38092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965598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1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422135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58492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7552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775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38048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32645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77" indent="0">
              <a:lnSpc>
                <a:spcPct val="100000"/>
              </a:lnSpc>
              <a:spcBef>
                <a:spcPts val="0"/>
              </a:spcBef>
              <a:spcAft>
                <a:spcPts val="1400"/>
              </a:spcAft>
              <a:buNone/>
              <a:defRPr sz="1800">
                <a:solidFill>
                  <a:srgbClr val="000000"/>
                </a:solidFill>
              </a:defRPr>
            </a:lvl2pPr>
            <a:lvl3pPr marL="457154" indent="0">
              <a:lnSpc>
                <a:spcPct val="100000"/>
              </a:lnSpc>
              <a:spcBef>
                <a:spcPts val="0"/>
              </a:spcBef>
              <a:spcAft>
                <a:spcPts val="1400"/>
              </a:spcAft>
              <a:buNone/>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7138"/>
          </a:xfrm>
        </p:spPr>
        <p:txBody>
          <a:bodyPr lIns="0" tIns="0" rIns="0" bIns="0">
            <a:noAutofit/>
          </a:bodyPr>
          <a:lstStyle>
            <a:lvl1pPr marL="0" marR="0" indent="0" algn="l" defTabSz="932649"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21" marR="0" indent="-285721" algn="l" defTabSz="932649"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21" marR="0" indent="-285721" algn="l" defTabSz="932649"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2938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6544" y="92408"/>
            <a:ext cx="11656054" cy="627864"/>
          </a:xfrm>
          <a:prstGeom prst="rect">
            <a:avLst/>
          </a:prstGeom>
        </p:spPr>
        <p:txBody>
          <a:bodyPr anchor="t"/>
          <a:lstStyle>
            <a:lvl1pPr>
              <a:defRPr sz="4080"/>
            </a:lvl1pPr>
          </a:lstStyle>
          <a:p>
            <a:r>
              <a:rPr lang="en-US"/>
              <a:t>Click to edit Master title style</a:t>
            </a:r>
          </a:p>
        </p:txBody>
      </p:sp>
      <p:sp>
        <p:nvSpPr>
          <p:cNvPr id="4" name="Text Placeholder 2"/>
          <p:cNvSpPr>
            <a:spLocks noGrp="1"/>
          </p:cNvSpPr>
          <p:nvPr>
            <p:ph type="body" sz="quarter" idx="11"/>
          </p:nvPr>
        </p:nvSpPr>
        <p:spPr>
          <a:xfrm>
            <a:off x="366544" y="733718"/>
            <a:ext cx="11656054" cy="608012"/>
          </a:xfrm>
          <a:prstGeom prst="rect">
            <a:avLst/>
          </a:prstGeom>
        </p:spPr>
        <p:txBody>
          <a:bodyPr vert="horz" wrap="square" lIns="91440" tIns="45720" rIns="91440" bIns="45720" rtlCol="0" anchor="t">
            <a:noAutofit/>
          </a:bodyPr>
          <a:lstStyle>
            <a:lvl1pPr marL="0" indent="0">
              <a:buFontTx/>
              <a:buNone/>
              <a:defRPr lang="en-US" sz="2652" b="0" cap="none" spc="-102" dirty="0" smtClean="0">
                <a:ln w="3175">
                  <a:noFill/>
                </a:ln>
                <a:solidFill>
                  <a:schemeClr val="accent1"/>
                </a:solidFill>
                <a:effectLst/>
                <a:latin typeface="+mj-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1" y="6866479"/>
            <a:ext cx="8004959" cy="128046"/>
          </a:xfrm>
          <a:prstGeom prst="rect">
            <a:avLst/>
          </a:prstGeom>
        </p:spPr>
        <p:txBody>
          <a:bodyPr anchor="b"/>
          <a:lstStyle>
            <a:lvl1pPr marL="0" indent="0">
              <a:buNone/>
              <a:defRPr sz="816">
                <a:solidFill>
                  <a:schemeClr val="tx1">
                    <a:lumMod val="50000"/>
                  </a:schemeClr>
                </a:solidFill>
              </a:defRPr>
            </a:lvl1pPr>
          </a:lstStyle>
          <a:p>
            <a:pPr lvl="0"/>
            <a:r>
              <a:rPr lang="en-US" sz="816"/>
              <a:t>Source:</a:t>
            </a:r>
            <a:endParaRPr lang="en-US"/>
          </a:p>
        </p:txBody>
      </p:sp>
    </p:spTree>
    <p:extLst>
      <p:ext uri="{BB962C8B-B14F-4D97-AF65-F5344CB8AC3E}">
        <p14:creationId xmlns:p14="http://schemas.microsoft.com/office/powerpoint/2010/main" val="40525668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271801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7387" y="597450"/>
            <a:ext cx="12137502" cy="6099754"/>
          </a:xfrm>
          <a:prstGeom prst="rect">
            <a:avLst/>
          </a:prstGeom>
        </p:spPr>
      </p:pic>
    </p:spTree>
    <p:extLst>
      <p:ext uri="{BB962C8B-B14F-4D97-AF65-F5344CB8AC3E}">
        <p14:creationId xmlns:p14="http://schemas.microsoft.com/office/powerpoint/2010/main" val="154657916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96874" y="1"/>
            <a:ext cx="11838014" cy="6994525"/>
          </a:xfrm>
          <a:prstGeom prst="rect">
            <a:avLst/>
          </a:prstGeom>
        </p:spPr>
      </p:pic>
    </p:spTree>
    <p:extLst>
      <p:ext uri="{BB962C8B-B14F-4D97-AF65-F5344CB8AC3E}">
        <p14:creationId xmlns:p14="http://schemas.microsoft.com/office/powerpoint/2010/main" val="105128892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35277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2831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93867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88245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1902986"/>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19" y="1203326"/>
            <a:ext cx="3704752"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6657" y="1203326"/>
            <a:ext cx="3695228"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8868" y="1203326"/>
            <a:ext cx="3706398"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20" y="4065588"/>
            <a:ext cx="3702847" cy="116698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6654" y="4065588"/>
            <a:ext cx="3695228" cy="1166986"/>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8868" y="4065588"/>
            <a:ext cx="3702847" cy="1166986"/>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41" y="227015"/>
            <a:ext cx="11561874"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072" y="6559056"/>
            <a:ext cx="11551723"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91438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2819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84471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707550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5069682"/>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110306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852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12387" y="-12952"/>
            <a:ext cx="11866095" cy="7051218"/>
          </a:xfrm>
          <a:prstGeom prst="rect">
            <a:avLst/>
          </a:prstGeom>
        </p:spPr>
      </p:pic>
    </p:spTree>
    <p:extLst>
      <p:ext uri="{BB962C8B-B14F-4D97-AF65-F5344CB8AC3E}">
        <p14:creationId xmlns:p14="http://schemas.microsoft.com/office/powerpoint/2010/main" val="3256273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9043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8414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19" y="1203326"/>
            <a:ext cx="3704752"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6657" y="1203326"/>
            <a:ext cx="3695228"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8868" y="1203326"/>
            <a:ext cx="3706398"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20" y="4065589"/>
            <a:ext cx="3702847" cy="1131079"/>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21" marR="0" indent="-285721" algn="l" defTabSz="932649"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6654" y="4065589"/>
            <a:ext cx="3695228" cy="1131079"/>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21" marR="0" indent="-285721" algn="l" defTabSz="932649"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8868" y="4065589"/>
            <a:ext cx="3702847" cy="1131079"/>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21" marR="0" indent="-285721" algn="l" defTabSz="932649"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072" y="6559056"/>
            <a:ext cx="11551723"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4009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431329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1795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94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2021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43190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839" y="2371060"/>
            <a:ext cx="3084623"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003" y="1511781"/>
            <a:ext cx="5518887"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268" y="4302475"/>
            <a:ext cx="1929226"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73143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262" y="1"/>
            <a:ext cx="6994626"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839" y="2371060"/>
            <a:ext cx="3084624"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268" y="4303056"/>
            <a:ext cx="1929226"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334768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95691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24026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2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047"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173"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430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7426"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0554"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072" y="6559056"/>
            <a:ext cx="11551723"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29176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3916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1051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2989520"/>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20002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006434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914798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596022"/>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946138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751625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072" y="6559056"/>
            <a:ext cx="11551723"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248532" cy="508524"/>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248532"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003" y="1511781"/>
            <a:ext cx="5518887" cy="5482745"/>
          </a:xfrm>
          <a:prstGeom prst="rect">
            <a:avLst/>
          </a:prstGeom>
        </p:spPr>
      </p:pic>
    </p:spTree>
    <p:extLst>
      <p:ext uri="{BB962C8B-B14F-4D97-AF65-F5344CB8AC3E}">
        <p14:creationId xmlns:p14="http://schemas.microsoft.com/office/powerpoint/2010/main" val="23230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248532" cy="508524"/>
          </a:xfrm>
          <a:noFill/>
        </p:spPr>
        <p:txBody>
          <a:bodyPr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003" y="1511781"/>
            <a:ext cx="5518887" cy="5482745"/>
          </a:xfrm>
          <a:prstGeom prst="rect">
            <a:avLst/>
          </a:prstGeom>
        </p:spPr>
      </p:pic>
    </p:spTree>
    <p:extLst>
      <p:ext uri="{BB962C8B-B14F-4D97-AF65-F5344CB8AC3E}">
        <p14:creationId xmlns:p14="http://schemas.microsoft.com/office/powerpoint/2010/main" val="4293885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613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817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10098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55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95741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61781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2957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63108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649"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072" y="6559056"/>
            <a:ext cx="11551723"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with grid ">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814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929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670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637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315405"/>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95838" y="597748"/>
            <a:ext cx="1393662"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8883" y="1193732"/>
            <a:ext cx="11835810"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884348" y="1806920"/>
            <a:ext cx="3550541"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906857" y="3136130"/>
            <a:ext cx="2367735" cy="1458018"/>
          </a:xfrm>
          <a:prstGeom prst="rect">
            <a:avLst/>
          </a:prstGeom>
        </p:spPr>
        <p:txBody>
          <a:bodyPr wrap="square" lIns="0" tIns="0" rIns="0" bIns="0">
            <a:spAutoFit/>
          </a:bodyPr>
          <a:lstStyle/>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97585" y="3247134"/>
            <a:ext cx="2766341" cy="1394459"/>
          </a:xfrm>
          <a:prstGeom prst="rect">
            <a:avLst/>
          </a:prstGeom>
          <a:effectLst/>
        </p:spPr>
      </p:pic>
    </p:spTree>
    <p:extLst>
      <p:ext uri="{BB962C8B-B14F-4D97-AF65-F5344CB8AC3E}">
        <p14:creationId xmlns:p14="http://schemas.microsoft.com/office/powerpoint/2010/main" val="1747515664"/>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2" y="3038855"/>
            <a:ext cx="6062008" cy="565027"/>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93636" y="4041282"/>
            <a:ext cx="606200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5416" y="597451"/>
            <a:ext cx="2745254" cy="282513"/>
          </a:xfrm>
          <a:solidFill>
            <a:schemeClr val="accent3">
              <a:alpha val="75000"/>
            </a:schemeClr>
          </a:solidFill>
        </p:spPr>
        <p:txBody>
          <a:bodyPr/>
          <a:lstStyle>
            <a:lvl1pPr marL="0" marR="0" indent="0" algn="r"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11267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userDrawn="1">
          <p15:clr>
            <a:srgbClr val="5ACBF0"/>
          </p15:clr>
        </p15:guide>
        <p15:guide id="3" pos="3384"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94156" y="1535811"/>
            <a:ext cx="4017384" cy="565027"/>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87811" y="2538238"/>
            <a:ext cx="4017384"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01165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userDrawn="1">
          <p15:clr>
            <a:srgbClr val="5ACBF0"/>
          </p15:clr>
        </p15:guide>
        <p15:guide id="3" pos="3384"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721818"/>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215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7218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415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649"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721818"/>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69"/>
            <a:ext cx="5315915" cy="1721818"/>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836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721818"/>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7"/>
            <a:ext cx="5315915" cy="1721818"/>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566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19212" y="612787"/>
            <a:ext cx="6221458" cy="565091"/>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1" y="1"/>
            <a:ext cx="5092715" cy="69945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639074" y="2326271"/>
            <a:ext cx="4201596" cy="1246197"/>
          </a:xfrm>
        </p:spPr>
        <p:txBody>
          <a:bodyPr/>
          <a:lstStyle>
            <a:lvl1pPr>
              <a:spcBef>
                <a:spcPts val="5506"/>
              </a:spcBef>
              <a:defRPr sz="1836" b="0">
                <a:latin typeface="Segoe UI" panose="020B0502040204020203" pitchFamily="34" charset="0"/>
                <a:cs typeface="Segoe UI" panose="020B0502040204020203" pitchFamily="34" charset="0"/>
              </a:defRPr>
            </a:lvl1pPr>
            <a:lvl2pPr>
              <a:defRPr sz="1428" b="0">
                <a:latin typeface="Segoe UI" panose="020B0502040204020203" pitchFamily="34" charset="0"/>
                <a:cs typeface="Segoe UI" panose="020B0502040204020203" pitchFamily="34" charset="0"/>
              </a:defRPr>
            </a:lvl2pPr>
            <a:lvl3pPr>
              <a:defRPr sz="1122" b="0">
                <a:latin typeface="Segoe UI" panose="020B0502040204020203" pitchFamily="34" charset="0"/>
                <a:cs typeface="Segoe UI" panose="020B0502040204020203" pitchFamily="34" charset="0"/>
              </a:defRPr>
            </a:lvl3pPr>
            <a:lvl4pPr>
              <a:defRPr sz="1071" b="0">
                <a:latin typeface="Segoe UI" panose="020B0502040204020203" pitchFamily="34" charset="0"/>
                <a:cs typeface="Segoe UI" panose="020B0502040204020203" pitchFamily="34" charset="0"/>
              </a:defRPr>
            </a:lvl4pPr>
            <a:lvl5pPr>
              <a:defRPr sz="1071"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1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942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774" y="612787"/>
            <a:ext cx="11238030" cy="565027"/>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79774" y="1677392"/>
            <a:ext cx="3589057" cy="439479"/>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404260" y="1677392"/>
            <a:ext cx="3589057" cy="439479"/>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228747" y="1677392"/>
            <a:ext cx="3589057" cy="439479"/>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79773" y="4342069"/>
            <a:ext cx="2611327" cy="439479"/>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455341" y="4342069"/>
            <a:ext cx="2611327" cy="439479"/>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330909" y="4342069"/>
            <a:ext cx="2611327" cy="439479"/>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206477" y="4342069"/>
            <a:ext cx="2611327" cy="439479"/>
          </a:xfrm>
        </p:spPr>
        <p:txBody>
          <a:bodyPr/>
          <a:lstStyle/>
          <a:p>
            <a:endParaRPr lang="en-US"/>
          </a:p>
        </p:txBody>
      </p:sp>
    </p:spTree>
    <p:extLst>
      <p:ext uri="{BB962C8B-B14F-4D97-AF65-F5344CB8AC3E}">
        <p14:creationId xmlns:p14="http://schemas.microsoft.com/office/powerpoint/2010/main" val="32992037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620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95838" y="1465288"/>
            <a:ext cx="7397789" cy="1508490"/>
          </a:xfrm>
        </p:spPr>
        <p:txBody>
          <a:bodyPr/>
          <a:lstStyle>
            <a:lvl1pPr marL="0" indent="0">
              <a:spcBef>
                <a:spcPts val="1224"/>
              </a:spcBef>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604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0321756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380751" y="-22273"/>
            <a:ext cx="6050265"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840" y="2631003"/>
            <a:ext cx="3843981"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40" y="3605925"/>
            <a:ext cx="3844391"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Tree>
    <p:extLst>
      <p:ext uri="{BB962C8B-B14F-4D97-AF65-F5344CB8AC3E}">
        <p14:creationId xmlns:p14="http://schemas.microsoft.com/office/powerpoint/2010/main" val="1238743538"/>
      </p:ext>
    </p:extLst>
  </p:cSld>
  <p:clrMapOvr>
    <a:masterClrMapping/>
  </p:clrMapOvr>
  <p:transition>
    <p:fade/>
  </p:transition>
  <p:hf sldNum="0" hdr="0" ftr="0" dt="0"/>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380751" y="-22273"/>
            <a:ext cx="6050265"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840" y="3040994"/>
            <a:ext cx="3844570"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5768455"/>
      </p:ext>
    </p:extLst>
  </p:cSld>
  <p:clrMapOvr>
    <a:masterClrMapping/>
  </p:clrMapOvr>
  <p:transition>
    <p:fade/>
  </p:transition>
  <p:hf sldNum="0" hdr="0" ftr="0" dt="0"/>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4888"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649" rtl="0" eaLnBrk="1" latinLnBrk="0" hangingPunct="1">
              <a:lnSpc>
                <a:spcPts val="559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072" y="6559056"/>
            <a:ext cx="11551723"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528316" cy="508524"/>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52831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225219" y="297917"/>
            <a:ext cx="3824120" cy="1536689"/>
          </a:xfrm>
          <a:prstGeom prst="rect">
            <a:avLst/>
          </a:prstGeom>
          <a:noFill/>
        </p:spPr>
        <p:txBody>
          <a:bodyPr wrap="none" lIns="0" tIns="0" rIns="0" bIns="0" rtlCol="0">
            <a:spAutoFit/>
          </a:bodyPr>
          <a:lstStyle/>
          <a:p>
            <a:pPr algn="l"/>
            <a:r>
              <a:rPr lang="en-US" sz="9790" b="1">
                <a:solidFill>
                  <a:schemeClr val="tx1"/>
                </a:solidFill>
              </a:rPr>
              <a:t>DEMO</a:t>
            </a:r>
          </a:p>
        </p:txBody>
      </p:sp>
    </p:spTree>
    <p:extLst>
      <p:ext uri="{BB962C8B-B14F-4D97-AF65-F5344CB8AC3E}">
        <p14:creationId xmlns:p14="http://schemas.microsoft.com/office/powerpoint/2010/main" val="28563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6224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8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680769" y="1805408"/>
            <a:ext cx="3754119" cy="549979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957344" y="-1644476"/>
            <a:ext cx="1216189" cy="1120407"/>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1"/>
            <a:ext cx="6119183" cy="7107256"/>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0436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guide id="5" pos="3840"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95839" y="2730023"/>
            <a:ext cx="3382164" cy="169527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9252946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95839" y="1478060"/>
            <a:ext cx="3382164" cy="1695079"/>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678837868"/>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96621" y="2059500"/>
            <a:ext cx="5466170" cy="1130053"/>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95837" y="3349844"/>
            <a:ext cx="6903554" cy="1547544"/>
          </a:xfrm>
        </p:spPr>
        <p:txBody>
          <a:bodyPr/>
          <a:lstStyle>
            <a:lvl1pPr marL="0" indent="0" algn="l">
              <a:spcBef>
                <a:spcPts val="612"/>
              </a:spcBef>
              <a:spcAft>
                <a:spcPts val="612"/>
              </a:spcAft>
              <a:buNone/>
              <a:defRPr sz="2040">
                <a:latin typeface="+mn-lt"/>
              </a:defRPr>
            </a:lvl1pPr>
            <a:lvl2pPr marL="0" indent="0" algn="l">
              <a:spcBef>
                <a:spcPts val="612"/>
              </a:spcBef>
              <a:spcAft>
                <a:spcPts val="612"/>
              </a:spcAft>
              <a:buNone/>
              <a:defRPr sz="1836" b="0">
                <a:solidFill>
                  <a:schemeClr val="tx1"/>
                </a:solidFill>
              </a:defRPr>
            </a:lvl2pPr>
            <a:lvl3pPr marL="0" indent="0" algn="l">
              <a:buNone/>
              <a:defRPr sz="1428"/>
            </a:lvl3pPr>
            <a:lvl4pPr marL="0" indent="0" algn="l">
              <a:buNone/>
              <a:defRPr sz="1224"/>
            </a:lvl4pPr>
            <a:lvl5pPr marL="0" indent="0" algn="l">
              <a:buNone/>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704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96621" y="2750724"/>
            <a:ext cx="5466170" cy="1130053"/>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95210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96623" y="2059500"/>
            <a:ext cx="3985622" cy="1130053"/>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95839" y="3349844"/>
            <a:ext cx="3985622" cy="1547544"/>
          </a:xfrm>
        </p:spPr>
        <p:txBody>
          <a:bodyPr/>
          <a:lstStyle>
            <a:lvl1pPr marL="0" indent="0" algn="l">
              <a:spcBef>
                <a:spcPts val="612"/>
              </a:spcBef>
              <a:spcAft>
                <a:spcPts val="612"/>
              </a:spcAft>
              <a:buNone/>
              <a:defRPr sz="2040">
                <a:latin typeface="+mn-lt"/>
              </a:defRPr>
            </a:lvl1pPr>
            <a:lvl2pPr marL="0" indent="0" algn="l">
              <a:spcBef>
                <a:spcPts val="612"/>
              </a:spcBef>
              <a:spcAft>
                <a:spcPts val="612"/>
              </a:spcAft>
              <a:buNone/>
              <a:defRPr sz="1836" b="0">
                <a:solidFill>
                  <a:schemeClr val="tx1"/>
                </a:solidFill>
              </a:defRPr>
            </a:lvl2pPr>
            <a:lvl3pPr marL="0" indent="0" algn="l">
              <a:buNone/>
              <a:defRPr sz="1428"/>
            </a:lvl3pPr>
            <a:lvl4pPr marL="0" indent="0" algn="l">
              <a:buNone/>
              <a:defRPr sz="1224"/>
            </a:lvl4pPr>
            <a:lvl5pPr marL="0" indent="0" algn="l">
              <a:buNone/>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007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814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01" y="445840"/>
            <a:ext cx="914283"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466" y="2590884"/>
            <a:ext cx="9588857"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072" y="6559056"/>
            <a:ext cx="11551723"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202318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4780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95838" y="597451"/>
            <a:ext cx="1393662" cy="298433"/>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154805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337178"/>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9195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64181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1453" y="296863"/>
            <a:ext cx="6903897"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1452" y="4868863"/>
            <a:ext cx="6903897" cy="1828800"/>
          </a:xfrm>
        </p:spPr>
        <p:txBody>
          <a:bodyPr wrap="square">
            <a:noAutofit/>
          </a:bodyPr>
          <a:lstStyle>
            <a:lvl1pPr marL="0" indent="0">
              <a:spcBef>
                <a:spcPts val="1800"/>
              </a:spcBef>
              <a:buNone/>
              <a:defRPr sz="2040">
                <a:latin typeface="+mn-lt"/>
              </a:defRPr>
            </a:lvl1pPr>
            <a:lvl2pPr marL="228534" indent="0">
              <a:buNone/>
              <a:defRPr/>
            </a:lvl2pPr>
            <a:lvl3pPr marL="457066" indent="0">
              <a:buNone/>
              <a:defRPr/>
            </a:lvl3pPr>
            <a:lvl4pPr marL="685600" indent="0">
              <a:buNone/>
              <a:defRPr/>
            </a:lvl4pPr>
            <a:lvl5pPr marL="914133"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0"/>
            <a:ext cx="4925067" cy="6995160"/>
          </a:xfrm>
          <a:prstGeom prst="rect">
            <a:avLst/>
          </a:prstGeom>
        </p:spPr>
      </p:pic>
    </p:spTree>
    <p:extLst>
      <p:ext uri="{BB962C8B-B14F-4D97-AF65-F5344CB8AC3E}">
        <p14:creationId xmlns:p14="http://schemas.microsoft.com/office/powerpoint/2010/main" val="26214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6512" y="601344"/>
            <a:ext cx="3264158" cy="313932"/>
          </a:xfrm>
        </p:spPr>
        <p:txBody>
          <a:bodyPr lIns="0" tIns="0" rIns="0" bIns="0"/>
          <a:lstStyle>
            <a:lvl1pPr marL="0" indent="0" algn="r">
              <a:buNone/>
              <a:defRPr sz="2040">
                <a:latin typeface="+mn-lt"/>
              </a:defRPr>
            </a:lvl1pPr>
            <a:lvl2pPr marL="349689" indent="0">
              <a:buNone/>
              <a:defRPr sz="2040"/>
            </a:lvl2pPr>
            <a:lvl3pPr marL="582815" indent="0">
              <a:buNone/>
              <a:defRPr sz="2040"/>
            </a:lvl3pPr>
            <a:lvl4pPr marL="815940" indent="0">
              <a:buNone/>
              <a:defRPr sz="2040"/>
            </a:lvl4pPr>
            <a:lvl5pPr marL="1049066"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65098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289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3" cy="129609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3497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182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9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23" y="3268662"/>
            <a:ext cx="2144883"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4/30/2019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410605424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260742" y="3274386"/>
            <a:ext cx="5313626" cy="439465"/>
          </a:xfrm>
        </p:spPr>
        <p:txBody>
          <a:bodyPr anchor="b"/>
          <a:lstStyle>
            <a:lvl1pPr algn="l">
              <a:defRPr sz="2856"/>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260742" y="3822009"/>
            <a:ext cx="5319565" cy="417911"/>
          </a:xfrm>
        </p:spPr>
        <p:txBody>
          <a:bodyPr/>
          <a:lstStyle>
            <a:lvl1pPr marL="0" indent="0">
              <a:spcBef>
                <a:spcPts val="612"/>
              </a:spcBef>
              <a:buFont typeface="Arial" panose="020B0604020202020204" pitchFamily="34" charset="0"/>
              <a:buNone/>
              <a:defRPr sz="1428">
                <a:solidFill>
                  <a:schemeClr val="accent5"/>
                </a:solidFill>
              </a:defRPr>
            </a:lvl1pPr>
            <a:lvl2pPr marL="0" indent="0">
              <a:spcBef>
                <a:spcPts val="0"/>
              </a:spcBef>
              <a:buFont typeface="Arial" panose="020B0604020202020204" pitchFamily="34" charset="0"/>
              <a:buNone/>
              <a:defRPr sz="1224"/>
            </a:lvl2pPr>
            <a:lvl3pPr marL="0" indent="0">
              <a:buFont typeface="Arial" panose="020B0604020202020204" pitchFamily="34" charset="0"/>
              <a:buNone/>
              <a:defRPr sz="1428"/>
            </a:lvl3pPr>
            <a:lvl4pPr marL="0" indent="0">
              <a:buFont typeface="Arial" panose="020B0604020202020204" pitchFamily="34" charset="0"/>
              <a:buNone/>
              <a:defRPr sz="1224"/>
            </a:lvl4pPr>
            <a:lvl5pPr marL="0" indent="0">
              <a:buFont typeface="Arial" panose="020B0604020202020204" pitchFamily="34" charset="0"/>
              <a:buNone/>
              <a:defRPr sz="1224"/>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2428349510"/>
      </p:ext>
    </p:extLst>
  </p:cSld>
  <p:clrMapOvr>
    <a:masterClrMapping/>
  </p:clrMapOvr>
  <p:extLst>
    <p:ext uri="{DCECCB84-F9BA-43D5-87BE-67443E8EF086}">
      <p15:sldGuideLst xmlns:p15="http://schemas.microsoft.com/office/powerpoint/2012/main">
        <p15:guide id="1" pos="1920" userDrawn="1">
          <p15:clr>
            <a:srgbClr val="FBAE40"/>
          </p15:clr>
        </p15:guide>
        <p15:guide id="2" orient="horz" pos="1992" userDrawn="1">
          <p15:clr>
            <a:srgbClr val="FBAE40"/>
          </p15:clr>
        </p15:guide>
        <p15:guide id="3" pos="4799" userDrawn="1">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260742" y="3274386"/>
            <a:ext cx="5313626" cy="439465"/>
          </a:xfrm>
        </p:spPr>
        <p:txBody>
          <a:bodyPr anchor="b"/>
          <a:lstStyle>
            <a:lvl1pPr algn="l">
              <a:defRPr sz="2856"/>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260742" y="3822009"/>
            <a:ext cx="5319565" cy="392380"/>
          </a:xfrm>
        </p:spPr>
        <p:txBody>
          <a:bodyPr/>
          <a:lstStyle>
            <a:lvl1pPr marL="0" indent="0">
              <a:spcBef>
                <a:spcPts val="612"/>
              </a:spcBef>
              <a:buFont typeface="Arial" panose="020B0604020202020204" pitchFamily="34" charset="0"/>
              <a:buNone/>
              <a:defRPr sz="1428">
                <a:solidFill>
                  <a:schemeClr val="accent5"/>
                </a:solidFill>
              </a:defRPr>
            </a:lvl1pPr>
            <a:lvl2pPr marL="0" indent="0">
              <a:spcBef>
                <a:spcPts val="0"/>
              </a:spcBef>
              <a:buFont typeface="Arial" panose="020B0604020202020204" pitchFamily="34" charset="0"/>
              <a:buNone/>
              <a:defRPr sz="1122" b="0">
                <a:solidFill>
                  <a:schemeClr val="accent5"/>
                </a:solidFill>
              </a:defRPr>
            </a:lvl2pPr>
            <a:lvl3pPr marL="0" indent="0">
              <a:buFont typeface="Arial" panose="020B0604020202020204" pitchFamily="34" charset="0"/>
              <a:buNone/>
              <a:defRPr sz="1428"/>
            </a:lvl3pPr>
            <a:lvl4pPr marL="0" indent="0">
              <a:buFont typeface="Arial" panose="020B0604020202020204" pitchFamily="34" charset="0"/>
              <a:buNone/>
              <a:defRPr sz="1224"/>
            </a:lvl4pPr>
            <a:lvl5pPr marL="0" indent="0">
              <a:buFont typeface="Arial" panose="020B0604020202020204" pitchFamily="34" charset="0"/>
              <a:buNone/>
              <a:defRPr sz="1224"/>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520573" y="-1636502"/>
            <a:ext cx="919277" cy="540966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122">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819641" y="801280"/>
            <a:ext cx="4321141" cy="512317"/>
          </a:xfrm>
          <a:prstGeom prst="rect">
            <a:avLst/>
          </a:prstGeom>
          <a:noFill/>
        </p:spPr>
        <p:txBody>
          <a:bodyPr wrap="none" lIns="0" tIns="0" rIns="0" bIns="0" rtlCol="0">
            <a:spAutoFit/>
          </a:bodyPr>
          <a:lstStyle/>
          <a:p>
            <a:pPr algn="ctr"/>
            <a:r>
              <a:rPr lang="en-US" sz="3264" b="1" spc="1020" baseline="0">
                <a:solidFill>
                  <a:schemeClr val="bg1"/>
                </a:solidFill>
              </a:rPr>
              <a:t>ANNOUNCING</a:t>
            </a:r>
          </a:p>
        </p:txBody>
      </p:sp>
    </p:spTree>
    <p:extLst>
      <p:ext uri="{BB962C8B-B14F-4D97-AF65-F5344CB8AC3E}">
        <p14:creationId xmlns:p14="http://schemas.microsoft.com/office/powerpoint/2010/main" val="1762337069"/>
      </p:ext>
    </p:extLst>
  </p:cSld>
  <p:clrMapOvr>
    <a:masterClrMapping/>
  </p:clrMapOvr>
  <p:extLst>
    <p:ext uri="{DCECCB84-F9BA-43D5-87BE-67443E8EF086}">
      <p15:sldGuideLst xmlns:p15="http://schemas.microsoft.com/office/powerpoint/2012/main">
        <p15:guide id="1" pos="1896" userDrawn="1">
          <p15:clr>
            <a:srgbClr val="FBAE40"/>
          </p15:clr>
        </p15:guide>
        <p15:guide id="2" orient="horz" pos="1992" userDrawn="1">
          <p15:clr>
            <a:srgbClr val="FBAE40"/>
          </p15:clr>
        </p15:guide>
        <p15:guide id="3" pos="3864" userDrawn="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260742" y="3274386"/>
            <a:ext cx="5313626" cy="439465"/>
          </a:xfrm>
        </p:spPr>
        <p:txBody>
          <a:bodyPr anchor="b"/>
          <a:lstStyle>
            <a:lvl1pPr algn="l">
              <a:defRPr sz="2856"/>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520573" y="-1636502"/>
            <a:ext cx="919277" cy="540966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122">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819641" y="801280"/>
            <a:ext cx="4321141" cy="512317"/>
          </a:xfrm>
          <a:prstGeom prst="rect">
            <a:avLst/>
          </a:prstGeom>
          <a:noFill/>
        </p:spPr>
        <p:txBody>
          <a:bodyPr wrap="none" lIns="0" tIns="0" rIns="0" bIns="0" rtlCol="0">
            <a:spAutoFit/>
          </a:bodyPr>
          <a:lstStyle/>
          <a:p>
            <a:pPr algn="ctr"/>
            <a:r>
              <a:rPr lang="en-US" sz="3264" b="1" spc="1020" baseline="0">
                <a:solidFill>
                  <a:schemeClr val="bg1"/>
                </a:solidFill>
              </a:rPr>
              <a:t>ANNOUNCING</a:t>
            </a:r>
          </a:p>
        </p:txBody>
      </p:sp>
    </p:spTree>
    <p:extLst>
      <p:ext uri="{BB962C8B-B14F-4D97-AF65-F5344CB8AC3E}">
        <p14:creationId xmlns:p14="http://schemas.microsoft.com/office/powerpoint/2010/main" val="2805011298"/>
      </p:ext>
    </p:extLst>
  </p:cSld>
  <p:clrMapOvr>
    <a:masterClrMapping/>
  </p:clrMapOvr>
  <p:extLst>
    <p:ext uri="{DCECCB84-F9BA-43D5-87BE-67443E8EF086}">
      <p15:sldGuideLst xmlns:p15="http://schemas.microsoft.com/office/powerpoint/2012/main">
        <p15:guide id="1" pos="2280" userDrawn="1">
          <p15:clr>
            <a:srgbClr val="FBAE40"/>
          </p15:clr>
        </p15:guide>
        <p15:guide id="2" orient="horz" pos="2016" userDrawn="1">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56962" y="1787253"/>
            <a:ext cx="4561456" cy="2526466"/>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67347" y="1996591"/>
            <a:ext cx="4140689" cy="439479"/>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260741" y="3274372"/>
            <a:ext cx="5588510" cy="439479"/>
          </a:xfrm>
        </p:spPr>
        <p:txBody>
          <a:bodyPr anchor="b"/>
          <a:lstStyle>
            <a:lvl1pPr algn="l">
              <a:defRPr sz="2856"/>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260742" y="3822009"/>
            <a:ext cx="5319565" cy="417911"/>
          </a:xfrm>
        </p:spPr>
        <p:txBody>
          <a:bodyPr/>
          <a:lstStyle>
            <a:lvl1pPr marL="0" indent="0">
              <a:spcBef>
                <a:spcPts val="612"/>
              </a:spcBef>
              <a:buFont typeface="Arial" panose="020B0604020202020204" pitchFamily="34" charset="0"/>
              <a:buNone/>
              <a:defRPr sz="1428">
                <a:solidFill>
                  <a:schemeClr val="accent5"/>
                </a:solidFill>
              </a:defRPr>
            </a:lvl1pPr>
            <a:lvl2pPr marL="0" indent="0">
              <a:spcBef>
                <a:spcPts val="0"/>
              </a:spcBef>
              <a:buFont typeface="Arial" panose="020B0604020202020204" pitchFamily="34" charset="0"/>
              <a:buNone/>
              <a:defRPr sz="1224"/>
            </a:lvl2pPr>
            <a:lvl3pPr marL="0" indent="0">
              <a:buFont typeface="Arial" panose="020B0604020202020204" pitchFamily="34" charset="0"/>
              <a:buNone/>
              <a:defRPr sz="1428"/>
            </a:lvl3pPr>
            <a:lvl4pPr marL="0" indent="0">
              <a:buFont typeface="Arial" panose="020B0604020202020204" pitchFamily="34" charset="0"/>
              <a:buNone/>
              <a:defRPr sz="1224"/>
            </a:lvl4pPr>
            <a:lvl5pPr marL="0" indent="0">
              <a:buFont typeface="Arial" panose="020B0604020202020204" pitchFamily="34" charset="0"/>
              <a:buNone/>
              <a:defRPr sz="1224"/>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520573" y="-1636502"/>
            <a:ext cx="919277" cy="540966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122">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819641" y="801280"/>
            <a:ext cx="4321141" cy="512317"/>
          </a:xfrm>
          <a:prstGeom prst="rect">
            <a:avLst/>
          </a:prstGeom>
          <a:noFill/>
        </p:spPr>
        <p:txBody>
          <a:bodyPr wrap="none" lIns="0" tIns="0" rIns="0" bIns="0" rtlCol="0">
            <a:spAutoFit/>
          </a:bodyPr>
          <a:lstStyle/>
          <a:p>
            <a:pPr algn="ctr"/>
            <a:r>
              <a:rPr lang="en-US" sz="3264" b="1" spc="1020" baseline="0">
                <a:solidFill>
                  <a:schemeClr val="bg1"/>
                </a:solidFill>
              </a:rPr>
              <a:t>ANNOUNCING</a:t>
            </a:r>
          </a:p>
        </p:txBody>
      </p:sp>
    </p:spTree>
    <p:extLst>
      <p:ext uri="{BB962C8B-B14F-4D97-AF65-F5344CB8AC3E}">
        <p14:creationId xmlns:p14="http://schemas.microsoft.com/office/powerpoint/2010/main" val="1980496545"/>
      </p:ext>
    </p:extLst>
  </p:cSld>
  <p:clrMapOvr>
    <a:masterClrMapping/>
  </p:clrMapOvr>
  <p:extLst>
    <p:ext uri="{DCECCB84-F9BA-43D5-87BE-67443E8EF086}">
      <p15:sldGuideLst xmlns:p15="http://schemas.microsoft.com/office/powerpoint/2012/main">
        <p15:guide id="1" pos="2280" userDrawn="1">
          <p15:clr>
            <a:srgbClr val="FBAE40"/>
          </p15:clr>
        </p15:guide>
        <p15:guide id="2" orient="horz" pos="1992" userDrawn="1">
          <p15:clr>
            <a:srgbClr val="FBAE40"/>
          </p15:clr>
        </p15:guide>
        <p15:guide id="3" pos="4799"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260742" y="3274386"/>
            <a:ext cx="5313626" cy="439465"/>
          </a:xfrm>
        </p:spPr>
        <p:txBody>
          <a:bodyPr anchor="b"/>
          <a:lstStyle>
            <a:lvl1pPr algn="l">
              <a:defRPr sz="2856"/>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520573" y="-1636502"/>
            <a:ext cx="919277" cy="540966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122">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819641" y="801280"/>
            <a:ext cx="4321141" cy="512317"/>
          </a:xfrm>
          <a:prstGeom prst="rect">
            <a:avLst/>
          </a:prstGeom>
          <a:noFill/>
        </p:spPr>
        <p:txBody>
          <a:bodyPr wrap="none" lIns="0" tIns="0" rIns="0" bIns="0" rtlCol="0">
            <a:spAutoFit/>
          </a:bodyPr>
          <a:lstStyle/>
          <a:p>
            <a:pPr algn="ctr"/>
            <a:r>
              <a:rPr lang="en-US" sz="3264" b="1" spc="1020" baseline="0">
                <a:solidFill>
                  <a:schemeClr val="bg1"/>
                </a:solidFill>
              </a:rPr>
              <a:t>ANNOUNCING</a:t>
            </a:r>
          </a:p>
        </p:txBody>
      </p:sp>
    </p:spTree>
    <p:extLst>
      <p:ext uri="{BB962C8B-B14F-4D97-AF65-F5344CB8AC3E}">
        <p14:creationId xmlns:p14="http://schemas.microsoft.com/office/powerpoint/2010/main" val="3355728170"/>
      </p:ext>
    </p:extLst>
  </p:cSld>
  <p:clrMapOvr>
    <a:masterClrMapping/>
  </p:clrMapOvr>
  <p:extLst>
    <p:ext uri="{DCECCB84-F9BA-43D5-87BE-67443E8EF086}">
      <p15:sldGuideLst xmlns:p15="http://schemas.microsoft.com/office/powerpoint/2012/main">
        <p15:guide id="1" pos="2280" userDrawn="1">
          <p15:clr>
            <a:srgbClr val="FBAE40"/>
          </p15:clr>
        </p15:guide>
        <p15:guide id="2" orient="horz" pos="2016" userDrawn="1">
          <p15:clr>
            <a:srgbClr val="FBAE40"/>
          </p15:clr>
        </p15:guide>
        <p15:guide id="3" orient="horz" pos="2256" userDrawn="1">
          <p15:clr>
            <a:srgbClr val="FBAE40"/>
          </p15:clr>
        </p15:guide>
        <p15:guide id="4" orient="horz" pos="864" userDrawn="1">
          <p15:clr>
            <a:srgbClr val="FBAE40"/>
          </p15:clr>
        </p15:guide>
        <p15:guide id="5" orient="horz" pos="2832" userDrawn="1">
          <p15:clr>
            <a:srgbClr val="FBAE40"/>
          </p15:clr>
        </p15:guide>
        <p15:guide id="6" orient="horz" pos="3096"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74384"/>
            <a:ext cx="6089436"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85636" y="297916"/>
            <a:ext cx="5104109"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260742" y="3274386"/>
            <a:ext cx="5313626" cy="439465"/>
          </a:xfrm>
        </p:spPr>
        <p:txBody>
          <a:bodyPr anchor="b"/>
          <a:lstStyle>
            <a:lvl1pPr algn="l">
              <a:defRPr sz="2856"/>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260742" y="3822009"/>
            <a:ext cx="5319565" cy="417911"/>
          </a:xfrm>
        </p:spPr>
        <p:txBody>
          <a:bodyPr/>
          <a:lstStyle>
            <a:lvl1pPr marL="0" indent="0">
              <a:spcBef>
                <a:spcPts val="612"/>
              </a:spcBef>
              <a:buFont typeface="Arial" panose="020B0604020202020204" pitchFamily="34" charset="0"/>
              <a:buNone/>
              <a:defRPr sz="1428">
                <a:solidFill>
                  <a:schemeClr val="accent5"/>
                </a:solidFill>
              </a:defRPr>
            </a:lvl1pPr>
            <a:lvl2pPr marL="0" indent="0">
              <a:spcBef>
                <a:spcPts val="0"/>
              </a:spcBef>
              <a:buFont typeface="Arial" panose="020B0604020202020204" pitchFamily="34" charset="0"/>
              <a:buNone/>
              <a:defRPr sz="1224"/>
            </a:lvl2pPr>
            <a:lvl3pPr marL="0" indent="0">
              <a:buFont typeface="Arial" panose="020B0604020202020204" pitchFamily="34" charset="0"/>
              <a:buNone/>
              <a:defRPr sz="1428"/>
            </a:lvl3pPr>
            <a:lvl4pPr marL="0" indent="0">
              <a:buFont typeface="Arial" panose="020B0604020202020204" pitchFamily="34" charset="0"/>
              <a:buNone/>
              <a:defRPr sz="1224"/>
            </a:lvl4pPr>
            <a:lvl5pPr marL="0" indent="0">
              <a:buFont typeface="Arial" panose="020B0604020202020204" pitchFamily="34" charset="0"/>
              <a:buNone/>
              <a:defRPr sz="1224"/>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860496280"/>
      </p:ext>
    </p:extLst>
  </p:cSld>
  <p:clrMapOvr>
    <a:masterClrMapping/>
  </p:clrMapOvr>
  <p:extLst>
    <p:ext uri="{DCECCB84-F9BA-43D5-87BE-67443E8EF086}">
      <p15:sldGuideLst xmlns:p15="http://schemas.microsoft.com/office/powerpoint/2012/main">
        <p15:guide id="1" pos="1944" userDrawn="1">
          <p15:clr>
            <a:srgbClr val="FBAE40"/>
          </p15:clr>
        </p15:guide>
        <p15:guide id="2" orient="horz" pos="2016" userDrawn="1">
          <p15:clr>
            <a:srgbClr val="FBAE40"/>
          </p15:clr>
        </p15:guide>
        <p15:guide id="3" orient="horz" pos="840" userDrawn="1">
          <p15:clr>
            <a:srgbClr val="FBAE40"/>
          </p15:clr>
        </p15:guide>
        <p15:guide id="4" orient="horz" pos="3312" userDrawn="1">
          <p15:clr>
            <a:srgbClr val="FBAE40"/>
          </p15:clr>
        </p15:guide>
        <p15:guide id="5" orient="horz" pos="264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95839" y="2429990"/>
            <a:ext cx="3820892" cy="1004492"/>
          </a:xfrm>
        </p:spPr>
        <p:txBody>
          <a:bodyPr anchor="ctr"/>
          <a:lstStyle>
            <a:lvl1pPr algn="l">
              <a:defRPr sz="3264"/>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451663" y="1"/>
            <a:ext cx="5983225" cy="6994525"/>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5060999" y="660743"/>
            <a:ext cx="9288862" cy="5718264"/>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95839" y="3497263"/>
            <a:ext cx="3942573" cy="17259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640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74384"/>
            <a:ext cx="7413105"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13" name="Rectangle 12"/>
          <p:cNvSpPr>
            <a:spLocks/>
          </p:cNvSpPr>
          <p:nvPr userDrawn="1"/>
        </p:nvSpPr>
        <p:spPr>
          <a:xfrm>
            <a:off x="12007439" y="3258558"/>
            <a:ext cx="427449" cy="273759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85636" y="297916"/>
            <a:ext cx="6241595" cy="6190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776247" y="3332362"/>
            <a:ext cx="3974323" cy="502317"/>
          </a:xfrm>
        </p:spPr>
        <p:txBody>
          <a:bodyPr anchor="b"/>
          <a:lstStyle>
            <a:lvl1pPr algn="l">
              <a:defRPr sz="3264"/>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771805" y="3966340"/>
            <a:ext cx="3978764" cy="417911"/>
          </a:xfrm>
        </p:spPr>
        <p:txBody>
          <a:bodyPr/>
          <a:lstStyle>
            <a:lvl1pPr marL="0" indent="0">
              <a:spcBef>
                <a:spcPts val="612"/>
              </a:spcBef>
              <a:buFont typeface="Arial" panose="020B0604020202020204" pitchFamily="34" charset="0"/>
              <a:buNone/>
              <a:defRPr sz="1428">
                <a:solidFill>
                  <a:schemeClr val="accent3"/>
                </a:solidFill>
              </a:defRPr>
            </a:lvl1pPr>
            <a:lvl2pPr marL="0" indent="0">
              <a:spcBef>
                <a:spcPts val="0"/>
              </a:spcBef>
              <a:buFont typeface="Arial" panose="020B0604020202020204" pitchFamily="34" charset="0"/>
              <a:buNone/>
              <a:defRPr sz="1224"/>
            </a:lvl2pPr>
            <a:lvl3pPr marL="0" indent="0">
              <a:buFont typeface="Arial" panose="020B0604020202020204" pitchFamily="34" charset="0"/>
              <a:buNone/>
              <a:defRPr sz="1428"/>
            </a:lvl3pPr>
            <a:lvl4pPr marL="0" indent="0">
              <a:buFont typeface="Arial" panose="020B0604020202020204" pitchFamily="34" charset="0"/>
              <a:buNone/>
              <a:defRPr sz="1224"/>
            </a:lvl4pPr>
            <a:lvl5pPr marL="0" indent="0">
              <a:buFont typeface="Arial" panose="020B0604020202020204" pitchFamily="34" charset="0"/>
              <a:buNone/>
              <a:defRPr sz="1224"/>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66073716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9540" y="297916"/>
            <a:ext cx="11835811" cy="3627371"/>
          </a:xfrm>
          <a:pattFill prst="pct5">
            <a:fgClr>
              <a:schemeClr val="accent3"/>
            </a:fgClr>
            <a:bgClr>
              <a:schemeClr val="bg1"/>
            </a:bgClr>
          </a:pattFill>
          <a:ln>
            <a:noFill/>
          </a:ln>
        </p:spPr>
        <p:txBody>
          <a:bodyPr lIns="360000" tIns="360000" rIns="360000" bIns="360000">
            <a:normAutofit/>
          </a:bodyPr>
          <a:lstStyle>
            <a:lvl1pPr algn="ctr">
              <a:defRPr sz="102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98429" y="4398879"/>
            <a:ext cx="6055164" cy="56509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25814036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23" y="3268662"/>
            <a:ext cx="2144883"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95839" y="2429990"/>
            <a:ext cx="3820892" cy="1004492"/>
          </a:xfrm>
        </p:spPr>
        <p:txBody>
          <a:bodyPr anchor="ctr"/>
          <a:lstStyle>
            <a:lvl1pPr algn="l">
              <a:defRPr sz="3264"/>
            </a:lvl1pPr>
          </a:lstStyle>
          <a:p>
            <a:r>
              <a:rPr lang="en-US"/>
              <a:t>Click to edit Master title style</a:t>
            </a:r>
          </a:p>
        </p:txBody>
      </p:sp>
    </p:spTree>
    <p:extLst>
      <p:ext uri="{BB962C8B-B14F-4D97-AF65-F5344CB8AC3E}">
        <p14:creationId xmlns:p14="http://schemas.microsoft.com/office/powerpoint/2010/main" val="3132906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79647" y="1177089"/>
            <a:ext cx="11238355" cy="313904"/>
          </a:xfrm>
        </p:spPr>
        <p:txBody>
          <a:bodyPr/>
          <a:lstStyle>
            <a:lvl1pPr algn="ctr">
              <a:defRPr sz="204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580870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072" y="1462924"/>
            <a:ext cx="4215427" cy="993542"/>
          </a:xfrm>
        </p:spPr>
        <p:txBody>
          <a:bodyPr wrap="square">
            <a:spAutoFit/>
          </a:bodyPr>
          <a:lstStyle>
            <a:lvl1pPr marL="0" indent="0">
              <a:spcBef>
                <a:spcPts val="612"/>
              </a:spcBef>
              <a:buNone/>
              <a:defRPr sz="2040">
                <a:latin typeface="+mj-lt"/>
              </a:defRPr>
            </a:lvl1pPr>
            <a:lvl2pPr marL="0" indent="0">
              <a:buNone/>
              <a:defRPr sz="1836"/>
            </a:lvl2pPr>
            <a:lvl3pPr marL="174845" indent="-174845">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99983" y="466302"/>
            <a:ext cx="8405596"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0210" y="484044"/>
            <a:ext cx="1925141"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00316698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04" y="361890"/>
            <a:ext cx="11888047" cy="576340"/>
          </a:xfrm>
        </p:spPr>
        <p:txBody>
          <a:bodyPr/>
          <a:lstStyle>
            <a:lvl1pPr>
              <a:defRPr sz="4080" spc="-51" baseline="0">
                <a:solidFill>
                  <a:schemeClr val="bg1"/>
                </a:solidFill>
              </a:defRPr>
            </a:lvl1pPr>
          </a:lstStyle>
          <a:p>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72" b="1" i="0" u="none" strike="noStrike" kern="1200" cap="none" spc="-51"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57234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4570695" cy="1292341"/>
          </a:xfrm>
          <a:noFill/>
        </p:spPr>
        <p:txBody>
          <a:bodyPr wrap="square"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4571417" cy="787780"/>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6746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744543"/>
            <a:ext cx="4144962" cy="3249982"/>
          </a:xfrm>
          <a:solidFill>
            <a:schemeClr val="bg1">
              <a:lumMod val="95000"/>
            </a:schemeClr>
          </a:solidFill>
        </p:spPr>
        <p:txBody>
          <a:bodyPr>
            <a:normAutofit/>
          </a:bodyPr>
          <a:lstStyle>
            <a:lvl1pPr>
              <a:defRPr sz="1428"/>
            </a:lvl1pPr>
          </a:lstStyle>
          <a:p>
            <a:endParaRPr lang="en-US"/>
          </a:p>
        </p:txBody>
      </p:sp>
      <p:sp>
        <p:nvSpPr>
          <p:cNvPr id="8" name="Picture Placeholder 2"/>
          <p:cNvSpPr>
            <a:spLocks noGrp="1"/>
          </p:cNvSpPr>
          <p:nvPr>
            <p:ph type="pic" sz="quarter" idx="11"/>
          </p:nvPr>
        </p:nvSpPr>
        <p:spPr>
          <a:xfrm>
            <a:off x="8289927" y="3744543"/>
            <a:ext cx="4144962" cy="3249982"/>
          </a:xfrm>
          <a:solidFill>
            <a:schemeClr val="bg1">
              <a:lumMod val="95000"/>
            </a:schemeClr>
          </a:solidFill>
        </p:spPr>
        <p:txBody>
          <a:bodyPr>
            <a:normAutofit/>
          </a:bodyPr>
          <a:lstStyle>
            <a:lvl1pPr>
              <a:defRPr sz="1428"/>
            </a:lvl1pPr>
          </a:lstStyle>
          <a:p>
            <a:endParaRPr lang="en-US"/>
          </a:p>
        </p:txBody>
      </p:sp>
    </p:spTree>
    <p:extLst>
      <p:ext uri="{BB962C8B-B14F-4D97-AF65-F5344CB8AC3E}">
        <p14:creationId xmlns:p14="http://schemas.microsoft.com/office/powerpoint/2010/main" val="2880321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696501"/>
            <a:ext cx="9326166" cy="1883336"/>
          </a:xfrm>
        </p:spPr>
        <p:txBody>
          <a:bodyPr anchor="b"/>
          <a:lstStyle>
            <a:lvl1pPr algn="ctr">
              <a:defRPr sz="6118"/>
            </a:lvl1pPr>
          </a:lstStyle>
          <a:p>
            <a:r>
              <a:rPr lang="en-US"/>
              <a:t>Click to edit Master title style</a:t>
            </a:r>
          </a:p>
        </p:txBody>
      </p:sp>
      <p:sp>
        <p:nvSpPr>
          <p:cNvPr id="3" name="Subtitle 2"/>
          <p:cNvSpPr>
            <a:spLocks noGrp="1"/>
          </p:cNvSpPr>
          <p:nvPr>
            <p:ph type="subTitle" idx="1"/>
          </p:nvPr>
        </p:nvSpPr>
        <p:spPr>
          <a:xfrm>
            <a:off x="1554361" y="3673745"/>
            <a:ext cx="9326166" cy="376706"/>
          </a:xfrm>
        </p:spPr>
        <p:txBody>
          <a:bodyPr/>
          <a:lstStyle>
            <a:lvl1pPr marL="0" indent="0" algn="ctr">
              <a:buNone/>
              <a:defRPr sz="2448"/>
            </a:lvl1pPr>
            <a:lvl2pPr marL="466251" indent="0" algn="ctr">
              <a:buNone/>
              <a:defRPr sz="2040"/>
            </a:lvl2pPr>
            <a:lvl3pPr marL="932504" indent="0" algn="ctr">
              <a:buNone/>
              <a:defRPr sz="1836"/>
            </a:lvl3pPr>
            <a:lvl4pPr marL="1398755" indent="0" algn="ctr">
              <a:buNone/>
              <a:defRPr sz="1632"/>
            </a:lvl4pPr>
            <a:lvl5pPr marL="1865006" indent="0" algn="ctr">
              <a:buNone/>
              <a:defRPr sz="1632"/>
            </a:lvl5pPr>
            <a:lvl6pPr marL="2331258" indent="0" algn="ctr">
              <a:buNone/>
              <a:defRPr sz="1632"/>
            </a:lvl6pPr>
            <a:lvl7pPr marL="2797510" indent="0" algn="ctr">
              <a:buNone/>
              <a:defRPr sz="1632"/>
            </a:lvl7pPr>
            <a:lvl8pPr marL="3263762" indent="0" algn="ctr">
              <a:buNone/>
              <a:defRPr sz="1632"/>
            </a:lvl8pPr>
            <a:lvl9pPr marL="3730013"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18167280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2055295"/>
            <a:ext cx="3799117" cy="17218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79647" y="1177089"/>
            <a:ext cx="11238355" cy="313904"/>
          </a:xfrm>
        </p:spPr>
        <p:txBody>
          <a:bodyPr/>
          <a:lstStyle>
            <a:lvl1pPr algn="ctr">
              <a:defRPr sz="204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708713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79038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838" y="597748"/>
            <a:ext cx="1393662"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883" y="1193732"/>
            <a:ext cx="11835810"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4348" y="1806920"/>
            <a:ext cx="3550541"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6857" y="3136130"/>
            <a:ext cx="2367735" cy="1458018"/>
          </a:xfrm>
          <a:prstGeom prst="rect">
            <a:avLst/>
          </a:prstGeom>
        </p:spPr>
        <p:txBody>
          <a:bodyPr wrap="square" lIns="0" tIns="0" rIns="0" bIns="0">
            <a:spAutoFit/>
          </a:bodyPr>
          <a:lstStyle/>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209"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97585" y="3247134"/>
            <a:ext cx="2766341" cy="1394459"/>
          </a:xfrm>
          <a:prstGeom prst="rect">
            <a:avLst/>
          </a:prstGeom>
          <a:effectLst/>
        </p:spPr>
      </p:pic>
    </p:spTree>
    <p:extLst>
      <p:ext uri="{BB962C8B-B14F-4D97-AF65-F5344CB8AC3E}">
        <p14:creationId xmlns:p14="http://schemas.microsoft.com/office/powerpoint/2010/main" val="84139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6739" y="2125663"/>
            <a:ext cx="5545506"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46" y="2115504"/>
            <a:ext cx="6179364" cy="960263"/>
          </a:xfrm>
          <a:prstGeom prst="rect">
            <a:avLst/>
          </a:prstGeom>
          <a:noFill/>
        </p:spPr>
        <p:txBody>
          <a:bodyPr wrap="none" lIns="182857" tIns="146285" rIns="182857" bIns="146285"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45" y="2799719"/>
            <a:ext cx="5384057" cy="1169231"/>
          </a:xfrm>
          <a:prstGeom prst="rect">
            <a:avLst/>
          </a:prstGeom>
          <a:noFill/>
        </p:spPr>
        <p:txBody>
          <a:bodyPr wrap="none" lIns="182857" tIns="146285" rIns="182857" bIns="146285" rtlCol="0">
            <a:spAutoFit/>
          </a:bodyPr>
          <a:lstStyle/>
          <a:p>
            <a:pPr marL="0" marR="0" lvl="0" indent="0" algn="l" defTabSz="932649" rtl="0" eaLnBrk="1" fontAlgn="auto" latinLnBrk="0" hangingPunct="1">
              <a:lnSpc>
                <a:spcPct val="114000"/>
              </a:lnSpc>
              <a:spcBef>
                <a:spcPts val="0"/>
              </a:spcBef>
              <a:spcAft>
                <a:spcPts val="600"/>
              </a:spcAft>
              <a:buClrTx/>
              <a:buSzTx/>
              <a:buFont typeface="Arial" panose="020B0604020202020204" pitchFamily="34" charset="0"/>
              <a:buNone/>
              <a:tabLst/>
              <a:defRPr/>
            </a:pPr>
            <a: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Build your cloud skills with the latest</a:t>
            </a:r>
            <a:b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 Azure and Microsoft 365  </a:t>
            </a:r>
          </a:p>
        </p:txBody>
      </p:sp>
    </p:spTree>
    <p:extLst>
      <p:ext uri="{BB962C8B-B14F-4D97-AF65-F5344CB8AC3E}">
        <p14:creationId xmlns:p14="http://schemas.microsoft.com/office/powerpoint/2010/main" val="64219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838" y="597451"/>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2" y="3038855"/>
            <a:ext cx="6062008"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636" y="4041282"/>
            <a:ext cx="606200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0751" y="-22273"/>
            <a:ext cx="6050265"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221204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84"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44264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675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22064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43760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361735"/>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305870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79590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0751" y="-22273"/>
            <a:ext cx="6050265"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6439" y="297916"/>
            <a:ext cx="7018912" cy="6397076"/>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840" y="2631003"/>
            <a:ext cx="3843981"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40" y="3605925"/>
            <a:ext cx="3844391"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Tree>
    <p:extLst>
      <p:ext uri="{BB962C8B-B14F-4D97-AF65-F5344CB8AC3E}">
        <p14:creationId xmlns:p14="http://schemas.microsoft.com/office/powerpoint/2010/main" val="763355971"/>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0751" y="-22273"/>
            <a:ext cx="6050265"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840" y="3040994"/>
            <a:ext cx="3844570"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6439" y="297916"/>
            <a:ext cx="7018912" cy="6397076"/>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627002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6399919"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54856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6739" y="2125663"/>
            <a:ext cx="5545506" cy="4572000"/>
          </a:xfrm>
          <a:prstGeom prst="rect">
            <a:avLst/>
          </a:prstGeom>
        </p:spPr>
      </p:pic>
    </p:spTree>
    <p:extLst>
      <p:ext uri="{BB962C8B-B14F-4D97-AF65-F5344CB8AC3E}">
        <p14:creationId xmlns:p14="http://schemas.microsoft.com/office/powerpoint/2010/main" val="427544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528316" cy="508524"/>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52831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0751" y="-22273"/>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330149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7264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72784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215722"/>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2741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420477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158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391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4"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520663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5"/>
            <a:ext cx="9800475"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4"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3" y="483228"/>
            <a:ext cx="1362282" cy="194066"/>
          </a:xfrm>
          <a:prstGeom prst="rect">
            <a:avLst/>
          </a:prstGeom>
        </p:spPr>
      </p:pic>
    </p:spTree>
    <p:extLst>
      <p:ext uri="{BB962C8B-B14F-4D97-AF65-F5344CB8AC3E}">
        <p14:creationId xmlns:p14="http://schemas.microsoft.com/office/powerpoint/2010/main" val="257635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2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212350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1"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20763009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4" cy="3862387"/>
          </a:xfrm>
        </p:spPr>
        <p:txBody>
          <a:bodyPr wrap="square" lIns="0" tIns="0" rIns="0" bIns="0">
            <a:noAutofit/>
          </a:bodyPr>
          <a:lstStyle>
            <a:lvl1pPr marL="0" indent="0" defTabSz="517473">
              <a:spcAft>
                <a:spcPts val="500"/>
              </a:spcAft>
              <a:buNone/>
              <a:defRPr sz="1800" spc="0" baseline="0">
                <a:solidFill>
                  <a:schemeClr val="tx2"/>
                </a:solidFill>
              </a:defRPr>
            </a:lvl1pPr>
            <a:lvl2pPr marL="228577" indent="0">
              <a:buNone/>
              <a:defRPr sz="1800"/>
            </a:lvl2pPr>
            <a:lvl3pPr marL="457154" indent="0">
              <a:buNone/>
              <a:defRPr sz="1800"/>
            </a:lvl3pPr>
            <a:lvl4pPr marL="685731" indent="0">
              <a:buNone/>
              <a:defRPr sz="1800"/>
            </a:lvl4pPr>
            <a:lvl5pPr marL="91430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1432487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79" y="1961080"/>
            <a:ext cx="11531715"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54" indent="0">
              <a:buNone/>
              <a:defRPr/>
            </a:lvl3pPr>
            <a:lvl4pPr marL="685731" indent="0">
              <a:buNone/>
              <a:defRPr/>
            </a:lvl4pPr>
            <a:lvl5pPr marL="91430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79" y="3214125"/>
            <a:ext cx="11531715"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54" indent="0">
              <a:buNone/>
              <a:defRPr/>
            </a:lvl3pPr>
            <a:lvl4pPr marL="685731" indent="0">
              <a:buNone/>
              <a:defRPr/>
            </a:lvl4pPr>
            <a:lvl5pPr marL="91430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79" y="4439603"/>
            <a:ext cx="11531715"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54" indent="0">
              <a:buNone/>
              <a:defRPr/>
            </a:lvl3pPr>
            <a:lvl4pPr marL="68573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9189794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79"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79"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0"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77360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79"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8"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04941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0"/>
            <a:ext cx="368132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0"/>
            <a:ext cx="368132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8" y="1631569"/>
            <a:ext cx="368132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9649199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79"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79" y="3230881"/>
            <a:ext cx="172698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3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39"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79"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2"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5"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7352783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56774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52662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8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968216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1"/>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65079" y="632779"/>
            <a:ext cx="5652366"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9" y="2410677"/>
            <a:ext cx="4919034"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79"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24381106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79" y="2201863"/>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8878" y="2201863"/>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1566" y="2201863"/>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4"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8088934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79"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77" indent="0">
              <a:buNone/>
              <a:defRPr/>
            </a:lvl2pPr>
            <a:lvl3pPr marL="457154" indent="0">
              <a:buNone/>
              <a:defRPr/>
            </a:lvl3pPr>
            <a:lvl4pPr marL="685731" indent="0">
              <a:buNone/>
              <a:defRPr/>
            </a:lvl4pPr>
            <a:lvl5pPr marL="91430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22101"/>
          </a:xfrm>
        </p:spPr>
        <p:txBody>
          <a:bodyPr lIns="0" tIns="0" rIns="0" bIns="0"/>
          <a:lstStyle>
            <a:lvl1pPr marL="285721" indent="-285721">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54" indent="0">
              <a:buNone/>
              <a:defRPr/>
            </a:lvl3pPr>
            <a:lvl4pPr marL="685731" indent="0">
              <a:buNone/>
              <a:defRPr/>
            </a:lvl4pPr>
            <a:lvl5pPr marL="91430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1" y="3306267"/>
            <a:ext cx="5950267" cy="923330"/>
          </a:xfrm>
        </p:spPr>
        <p:txBody>
          <a:bodyPr anchor="ctr" anchorCtr="0"/>
          <a:lstStyle>
            <a:lvl1pPr algn="ctr">
              <a:defRPr/>
            </a:lvl1pPr>
          </a:lstStyle>
          <a:p>
            <a:r>
              <a:rPr lang="en-US"/>
              <a:t>Drag picture to placeholder or click icon to add</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0289805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1" y="3306267"/>
            <a:ext cx="5950267" cy="923330"/>
          </a:xfrm>
        </p:spPr>
        <p:txBody>
          <a:bodyPr anchor="ctr" anchorCtr="0"/>
          <a:lstStyle>
            <a:lvl1pPr algn="ctr">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89"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7"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7169298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p:spPr>
        <p:txBody>
          <a:bodyPr anchor="ctr" anchorCtr="0"/>
          <a:lstStyle>
            <a:lvl1pPr algn="ctr">
              <a:defRPr/>
            </a:lvl1pPr>
          </a:lstStyle>
          <a:p>
            <a:r>
              <a:rPr lang="en-US"/>
              <a:t>Drag picture to placeholder or click icon to add</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2919402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0"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6" y="5973764"/>
            <a:ext cx="3690466"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649"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54" indent="0">
              <a:buNone/>
              <a:defRPr/>
            </a:lvl3pPr>
            <a:lvl4pPr marL="685731" indent="0">
              <a:buNone/>
              <a:defRPr/>
            </a:lvl4pPr>
            <a:lvl5pPr marL="91430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79"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79"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5"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4448779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79" y="4004805"/>
            <a:ext cx="11531715"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9305019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1"/>
            <a:ext cx="760315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8" y="448056"/>
            <a:ext cx="1362282" cy="194066"/>
          </a:xfrm>
          <a:prstGeom prst="rect">
            <a:avLst/>
          </a:prstGeom>
        </p:spPr>
      </p:pic>
    </p:spTree>
    <p:extLst>
      <p:ext uri="{BB962C8B-B14F-4D97-AF65-F5344CB8AC3E}">
        <p14:creationId xmlns:p14="http://schemas.microsoft.com/office/powerpoint/2010/main" val="1653232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1"/>
            <a:ext cx="760315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8" y="448056"/>
            <a:ext cx="1362282" cy="194066"/>
          </a:xfrm>
          <a:prstGeom prst="rect">
            <a:avLst/>
          </a:prstGeom>
        </p:spPr>
      </p:pic>
    </p:spTree>
    <p:extLst>
      <p:ext uri="{BB962C8B-B14F-4D97-AF65-F5344CB8AC3E}">
        <p14:creationId xmlns:p14="http://schemas.microsoft.com/office/powerpoint/2010/main" val="32917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62" indent="0">
              <a:buFont typeface="Wingdings" panose="05000000000000000000" pitchFamily="2" charset="2"/>
              <a:buNone/>
              <a:defRPr sz="2400" b="0"/>
            </a:lvl2pPr>
            <a:lvl3pPr marL="450805" indent="0">
              <a:buFont typeface="Wingdings" panose="05000000000000000000" pitchFamily="2" charset="2"/>
              <a:buNone/>
              <a:tabLst/>
              <a:defRPr sz="2200" b="0"/>
            </a:lvl3pPr>
            <a:lvl4pPr marL="652397" indent="0">
              <a:buFont typeface="Wingdings" panose="05000000000000000000" pitchFamily="2" charset="2"/>
              <a:buNone/>
              <a:defRPr sz="2200" b="0"/>
            </a:lvl4pPr>
            <a:lvl5pPr marL="853990"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6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0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97"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9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17" marR="0" lvl="1" indent="-457154" algn="l" defTabSz="932649" rtl="0" eaLnBrk="1" fontAlgn="auto" latinLnBrk="0" hangingPunct="1">
              <a:lnSpc>
                <a:spcPct val="90000"/>
              </a:lnSpc>
              <a:spcBef>
                <a:spcPct val="20000"/>
              </a:spcBef>
              <a:spcAft>
                <a:spcPts val="0"/>
              </a:spcAft>
              <a:buClrTx/>
              <a:buSzPct val="90000"/>
              <a:tabLst/>
            </a:pPr>
            <a:r>
              <a:rPr lang="en-US"/>
              <a:t>Second level</a:t>
            </a:r>
          </a:p>
          <a:p>
            <a:pPr marL="907959" marR="0" lvl="2" indent="-457154" algn="l" defTabSz="932649" rtl="0" eaLnBrk="1" fontAlgn="auto" latinLnBrk="0" hangingPunct="1">
              <a:lnSpc>
                <a:spcPct val="90000"/>
              </a:lnSpc>
              <a:spcBef>
                <a:spcPct val="20000"/>
              </a:spcBef>
              <a:spcAft>
                <a:spcPts val="0"/>
              </a:spcAft>
              <a:buClrTx/>
              <a:buSzPct val="90000"/>
              <a:tabLst/>
            </a:pPr>
            <a:r>
              <a:rPr lang="en-US"/>
              <a:t>Third level</a:t>
            </a:r>
          </a:p>
          <a:p>
            <a:pPr marL="1109551" marR="0" lvl="3" indent="-457154" algn="l" defTabSz="932649" rtl="0" eaLnBrk="1" fontAlgn="auto" latinLnBrk="0" hangingPunct="1">
              <a:lnSpc>
                <a:spcPct val="90000"/>
              </a:lnSpc>
              <a:spcBef>
                <a:spcPct val="20000"/>
              </a:spcBef>
              <a:spcAft>
                <a:spcPts val="0"/>
              </a:spcAft>
              <a:buClrTx/>
              <a:buSzPct val="90000"/>
              <a:tabLst/>
            </a:pPr>
            <a:r>
              <a:rPr lang="en-US"/>
              <a:t>Fourth level</a:t>
            </a:r>
          </a:p>
          <a:p>
            <a:pPr marL="1311144" marR="0" lvl="4" indent="-457154" algn="l" defTabSz="932649"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59978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94502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8"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74604" y="6724886"/>
            <a:ext cx="3251669" cy="139891"/>
          </a:xfrm>
          <a:prstGeom prst="rect">
            <a:avLst/>
          </a:prstGeom>
        </p:spPr>
        <p:txBody>
          <a:bodyPr lIns="0" rIns="0" anchor="ctr"/>
          <a:lstStyle>
            <a:lvl1pPr algn="ctr">
              <a:defRPr sz="918">
                <a:solidFill>
                  <a:schemeClr val="tx1"/>
                </a:solidFill>
              </a:defRPr>
            </a:lvl1pPr>
          </a:lstStyle>
          <a:p>
            <a:pPr algn="l" defTabSz="932597"/>
            <a:endParaRPr lang="en-US">
              <a:solidFill>
                <a:srgbClr val="3C3C41"/>
              </a:solidFill>
            </a:endParaRPr>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511518" y="6724886"/>
            <a:ext cx="648769" cy="139891"/>
          </a:xfrm>
          <a:prstGeom prst="rect">
            <a:avLst/>
          </a:prstGeom>
        </p:spPr>
        <p:txBody>
          <a:bodyPr rIns="0" anchor="ctr"/>
          <a:lstStyle>
            <a:lvl1pPr algn="r">
              <a:defRPr sz="918">
                <a:solidFill>
                  <a:schemeClr val="tx1"/>
                </a:solidFill>
              </a:defRPr>
            </a:lvl1pPr>
          </a:lstStyle>
          <a:p>
            <a:pPr defTabSz="932597"/>
            <a:fld id="{27258FFF-F925-446B-8502-81C933981705}" type="slidenum">
              <a:rPr lang="en-US" smtClean="0">
                <a:solidFill>
                  <a:srgbClr val="3C3C41"/>
                </a:solidFill>
              </a:rPr>
              <a:pPr defTabSz="932597"/>
              <a:t>‹#›</a:t>
            </a:fld>
            <a:endParaRPr lang="en-US">
              <a:solidFill>
                <a:srgbClr val="3C3C41"/>
              </a:solidFill>
            </a:endParaRPr>
          </a:p>
        </p:txBody>
      </p:sp>
    </p:spTree>
    <p:extLst>
      <p:ext uri="{BB962C8B-B14F-4D97-AF65-F5344CB8AC3E}">
        <p14:creationId xmlns:p14="http://schemas.microsoft.com/office/powerpoint/2010/main" val="2657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 in">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pic>
        <p:nvPicPr>
          <p:cNvPr id="14" name="Picture 13">
            <a:extLst>
              <a:ext uri="{FF2B5EF4-FFF2-40B4-BE49-F238E27FC236}">
                <a16:creationId xmlns:a16="http://schemas.microsoft.com/office/drawing/2014/main" id="{255049F5-A679-4CE3-9E9F-D0EBA99405C1}"/>
              </a:ext>
            </a:extLst>
          </p:cNvPr>
          <p:cNvPicPr>
            <a:picLocks noChangeAspect="1"/>
          </p:cNvPicPr>
          <p:nvPr userDrawn="1"/>
        </p:nvPicPr>
        <p:blipFill rotWithShape="1">
          <a:blip r:embed="rId3"/>
          <a:srcRect l="2971" t="6946" r="44607" b="14308"/>
          <a:stretch/>
        </p:blipFill>
        <p:spPr>
          <a:xfrm flipH="1">
            <a:off x="10452917" y="-264990"/>
            <a:ext cx="2546043" cy="2546007"/>
          </a:xfrm>
          <a:prstGeom prst="ellipse">
            <a:avLst/>
          </a:prstGeom>
          <a:noFill/>
          <a:ln w="12700">
            <a:solidFill>
              <a:srgbClr val="B3F7FF"/>
            </a:solidFill>
            <a:headEnd type="none" w="med" len="med"/>
            <a:tailEnd type="none" w="med" len="med"/>
          </a:ln>
          <a:effectLst/>
        </p:spPr>
      </p:pic>
      <p:sp>
        <p:nvSpPr>
          <p:cNvPr id="10" name="Oval 9">
            <a:extLst>
              <a:ext uri="{FF2B5EF4-FFF2-40B4-BE49-F238E27FC236}">
                <a16:creationId xmlns:a16="http://schemas.microsoft.com/office/drawing/2014/main" id="{E572744F-DE89-47B0-BCD5-E80C299E2D39}"/>
              </a:ext>
            </a:extLst>
          </p:cNvPr>
          <p:cNvSpPr/>
          <p:nvPr userDrawn="1"/>
        </p:nvSpPr>
        <p:spPr bwMode="auto">
          <a:xfrm>
            <a:off x="3715099" y="-324812"/>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32B75EB5-0495-40D2-BB14-AD45CCCD0D32}"/>
              </a:ext>
            </a:extLst>
          </p:cNvPr>
          <p:cNvSpPr/>
          <p:nvPr userDrawn="1"/>
        </p:nvSpPr>
        <p:spPr bwMode="auto">
          <a:xfrm>
            <a:off x="5055915" y="-324812"/>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2E2D2176-4B43-4693-8969-AEA0D25865FE}"/>
              </a:ext>
            </a:extLst>
          </p:cNvPr>
          <p:cNvSpPr/>
          <p:nvPr userDrawn="1"/>
        </p:nvSpPr>
        <p:spPr bwMode="auto">
          <a:xfrm>
            <a:off x="6396731" y="-324812"/>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B269C645-632B-4539-86D1-A85F51A0EFF5}"/>
              </a:ext>
            </a:extLst>
          </p:cNvPr>
          <p:cNvSpPr/>
          <p:nvPr userDrawn="1"/>
        </p:nvSpPr>
        <p:spPr bwMode="auto">
          <a:xfrm>
            <a:off x="3715099" y="1062491"/>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7C68A06-7184-4371-84C1-0D57E52BD9F4}"/>
              </a:ext>
            </a:extLst>
          </p:cNvPr>
          <p:cNvSpPr/>
          <p:nvPr userDrawn="1"/>
        </p:nvSpPr>
        <p:spPr bwMode="auto">
          <a:xfrm>
            <a:off x="7737545" y="-324812"/>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0ABB215D-AF7A-4030-9309-562F8FE40C01}"/>
              </a:ext>
            </a:extLst>
          </p:cNvPr>
          <p:cNvSpPr/>
          <p:nvPr userDrawn="1"/>
        </p:nvSpPr>
        <p:spPr bwMode="auto">
          <a:xfrm>
            <a:off x="7737545" y="1041392"/>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2DC2F43-C1FF-44BA-AEA7-8398DAFD01CD}"/>
              </a:ext>
            </a:extLst>
          </p:cNvPr>
          <p:cNvSpPr/>
          <p:nvPr userDrawn="1"/>
        </p:nvSpPr>
        <p:spPr bwMode="auto">
          <a:xfrm>
            <a:off x="9102007" y="1062491"/>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F4A8AD-1FD1-47ED-B8C8-DD1D4A9EC126}"/>
              </a:ext>
            </a:extLst>
          </p:cNvPr>
          <p:cNvSpPr/>
          <p:nvPr userDrawn="1"/>
        </p:nvSpPr>
        <p:spPr bwMode="auto">
          <a:xfrm>
            <a:off x="7737545" y="2426933"/>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34B876B2-3D24-4B4A-94DD-FCEA48C7EF0C}"/>
              </a:ext>
            </a:extLst>
          </p:cNvPr>
          <p:cNvSpPr/>
          <p:nvPr userDrawn="1"/>
        </p:nvSpPr>
        <p:spPr bwMode="auto">
          <a:xfrm>
            <a:off x="9102007" y="2426933"/>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74BA68C-A163-450C-9A5C-B600E4BD8A88}"/>
              </a:ext>
            </a:extLst>
          </p:cNvPr>
          <p:cNvSpPr/>
          <p:nvPr userDrawn="1"/>
        </p:nvSpPr>
        <p:spPr bwMode="auto">
          <a:xfrm>
            <a:off x="10459595" y="2426933"/>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7420A64-CB71-4298-A320-F37F94AB3B1D}"/>
              </a:ext>
            </a:extLst>
          </p:cNvPr>
          <p:cNvSpPr/>
          <p:nvPr userDrawn="1"/>
        </p:nvSpPr>
        <p:spPr bwMode="auto">
          <a:xfrm>
            <a:off x="11820619" y="2426933"/>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1AA143C-AEDA-46F8-ACBA-9982E942A07F}"/>
              </a:ext>
            </a:extLst>
          </p:cNvPr>
          <p:cNvSpPr/>
          <p:nvPr userDrawn="1"/>
        </p:nvSpPr>
        <p:spPr bwMode="auto">
          <a:xfrm>
            <a:off x="6396731" y="3849451"/>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1A012DCC-71BE-4E21-A4B0-BE391E011DF8}"/>
              </a:ext>
            </a:extLst>
          </p:cNvPr>
          <p:cNvSpPr/>
          <p:nvPr userDrawn="1"/>
        </p:nvSpPr>
        <p:spPr bwMode="auto">
          <a:xfrm>
            <a:off x="10459595" y="3849451"/>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125B313-B0DE-45A1-B544-29BE7354FFE3}"/>
              </a:ext>
            </a:extLst>
          </p:cNvPr>
          <p:cNvSpPr/>
          <p:nvPr userDrawn="1"/>
        </p:nvSpPr>
        <p:spPr bwMode="auto">
          <a:xfrm>
            <a:off x="11820619" y="3849451"/>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C3B67244-56A2-4759-9ED4-C4D6FE2C1312}"/>
              </a:ext>
            </a:extLst>
          </p:cNvPr>
          <p:cNvSpPr/>
          <p:nvPr userDrawn="1"/>
        </p:nvSpPr>
        <p:spPr bwMode="auto">
          <a:xfrm>
            <a:off x="10459595" y="5213893"/>
            <a:ext cx="1178341" cy="1178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42460414-E727-4439-AFC9-7555FDFC4DA5}"/>
              </a:ext>
            </a:extLst>
          </p:cNvPr>
          <p:cNvPicPr>
            <a:picLocks noChangeAspect="1"/>
          </p:cNvPicPr>
          <p:nvPr userDrawn="1"/>
        </p:nvPicPr>
        <p:blipFill rotWithShape="1">
          <a:blip r:embed="rId4"/>
          <a:srcRect l="59525" t="19131" r="918" b="21447"/>
          <a:stretch/>
        </p:blipFill>
        <p:spPr>
          <a:xfrm>
            <a:off x="7734305" y="3846211"/>
            <a:ext cx="2546043" cy="2546007"/>
          </a:xfrm>
          <a:prstGeom prst="ellipse">
            <a:avLst/>
          </a:prstGeom>
          <a:noFill/>
          <a:ln w="12700">
            <a:solidFill>
              <a:srgbClr val="B3F7FF"/>
            </a:solidFill>
            <a:headEnd type="none" w="med" len="med"/>
            <a:tailEnd type="none" w="med" len="med"/>
          </a:ln>
          <a:effectLst/>
        </p:spPr>
      </p:pic>
      <p:pic>
        <p:nvPicPr>
          <p:cNvPr id="38" name="Picture 37">
            <a:extLst>
              <a:ext uri="{FF2B5EF4-FFF2-40B4-BE49-F238E27FC236}">
                <a16:creationId xmlns:a16="http://schemas.microsoft.com/office/drawing/2014/main" id="{B2B70DB8-38A0-42A8-A48F-A287813B3672}"/>
              </a:ext>
            </a:extLst>
          </p:cNvPr>
          <p:cNvPicPr>
            <a:picLocks noChangeAspect="1"/>
          </p:cNvPicPr>
          <p:nvPr userDrawn="1"/>
        </p:nvPicPr>
        <p:blipFill rotWithShape="1">
          <a:blip r:embed="rId5"/>
          <a:srcRect l="9988" t="1505" r="24866" b="776"/>
          <a:stretch/>
        </p:blipFill>
        <p:spPr>
          <a:xfrm flipH="1">
            <a:off x="5044090" y="1062491"/>
            <a:ext cx="2546043" cy="2546007"/>
          </a:xfrm>
          <a:prstGeom prst="ellipse">
            <a:avLst/>
          </a:prstGeom>
          <a:noFill/>
          <a:ln w="12700">
            <a:solidFill>
              <a:srgbClr val="B3F7FF"/>
            </a:solidFill>
            <a:headEnd type="none" w="med" len="med"/>
            <a:tailEnd type="none" w="med" len="med"/>
          </a:ln>
          <a:effectLst/>
        </p:spPr>
      </p:pic>
      <p:sp>
        <p:nvSpPr>
          <p:cNvPr id="41" name="cloud" title="Icon of a cloud">
            <a:extLst>
              <a:ext uri="{FF2B5EF4-FFF2-40B4-BE49-F238E27FC236}">
                <a16:creationId xmlns:a16="http://schemas.microsoft.com/office/drawing/2014/main" id="{FCF289BA-C6AF-4E11-A47D-B41B48DA705A}"/>
              </a:ext>
            </a:extLst>
          </p:cNvPr>
          <p:cNvSpPr>
            <a:spLocks noChangeAspect="1"/>
          </p:cNvSpPr>
          <p:nvPr userDrawn="1"/>
        </p:nvSpPr>
        <p:spPr bwMode="auto">
          <a:xfrm>
            <a:off x="8070245" y="2852702"/>
            <a:ext cx="512939"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12DA5595-6A62-4E31-B333-7A72B2104700}"/>
              </a:ext>
            </a:extLst>
          </p:cNvPr>
          <p:cNvGrpSpPr/>
          <p:nvPr userDrawn="1"/>
        </p:nvGrpSpPr>
        <p:grpSpPr>
          <a:xfrm>
            <a:off x="6753736" y="190059"/>
            <a:ext cx="464328" cy="148582"/>
            <a:chOff x="3171825" y="-971550"/>
            <a:chExt cx="1190626" cy="381000"/>
          </a:xfrm>
        </p:grpSpPr>
        <p:sp>
          <p:nvSpPr>
            <p:cNvPr id="42" name="Rectangle 41">
              <a:extLst>
                <a:ext uri="{FF2B5EF4-FFF2-40B4-BE49-F238E27FC236}">
                  <a16:creationId xmlns:a16="http://schemas.microsoft.com/office/drawing/2014/main" id="{91BD2788-652A-4AF4-AB16-71440FB279C8}"/>
                </a:ext>
              </a:extLst>
            </p:cNvPr>
            <p:cNvSpPr/>
            <p:nvPr userDrawn="1"/>
          </p:nvSpPr>
          <p:spPr bwMode="auto">
            <a:xfrm rot="18900000">
              <a:off x="3171825" y="-9715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381000 w 472440"/>
                <a:gd name="connsiteY0" fmla="*/ 381000 h 472440"/>
                <a:gd name="connsiteX1" fmla="*/ 0 w 472440"/>
                <a:gd name="connsiteY1" fmla="*/ 381000 h 472440"/>
                <a:gd name="connsiteX2" fmla="*/ 0 w 472440"/>
                <a:gd name="connsiteY2" fmla="*/ 0 h 472440"/>
                <a:gd name="connsiteX3" fmla="*/ 381000 w 472440"/>
                <a:gd name="connsiteY3" fmla="*/ 0 h 472440"/>
                <a:gd name="connsiteX4" fmla="*/ 472440 w 472440"/>
                <a:gd name="connsiteY4" fmla="*/ 472440 h 472440"/>
                <a:gd name="connsiteX0" fmla="*/ 381000 w 381000"/>
                <a:gd name="connsiteY0" fmla="*/ 381000 h 381000"/>
                <a:gd name="connsiteX1" fmla="*/ 0 w 381000"/>
                <a:gd name="connsiteY1" fmla="*/ 381000 h 381000"/>
                <a:gd name="connsiteX2" fmla="*/ 0 w 381000"/>
                <a:gd name="connsiteY2" fmla="*/ 0 h 381000"/>
                <a:gd name="connsiteX3" fmla="*/ 381000 w 381000"/>
                <a:gd name="connsiteY3" fmla="*/ 0 h 381000"/>
                <a:gd name="connsiteX0" fmla="*/ 0 w 381000"/>
                <a:gd name="connsiteY0" fmla="*/ 381000 h 381000"/>
                <a:gd name="connsiteX1" fmla="*/ 0 w 381000"/>
                <a:gd name="connsiteY1" fmla="*/ 0 h 381000"/>
                <a:gd name="connsiteX2" fmla="*/ 381000 w 381000"/>
                <a:gd name="connsiteY2" fmla="*/ 0 h 381000"/>
              </a:gdLst>
              <a:ahLst/>
              <a:cxnLst>
                <a:cxn ang="0">
                  <a:pos x="connsiteX0" y="connsiteY0"/>
                </a:cxn>
                <a:cxn ang="0">
                  <a:pos x="connsiteX1" y="connsiteY1"/>
                </a:cxn>
                <a:cxn ang="0">
                  <a:pos x="connsiteX2" y="connsiteY2"/>
                </a:cxn>
              </a:cxnLst>
              <a:rect l="l" t="t" r="r" b="b"/>
              <a:pathLst>
                <a:path w="381000" h="381000">
                  <a:moveTo>
                    <a:pt x="0" y="381000"/>
                  </a:moveTo>
                  <a:lnTo>
                    <a:pt x="0" y="0"/>
                  </a:lnTo>
                  <a:lnTo>
                    <a:pt x="381000" y="0"/>
                  </a:lnTo>
                </a:path>
              </a:pathLst>
            </a:cu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1">
              <a:extLst>
                <a:ext uri="{FF2B5EF4-FFF2-40B4-BE49-F238E27FC236}">
                  <a16:creationId xmlns:a16="http://schemas.microsoft.com/office/drawing/2014/main" id="{F54F8098-3974-4FA0-82F3-611F74EBEDF6}"/>
                </a:ext>
              </a:extLst>
            </p:cNvPr>
            <p:cNvSpPr/>
            <p:nvPr userDrawn="1"/>
          </p:nvSpPr>
          <p:spPr bwMode="auto">
            <a:xfrm rot="2700000" flipH="1">
              <a:off x="3981451" y="-9715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381000 w 472440"/>
                <a:gd name="connsiteY0" fmla="*/ 381000 h 472440"/>
                <a:gd name="connsiteX1" fmla="*/ 0 w 472440"/>
                <a:gd name="connsiteY1" fmla="*/ 381000 h 472440"/>
                <a:gd name="connsiteX2" fmla="*/ 0 w 472440"/>
                <a:gd name="connsiteY2" fmla="*/ 0 h 472440"/>
                <a:gd name="connsiteX3" fmla="*/ 381000 w 472440"/>
                <a:gd name="connsiteY3" fmla="*/ 0 h 472440"/>
                <a:gd name="connsiteX4" fmla="*/ 472440 w 472440"/>
                <a:gd name="connsiteY4" fmla="*/ 472440 h 472440"/>
                <a:gd name="connsiteX0" fmla="*/ 381000 w 381000"/>
                <a:gd name="connsiteY0" fmla="*/ 381000 h 381000"/>
                <a:gd name="connsiteX1" fmla="*/ 0 w 381000"/>
                <a:gd name="connsiteY1" fmla="*/ 381000 h 381000"/>
                <a:gd name="connsiteX2" fmla="*/ 0 w 381000"/>
                <a:gd name="connsiteY2" fmla="*/ 0 h 381000"/>
                <a:gd name="connsiteX3" fmla="*/ 381000 w 381000"/>
                <a:gd name="connsiteY3" fmla="*/ 0 h 381000"/>
                <a:gd name="connsiteX0" fmla="*/ 0 w 381000"/>
                <a:gd name="connsiteY0" fmla="*/ 381000 h 381000"/>
                <a:gd name="connsiteX1" fmla="*/ 0 w 381000"/>
                <a:gd name="connsiteY1" fmla="*/ 0 h 381000"/>
                <a:gd name="connsiteX2" fmla="*/ 381000 w 381000"/>
                <a:gd name="connsiteY2" fmla="*/ 0 h 381000"/>
              </a:gdLst>
              <a:ahLst/>
              <a:cxnLst>
                <a:cxn ang="0">
                  <a:pos x="connsiteX0" y="connsiteY0"/>
                </a:cxn>
                <a:cxn ang="0">
                  <a:pos x="connsiteX1" y="connsiteY1"/>
                </a:cxn>
                <a:cxn ang="0">
                  <a:pos x="connsiteX2" y="connsiteY2"/>
                </a:cxn>
              </a:cxnLst>
              <a:rect l="l" t="t" r="r" b="b"/>
              <a:pathLst>
                <a:path w="381000" h="381000">
                  <a:moveTo>
                    <a:pt x="0" y="381000"/>
                  </a:moveTo>
                  <a:lnTo>
                    <a:pt x="0" y="0"/>
                  </a:lnTo>
                  <a:lnTo>
                    <a:pt x="381000" y="0"/>
                  </a:lnTo>
                </a:path>
              </a:pathLst>
            </a:cu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9C126BB6-3261-41EF-9049-10E246586D80}"/>
                </a:ext>
              </a:extLst>
            </p:cNvPr>
            <p:cNvGrpSpPr/>
            <p:nvPr userDrawn="1"/>
          </p:nvGrpSpPr>
          <p:grpSpPr>
            <a:xfrm>
              <a:off x="3338513" y="-771525"/>
              <a:ext cx="857250" cy="0"/>
              <a:chOff x="2867025" y="-1038225"/>
              <a:chExt cx="857250" cy="0"/>
            </a:xfrm>
          </p:grpSpPr>
          <p:cxnSp>
            <p:nvCxnSpPr>
              <p:cNvPr id="45" name="Straight Connector 44">
                <a:extLst>
                  <a:ext uri="{FF2B5EF4-FFF2-40B4-BE49-F238E27FC236}">
                    <a16:creationId xmlns:a16="http://schemas.microsoft.com/office/drawing/2014/main" id="{8985A834-C3DF-4646-8067-5B9A30F21491}"/>
                  </a:ext>
                </a:extLst>
              </p:cNvPr>
              <p:cNvCxnSpPr/>
              <p:nvPr userDrawn="1"/>
            </p:nvCxnSpPr>
            <p:spPr>
              <a:xfrm>
                <a:off x="28670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E827878F-DFC4-4847-BF40-17EDB0EABAE8}"/>
                  </a:ext>
                </a:extLst>
              </p:cNvPr>
              <p:cNvCxnSpPr/>
              <p:nvPr userDrawn="1"/>
            </p:nvCxnSpPr>
            <p:spPr>
              <a:xfrm>
                <a:off x="32099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29916A8C-9B02-4E68-ADD1-DCFE0994DE54}"/>
                  </a:ext>
                </a:extLst>
              </p:cNvPr>
              <p:cNvCxnSpPr/>
              <p:nvPr userDrawn="1"/>
            </p:nvCxnSpPr>
            <p:spPr>
              <a:xfrm>
                <a:off x="35528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52" name="Group 4">
            <a:extLst>
              <a:ext uri="{FF2B5EF4-FFF2-40B4-BE49-F238E27FC236}">
                <a16:creationId xmlns:a16="http://schemas.microsoft.com/office/drawing/2014/main" id="{39E07808-5331-44F0-96B2-CC29F927395C}"/>
              </a:ext>
            </a:extLst>
          </p:cNvPr>
          <p:cNvGrpSpPr>
            <a:grpSpLocks noChangeAspect="1"/>
          </p:cNvGrpSpPr>
          <p:nvPr userDrawn="1"/>
        </p:nvGrpSpPr>
        <p:grpSpPr bwMode="auto">
          <a:xfrm>
            <a:off x="10763022" y="4221653"/>
            <a:ext cx="571486" cy="433921"/>
            <a:chOff x="3328" y="1772"/>
            <a:chExt cx="1022" cy="776"/>
          </a:xfrm>
        </p:grpSpPr>
        <p:sp>
          <p:nvSpPr>
            <p:cNvPr id="54" name="Freeform 5">
              <a:extLst>
                <a:ext uri="{FF2B5EF4-FFF2-40B4-BE49-F238E27FC236}">
                  <a16:creationId xmlns:a16="http://schemas.microsoft.com/office/drawing/2014/main" id="{07692E99-F0A7-4791-934B-80D194B6B768}"/>
                </a:ext>
              </a:extLst>
            </p:cNvPr>
            <p:cNvSpPr>
              <a:spLocks noEditPoints="1"/>
            </p:cNvSpPr>
            <p:nvPr userDrawn="1"/>
          </p:nvSpPr>
          <p:spPr bwMode="auto">
            <a:xfrm>
              <a:off x="3860" y="1772"/>
              <a:ext cx="490" cy="776"/>
            </a:xfrm>
            <a:custGeom>
              <a:avLst/>
              <a:gdLst>
                <a:gd name="T0" fmla="*/ 37 w 277"/>
                <a:gd name="T1" fmla="*/ 47 h 438"/>
                <a:gd name="T2" fmla="*/ 84 w 277"/>
                <a:gd name="T3" fmla="*/ 0 h 438"/>
                <a:gd name="T4" fmla="*/ 131 w 277"/>
                <a:gd name="T5" fmla="*/ 47 h 438"/>
                <a:gd name="T6" fmla="*/ 84 w 277"/>
                <a:gd name="T7" fmla="*/ 94 h 438"/>
                <a:gd name="T8" fmla="*/ 37 w 277"/>
                <a:gd name="T9" fmla="*/ 47 h 438"/>
                <a:gd name="T10" fmla="*/ 230 w 277"/>
                <a:gd name="T11" fmla="*/ 209 h 438"/>
                <a:gd name="T12" fmla="*/ 277 w 277"/>
                <a:gd name="T13" fmla="*/ 162 h 438"/>
                <a:gd name="T14" fmla="*/ 230 w 277"/>
                <a:gd name="T15" fmla="*/ 115 h 438"/>
                <a:gd name="T16" fmla="*/ 183 w 277"/>
                <a:gd name="T17" fmla="*/ 162 h 438"/>
                <a:gd name="T18" fmla="*/ 230 w 277"/>
                <a:gd name="T19" fmla="*/ 209 h 438"/>
                <a:gd name="T20" fmla="*/ 47 w 277"/>
                <a:gd name="T21" fmla="*/ 323 h 438"/>
                <a:gd name="T22" fmla="*/ 94 w 277"/>
                <a:gd name="T23" fmla="*/ 276 h 438"/>
                <a:gd name="T24" fmla="*/ 47 w 277"/>
                <a:gd name="T25" fmla="*/ 229 h 438"/>
                <a:gd name="T26" fmla="*/ 0 w 277"/>
                <a:gd name="T27" fmla="*/ 276 h 438"/>
                <a:gd name="T28" fmla="*/ 47 w 277"/>
                <a:gd name="T29" fmla="*/ 323 h 438"/>
                <a:gd name="T30" fmla="*/ 159 w 277"/>
                <a:gd name="T31" fmla="*/ 438 h 438"/>
                <a:gd name="T32" fmla="*/ 206 w 277"/>
                <a:gd name="T33" fmla="*/ 391 h 438"/>
                <a:gd name="T34" fmla="*/ 159 w 277"/>
                <a:gd name="T35" fmla="*/ 344 h 438"/>
                <a:gd name="T36" fmla="*/ 112 w 277"/>
                <a:gd name="T37" fmla="*/ 391 h 438"/>
                <a:gd name="T38" fmla="*/ 159 w 277"/>
                <a:gd name="T3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438">
                  <a:moveTo>
                    <a:pt x="37" y="47"/>
                  </a:moveTo>
                  <a:cubicBezTo>
                    <a:pt x="37" y="21"/>
                    <a:pt x="58" y="0"/>
                    <a:pt x="84" y="0"/>
                  </a:cubicBezTo>
                  <a:cubicBezTo>
                    <a:pt x="110" y="0"/>
                    <a:pt x="131" y="21"/>
                    <a:pt x="131" y="47"/>
                  </a:cubicBezTo>
                  <a:cubicBezTo>
                    <a:pt x="131" y="73"/>
                    <a:pt x="110" y="94"/>
                    <a:pt x="84" y="94"/>
                  </a:cubicBezTo>
                  <a:cubicBezTo>
                    <a:pt x="58" y="94"/>
                    <a:pt x="37" y="73"/>
                    <a:pt x="37" y="47"/>
                  </a:cubicBezTo>
                  <a:close/>
                  <a:moveTo>
                    <a:pt x="230" y="209"/>
                  </a:moveTo>
                  <a:cubicBezTo>
                    <a:pt x="256" y="209"/>
                    <a:pt x="277" y="188"/>
                    <a:pt x="277" y="162"/>
                  </a:cubicBezTo>
                  <a:cubicBezTo>
                    <a:pt x="277" y="136"/>
                    <a:pt x="256" y="115"/>
                    <a:pt x="230" y="115"/>
                  </a:cubicBezTo>
                  <a:cubicBezTo>
                    <a:pt x="204" y="115"/>
                    <a:pt x="183" y="136"/>
                    <a:pt x="183" y="162"/>
                  </a:cubicBezTo>
                  <a:cubicBezTo>
                    <a:pt x="183" y="188"/>
                    <a:pt x="204" y="209"/>
                    <a:pt x="230" y="209"/>
                  </a:cubicBezTo>
                  <a:close/>
                  <a:moveTo>
                    <a:pt x="47" y="323"/>
                  </a:moveTo>
                  <a:cubicBezTo>
                    <a:pt x="73" y="323"/>
                    <a:pt x="94" y="302"/>
                    <a:pt x="94" y="276"/>
                  </a:cubicBezTo>
                  <a:cubicBezTo>
                    <a:pt x="94" y="250"/>
                    <a:pt x="73" y="229"/>
                    <a:pt x="47" y="229"/>
                  </a:cubicBezTo>
                  <a:cubicBezTo>
                    <a:pt x="21" y="229"/>
                    <a:pt x="0" y="250"/>
                    <a:pt x="0" y="276"/>
                  </a:cubicBezTo>
                  <a:cubicBezTo>
                    <a:pt x="0" y="302"/>
                    <a:pt x="21" y="323"/>
                    <a:pt x="47" y="323"/>
                  </a:cubicBezTo>
                  <a:close/>
                  <a:moveTo>
                    <a:pt x="159" y="438"/>
                  </a:moveTo>
                  <a:cubicBezTo>
                    <a:pt x="185" y="438"/>
                    <a:pt x="206" y="417"/>
                    <a:pt x="206" y="391"/>
                  </a:cubicBezTo>
                  <a:cubicBezTo>
                    <a:pt x="206" y="365"/>
                    <a:pt x="185" y="344"/>
                    <a:pt x="159" y="344"/>
                  </a:cubicBezTo>
                  <a:cubicBezTo>
                    <a:pt x="133" y="344"/>
                    <a:pt x="112" y="365"/>
                    <a:pt x="112" y="391"/>
                  </a:cubicBezTo>
                  <a:cubicBezTo>
                    <a:pt x="112" y="417"/>
                    <a:pt x="133" y="438"/>
                    <a:pt x="159" y="438"/>
                  </a:cubicBezTo>
                  <a:close/>
                </a:path>
              </a:pathLst>
            </a:custGeom>
            <a:noFill/>
            <a:ln w="127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 name="Freeform 6">
              <a:extLst>
                <a:ext uri="{FF2B5EF4-FFF2-40B4-BE49-F238E27FC236}">
                  <a16:creationId xmlns:a16="http://schemas.microsoft.com/office/drawing/2014/main" id="{A91017CF-218B-4934-8943-EA1DD8246C8F}"/>
                </a:ext>
              </a:extLst>
            </p:cNvPr>
            <p:cNvSpPr>
              <a:spLocks noEditPoints="1"/>
            </p:cNvSpPr>
            <p:nvPr userDrawn="1"/>
          </p:nvSpPr>
          <p:spPr bwMode="auto">
            <a:xfrm>
              <a:off x="3328" y="1856"/>
              <a:ext cx="856" cy="609"/>
            </a:xfrm>
            <a:custGeom>
              <a:avLst/>
              <a:gdLst>
                <a:gd name="T0" fmla="*/ 73 w 856"/>
                <a:gd name="T1" fmla="*/ 405 h 609"/>
                <a:gd name="T2" fmla="*/ 460 w 856"/>
                <a:gd name="T3" fmla="*/ 0 h 609"/>
                <a:gd name="T4" fmla="*/ 598 w 856"/>
                <a:gd name="T5" fmla="*/ 0 h 609"/>
                <a:gd name="T6" fmla="*/ 856 w 856"/>
                <a:gd name="T7" fmla="*/ 203 h 609"/>
                <a:gd name="T8" fmla="*/ 501 w 856"/>
                <a:gd name="T9" fmla="*/ 203 h 609"/>
                <a:gd name="T10" fmla="*/ 295 w 856"/>
                <a:gd name="T11" fmla="*/ 405 h 609"/>
                <a:gd name="T12" fmla="*/ 0 w 856"/>
                <a:gd name="T13" fmla="*/ 405 h 609"/>
                <a:gd name="T14" fmla="*/ 532 w 856"/>
                <a:gd name="T15" fmla="*/ 405 h 609"/>
                <a:gd name="T16" fmla="*/ 232 w 856"/>
                <a:gd name="T17" fmla="*/ 405 h 609"/>
                <a:gd name="T18" fmla="*/ 435 w 856"/>
                <a:gd name="T19" fmla="*/ 609 h 609"/>
                <a:gd name="T20" fmla="*/ 730 w 856"/>
                <a:gd name="T2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6" h="609">
                  <a:moveTo>
                    <a:pt x="73" y="405"/>
                  </a:moveTo>
                  <a:lnTo>
                    <a:pt x="460" y="0"/>
                  </a:lnTo>
                  <a:lnTo>
                    <a:pt x="598" y="0"/>
                  </a:lnTo>
                  <a:moveTo>
                    <a:pt x="856" y="203"/>
                  </a:moveTo>
                  <a:lnTo>
                    <a:pt x="501" y="203"/>
                  </a:lnTo>
                  <a:lnTo>
                    <a:pt x="295" y="405"/>
                  </a:lnTo>
                  <a:moveTo>
                    <a:pt x="0" y="405"/>
                  </a:moveTo>
                  <a:lnTo>
                    <a:pt x="532" y="405"/>
                  </a:lnTo>
                  <a:moveTo>
                    <a:pt x="232" y="405"/>
                  </a:moveTo>
                  <a:lnTo>
                    <a:pt x="435" y="609"/>
                  </a:lnTo>
                  <a:lnTo>
                    <a:pt x="730" y="609"/>
                  </a:lnTo>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6" name="Double Brace 55">
            <a:extLst>
              <a:ext uri="{FF2B5EF4-FFF2-40B4-BE49-F238E27FC236}">
                <a16:creationId xmlns:a16="http://schemas.microsoft.com/office/drawing/2014/main" id="{D00F86FF-C43D-42F3-B859-CCD7560B131B}"/>
              </a:ext>
            </a:extLst>
          </p:cNvPr>
          <p:cNvSpPr/>
          <p:nvPr userDrawn="1"/>
        </p:nvSpPr>
        <p:spPr>
          <a:xfrm>
            <a:off x="9480589" y="1450191"/>
            <a:ext cx="421177" cy="402925"/>
          </a:xfrm>
          <a:prstGeom prst="bracePair">
            <a:avLst>
              <a:gd name="adj" fmla="val 13637"/>
            </a:avLst>
          </a:pr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74276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32">
          <p15:clr>
            <a:srgbClr val="5ACBF0"/>
          </p15:clr>
        </p15:guide>
        <p15:guide id="7" pos="300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9" y="3039097"/>
            <a:ext cx="4514123"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52383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96" name="Group 95">
            <a:extLst>
              <a:ext uri="{FF2B5EF4-FFF2-40B4-BE49-F238E27FC236}">
                <a16:creationId xmlns:a16="http://schemas.microsoft.com/office/drawing/2014/main" id="{ACF038D8-082E-48F7-BA5B-A5B86ACC2751}"/>
              </a:ext>
            </a:extLst>
          </p:cNvPr>
          <p:cNvGrpSpPr/>
          <p:nvPr userDrawn="1"/>
        </p:nvGrpSpPr>
        <p:grpSpPr>
          <a:xfrm>
            <a:off x="5735767" y="-324812"/>
            <a:ext cx="6565250" cy="6717030"/>
            <a:chOff x="5623732" y="-318472"/>
            <a:chExt cx="6437012" cy="6585921"/>
          </a:xfrm>
        </p:grpSpPr>
        <p:pic>
          <p:nvPicPr>
            <p:cNvPr id="3" name="Picture 2">
              <a:extLst>
                <a:ext uri="{FF2B5EF4-FFF2-40B4-BE49-F238E27FC236}">
                  <a16:creationId xmlns:a16="http://schemas.microsoft.com/office/drawing/2014/main" id="{82148DF7-2E97-4A20-A39A-C1A6815A78BB}"/>
                </a:ext>
              </a:extLst>
            </p:cNvPr>
            <p:cNvPicPr>
              <a:picLocks noChangeAspect="1"/>
            </p:cNvPicPr>
            <p:nvPr userDrawn="1"/>
          </p:nvPicPr>
          <p:blipFill rotWithShape="1">
            <a:blip r:embed="rId3"/>
            <a:srcRect l="10309" r="33432" b="15612"/>
            <a:stretch/>
          </p:blipFill>
          <p:spPr>
            <a:xfrm>
              <a:off x="9564432" y="3771137"/>
              <a:ext cx="2496312" cy="2496312"/>
            </a:xfrm>
            <a:prstGeom prst="ellipse">
              <a:avLst/>
            </a:prstGeom>
            <a:noFill/>
            <a:ln w="12700">
              <a:solidFill>
                <a:srgbClr val="B3F7FF"/>
              </a:solidFill>
              <a:headEnd type="none" w="med" len="med"/>
              <a:tailEnd type="none" w="med" len="med"/>
            </a:ln>
            <a:effectLst/>
          </p:spPr>
        </p:pic>
        <p:sp>
          <p:nvSpPr>
            <p:cNvPr id="41" name="Oval 40">
              <a:extLst>
                <a:ext uri="{FF2B5EF4-FFF2-40B4-BE49-F238E27FC236}">
                  <a16:creationId xmlns:a16="http://schemas.microsoft.com/office/drawing/2014/main" id="{F51A19BC-CE1F-4D9C-874D-D5AD4F80B744}"/>
                </a:ext>
              </a:extLst>
            </p:cNvPr>
            <p:cNvSpPr/>
            <p:nvPr userDrawn="1"/>
          </p:nvSpPr>
          <p:spPr bwMode="auto">
            <a:xfrm>
              <a:off x="5623732"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88D084C-FFA4-4025-B150-7D1D1B04B444}"/>
                </a:ext>
              </a:extLst>
            </p:cNvPr>
            <p:cNvSpPr/>
            <p:nvPr userDrawn="1"/>
          </p:nvSpPr>
          <p:spPr bwMode="auto">
            <a:xfrm>
              <a:off x="6938358"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FAE651B-CA71-4CCF-8C01-3D178C1BFF84}"/>
                </a:ext>
              </a:extLst>
            </p:cNvPr>
            <p:cNvSpPr/>
            <p:nvPr userDrawn="1"/>
          </p:nvSpPr>
          <p:spPr bwMode="auto">
            <a:xfrm>
              <a:off x="8252984"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2CEC6175-EFEB-4602-A84B-36DB7A1BA696}"/>
                </a:ext>
              </a:extLst>
            </p:cNvPr>
            <p:cNvSpPr/>
            <p:nvPr userDrawn="1"/>
          </p:nvSpPr>
          <p:spPr bwMode="auto">
            <a:xfrm>
              <a:off x="5623732" y="104175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CC8CC45-E21C-4BCA-8A4C-2FDBDD0559AA}"/>
                </a:ext>
              </a:extLst>
            </p:cNvPr>
            <p:cNvSpPr/>
            <p:nvPr userDrawn="1"/>
          </p:nvSpPr>
          <p:spPr bwMode="auto">
            <a:xfrm>
              <a:off x="9567609"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7F868E6-10E0-4A45-8B11-5F9E121B3156}"/>
                </a:ext>
              </a:extLst>
            </p:cNvPr>
            <p:cNvSpPr/>
            <p:nvPr userDrawn="1"/>
          </p:nvSpPr>
          <p:spPr bwMode="auto">
            <a:xfrm>
              <a:off x="9567609" y="1021065"/>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02AAD0B-96EA-4EE7-9DD7-DBE912AE55F2}"/>
                </a:ext>
              </a:extLst>
            </p:cNvPr>
            <p:cNvSpPr/>
            <p:nvPr userDrawn="1"/>
          </p:nvSpPr>
          <p:spPr bwMode="auto">
            <a:xfrm>
              <a:off x="10905419" y="104175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A112ACE-D5B1-48F9-B9FB-0BF808F0BE2A}"/>
                </a:ext>
              </a:extLst>
            </p:cNvPr>
            <p:cNvSpPr/>
            <p:nvPr userDrawn="1"/>
          </p:nvSpPr>
          <p:spPr bwMode="auto">
            <a:xfrm>
              <a:off x="9567609" y="2379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EF86BAC6-7C2C-4781-B0E6-816943FE899F}"/>
                </a:ext>
              </a:extLst>
            </p:cNvPr>
            <p:cNvSpPr/>
            <p:nvPr userDrawn="1"/>
          </p:nvSpPr>
          <p:spPr bwMode="auto">
            <a:xfrm>
              <a:off x="10905419" y="2379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1F0C298-8DFD-4D01-986B-4C884700035D}"/>
                </a:ext>
              </a:extLst>
            </p:cNvPr>
            <p:cNvSpPr/>
            <p:nvPr userDrawn="1"/>
          </p:nvSpPr>
          <p:spPr bwMode="auto">
            <a:xfrm>
              <a:off x="8252984" y="3774314"/>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0C53063A-2DAE-4A28-B942-A1A37C3FE6F8}"/>
                </a:ext>
              </a:extLst>
            </p:cNvPr>
            <p:cNvPicPr>
              <a:picLocks noChangeAspect="1"/>
            </p:cNvPicPr>
            <p:nvPr userDrawn="1"/>
          </p:nvPicPr>
          <p:blipFill rotWithShape="1">
            <a:blip r:embed="rId4"/>
            <a:srcRect l="16715" r="16715"/>
            <a:stretch/>
          </p:blipFill>
          <p:spPr>
            <a:xfrm flipH="1">
              <a:off x="6926765" y="1041752"/>
              <a:ext cx="2496312" cy="2496312"/>
            </a:xfrm>
            <a:prstGeom prst="ellipse">
              <a:avLst/>
            </a:prstGeom>
            <a:noFill/>
            <a:ln w="12700">
              <a:solidFill>
                <a:srgbClr val="B3F7FF"/>
              </a:solidFill>
              <a:headEnd type="none" w="med" len="med"/>
              <a:tailEnd type="none" w="med" len="med"/>
            </a:ln>
            <a:effectLst/>
          </p:spPr>
        </p:pic>
        <p:sp>
          <p:nvSpPr>
            <p:cNvPr id="73" name="arrow_20" title="Icon of a dotted line with a quadrant cut out by two arrows">
              <a:extLst>
                <a:ext uri="{FF2B5EF4-FFF2-40B4-BE49-F238E27FC236}">
                  <a16:creationId xmlns:a16="http://schemas.microsoft.com/office/drawing/2014/main" id="{F6C361D2-B9A7-403C-AF30-29B11CF0F750}"/>
                </a:ext>
              </a:extLst>
            </p:cNvPr>
            <p:cNvSpPr>
              <a:spLocks noChangeAspect="1" noEditPoints="1"/>
            </p:cNvSpPr>
            <p:nvPr userDrawn="1"/>
          </p:nvSpPr>
          <p:spPr bwMode="auto">
            <a:xfrm>
              <a:off x="7326316" y="49095"/>
              <a:ext cx="474660" cy="420190"/>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2700">
              <a:solidFill>
                <a:srgbClr val="B3F7FF"/>
              </a:solidFill>
              <a:headEnd type="none" w="med" len="med"/>
              <a:tailEnd type="none" w="med" len="med"/>
            </a:ln>
            <a:effectLst/>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binary" title="Icon of binary code, ones and zeros">
              <a:extLst>
                <a:ext uri="{FF2B5EF4-FFF2-40B4-BE49-F238E27FC236}">
                  <a16:creationId xmlns:a16="http://schemas.microsoft.com/office/drawing/2014/main" id="{622531C7-52CA-4CC0-8C87-85CD8701D0DA}"/>
                </a:ext>
              </a:extLst>
            </p:cNvPr>
            <p:cNvSpPr>
              <a:spLocks noChangeAspect="1" noEditPoints="1"/>
            </p:cNvSpPr>
            <p:nvPr userDrawn="1"/>
          </p:nvSpPr>
          <p:spPr bwMode="auto">
            <a:xfrm>
              <a:off x="8622067" y="4171870"/>
              <a:ext cx="417158" cy="36021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A997B1CE-3794-4A41-B298-137EFA0A093A}"/>
                </a:ext>
              </a:extLst>
            </p:cNvPr>
            <p:cNvGrpSpPr/>
            <p:nvPr userDrawn="1"/>
          </p:nvGrpSpPr>
          <p:grpSpPr>
            <a:xfrm>
              <a:off x="11307564" y="1440948"/>
              <a:ext cx="351036" cy="353984"/>
              <a:chOff x="11298038" y="1431262"/>
              <a:chExt cx="370088" cy="373196"/>
            </a:xfrm>
          </p:grpSpPr>
          <p:sp>
            <p:nvSpPr>
              <p:cNvPr id="76" name="Rectangle 75">
                <a:extLst>
                  <a:ext uri="{FF2B5EF4-FFF2-40B4-BE49-F238E27FC236}">
                    <a16:creationId xmlns:a16="http://schemas.microsoft.com/office/drawing/2014/main" id="{26396E50-7296-4CF0-855A-97318350B1F5}"/>
                  </a:ext>
                </a:extLst>
              </p:cNvPr>
              <p:cNvSpPr/>
              <p:nvPr userDrawn="1"/>
            </p:nvSpPr>
            <p:spPr bwMode="auto">
              <a:xfrm>
                <a:off x="11298038" y="1434372"/>
                <a:ext cx="370088" cy="370086"/>
              </a:xfrm>
              <a:custGeom>
                <a:avLst/>
                <a:gdLst>
                  <a:gd name="connsiteX0" fmla="*/ 0 w 876300"/>
                  <a:gd name="connsiteY0" fmla="*/ 0 h 876300"/>
                  <a:gd name="connsiteX1" fmla="*/ 876300 w 876300"/>
                  <a:gd name="connsiteY1" fmla="*/ 0 h 876300"/>
                  <a:gd name="connsiteX2" fmla="*/ 876300 w 876300"/>
                  <a:gd name="connsiteY2" fmla="*/ 876300 h 876300"/>
                  <a:gd name="connsiteX3" fmla="*/ 0 w 876300"/>
                  <a:gd name="connsiteY3" fmla="*/ 876300 h 876300"/>
                  <a:gd name="connsiteX4" fmla="*/ 0 w 876300"/>
                  <a:gd name="connsiteY4" fmla="*/ 0 h 876300"/>
                  <a:gd name="connsiteX0" fmla="*/ 876300 w 967740"/>
                  <a:gd name="connsiteY0" fmla="*/ 0 h 876300"/>
                  <a:gd name="connsiteX1" fmla="*/ 876300 w 967740"/>
                  <a:gd name="connsiteY1" fmla="*/ 876300 h 876300"/>
                  <a:gd name="connsiteX2" fmla="*/ 0 w 967740"/>
                  <a:gd name="connsiteY2" fmla="*/ 876300 h 876300"/>
                  <a:gd name="connsiteX3" fmla="*/ 0 w 967740"/>
                  <a:gd name="connsiteY3" fmla="*/ 0 h 876300"/>
                  <a:gd name="connsiteX4" fmla="*/ 967740 w 967740"/>
                  <a:gd name="connsiteY4" fmla="*/ 91440 h 876300"/>
                  <a:gd name="connsiteX0" fmla="*/ 876300 w 876300"/>
                  <a:gd name="connsiteY0" fmla="*/ 0 h 876300"/>
                  <a:gd name="connsiteX1" fmla="*/ 876300 w 876300"/>
                  <a:gd name="connsiteY1" fmla="*/ 876300 h 876300"/>
                  <a:gd name="connsiteX2" fmla="*/ 0 w 876300"/>
                  <a:gd name="connsiteY2" fmla="*/ 876300 h 876300"/>
                  <a:gd name="connsiteX3" fmla="*/ 0 w 876300"/>
                  <a:gd name="connsiteY3" fmla="*/ 0 h 876300"/>
                  <a:gd name="connsiteX0" fmla="*/ 876300 w 876300"/>
                  <a:gd name="connsiteY0" fmla="*/ 876300 h 876300"/>
                  <a:gd name="connsiteX1" fmla="*/ 0 w 876300"/>
                  <a:gd name="connsiteY1" fmla="*/ 876300 h 876300"/>
                  <a:gd name="connsiteX2" fmla="*/ 0 w 876300"/>
                  <a:gd name="connsiteY2" fmla="*/ 0 h 876300"/>
                </a:gdLst>
                <a:ahLst/>
                <a:cxnLst>
                  <a:cxn ang="0">
                    <a:pos x="connsiteX0" y="connsiteY0"/>
                  </a:cxn>
                  <a:cxn ang="0">
                    <a:pos x="connsiteX1" y="connsiteY1"/>
                  </a:cxn>
                  <a:cxn ang="0">
                    <a:pos x="connsiteX2" y="connsiteY2"/>
                  </a:cxn>
                </a:cxnLst>
                <a:rect l="l" t="t" r="r" b="b"/>
                <a:pathLst>
                  <a:path w="876300" h="876300">
                    <a:moveTo>
                      <a:pt x="876300" y="876300"/>
                    </a:moveTo>
                    <a:lnTo>
                      <a:pt x="0" y="876300"/>
                    </a:lnTo>
                    <a:lnTo>
                      <a:pt x="0" y="0"/>
                    </a:lnTo>
                  </a:path>
                </a:pathLst>
              </a:cu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DEA9B72F-4CE2-410C-BA11-4D236D8D8344}"/>
                  </a:ext>
                </a:extLst>
              </p:cNvPr>
              <p:cNvCxnSpPr>
                <a:cxnSpLocks/>
              </p:cNvCxnSpPr>
              <p:nvPr userDrawn="1"/>
            </p:nvCxnSpPr>
            <p:spPr>
              <a:xfrm flipV="1">
                <a:off x="11442183" y="1611710"/>
                <a:ext cx="57740" cy="50209"/>
              </a:xfrm>
              <a:prstGeom prst="line">
                <a:avLst/>
              </a:prstGeom>
              <a:noFill/>
              <a:ln w="12700">
                <a:solidFill>
                  <a:srgbClr val="B3F7FF"/>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AB69670-E823-49BD-A05C-A42A96C014A4}"/>
                  </a:ext>
                </a:extLst>
              </p:cNvPr>
              <p:cNvCxnSpPr>
                <a:cxnSpLocks/>
              </p:cNvCxnSpPr>
              <p:nvPr userDrawn="1"/>
            </p:nvCxnSpPr>
            <p:spPr>
              <a:xfrm flipV="1">
                <a:off x="11555154" y="1496228"/>
                <a:ext cx="52720" cy="62761"/>
              </a:xfrm>
              <a:prstGeom prst="line">
                <a:avLst/>
              </a:prstGeom>
              <a:noFill/>
              <a:ln w="12700">
                <a:solidFill>
                  <a:srgbClr val="B3F7FF"/>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4F46228-FD94-468E-B355-A9E871F56DE9}"/>
                  </a:ext>
                </a:extLst>
              </p:cNvPr>
              <p:cNvSpPr/>
              <p:nvPr userDrawn="1"/>
            </p:nvSpPr>
            <p:spPr bwMode="auto">
              <a:xfrm>
                <a:off x="11370597" y="1643193"/>
                <a:ext cx="74037" cy="74033"/>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A731CED-6250-4919-B0B9-BD26D11FB005}"/>
                  </a:ext>
                </a:extLst>
              </p:cNvPr>
              <p:cNvSpPr/>
              <p:nvPr userDrawn="1"/>
            </p:nvSpPr>
            <p:spPr bwMode="auto">
              <a:xfrm>
                <a:off x="11591579" y="1431262"/>
                <a:ext cx="74037" cy="74033"/>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C3E5851-B465-4F1B-A75D-C1D53EE92725}"/>
                  </a:ext>
                </a:extLst>
              </p:cNvPr>
              <p:cNvSpPr/>
              <p:nvPr userDrawn="1"/>
            </p:nvSpPr>
            <p:spPr bwMode="auto">
              <a:xfrm>
                <a:off x="11489422" y="1550324"/>
                <a:ext cx="74037" cy="74033"/>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682817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20970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491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867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1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957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617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95" marR="0" lvl="1" indent="-171433"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99" marR="0" lvl="2" indent="-188894"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92" marR="0" lvl="3" indent="-176195"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836" marR="0" lvl="4" indent="-16984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519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637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440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2065976"/>
            <a:ext cx="4244896"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129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0" y="2932236"/>
            <a:ext cx="4244896"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7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8" y="3040994"/>
            <a:ext cx="4243406"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9470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4" y="3093607"/>
            <a:ext cx="7537615"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7535542"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39" name="Group 38">
            <a:extLst>
              <a:ext uri="{FF2B5EF4-FFF2-40B4-BE49-F238E27FC236}">
                <a16:creationId xmlns:a16="http://schemas.microsoft.com/office/drawing/2014/main" id="{27F68018-B299-4835-B905-54AA1BF96FBA}"/>
              </a:ext>
            </a:extLst>
          </p:cNvPr>
          <p:cNvGrpSpPr/>
          <p:nvPr userDrawn="1"/>
        </p:nvGrpSpPr>
        <p:grpSpPr>
          <a:xfrm>
            <a:off x="8423696" y="1484716"/>
            <a:ext cx="3847019" cy="5332842"/>
            <a:chOff x="8259158" y="1354136"/>
            <a:chExt cx="3771876" cy="5228751"/>
          </a:xfrm>
        </p:grpSpPr>
        <p:sp>
          <p:nvSpPr>
            <p:cNvPr id="4" name="Oval 3">
              <a:extLst>
                <a:ext uri="{FF2B5EF4-FFF2-40B4-BE49-F238E27FC236}">
                  <a16:creationId xmlns:a16="http://schemas.microsoft.com/office/drawing/2014/main" id="{4A1E2EFB-C299-4E69-ABF4-8E6B61BC2C6C}"/>
                </a:ext>
              </a:extLst>
            </p:cNvPr>
            <p:cNvSpPr/>
            <p:nvPr userDrawn="1"/>
          </p:nvSpPr>
          <p:spPr bwMode="auto">
            <a:xfrm>
              <a:off x="8259158"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16A89C-2986-4036-B9BF-99B5F959C433}"/>
                </a:ext>
              </a:extLst>
            </p:cNvPr>
            <p:cNvSpPr/>
            <p:nvPr userDrawn="1"/>
          </p:nvSpPr>
          <p:spPr bwMode="auto">
            <a:xfrm>
              <a:off x="10875709" y="1354136"/>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9B865935-F183-4884-B3C7-C35BAFAF2B61}"/>
                </a:ext>
              </a:extLst>
            </p:cNvPr>
            <p:cNvSpPr/>
            <p:nvPr userDrawn="1"/>
          </p:nvSpPr>
          <p:spPr bwMode="auto">
            <a:xfrm>
              <a:off x="9567434"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DD4B875-B4C1-4B28-BF97-8EDC17638730}"/>
                </a:ext>
              </a:extLst>
            </p:cNvPr>
            <p:cNvSpPr/>
            <p:nvPr userDrawn="1"/>
          </p:nvSpPr>
          <p:spPr bwMode="auto">
            <a:xfrm>
              <a:off x="10875709"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A8A3F346-11F9-431A-9E19-D0C91CE68E5F}"/>
                </a:ext>
              </a:extLst>
            </p:cNvPr>
            <p:cNvSpPr/>
            <p:nvPr userDrawn="1"/>
          </p:nvSpPr>
          <p:spPr bwMode="auto">
            <a:xfrm>
              <a:off x="10875709" y="4069065"/>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C1F880-2A75-4908-B602-0EBD0DEC58EB}"/>
                </a:ext>
              </a:extLst>
            </p:cNvPr>
            <p:cNvSpPr/>
            <p:nvPr userDrawn="1"/>
          </p:nvSpPr>
          <p:spPr bwMode="auto">
            <a:xfrm>
              <a:off x="10875709" y="5427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3828FF67-73D1-43EB-B6E5-18AEB429BECC}"/>
                </a:ext>
              </a:extLst>
            </p:cNvPr>
            <p:cNvGrpSpPr/>
            <p:nvPr userDrawn="1"/>
          </p:nvGrpSpPr>
          <p:grpSpPr>
            <a:xfrm>
              <a:off x="9561084" y="4069065"/>
              <a:ext cx="1155325" cy="1155325"/>
              <a:chOff x="9021158" y="2869228"/>
              <a:chExt cx="1155325" cy="1155325"/>
            </a:xfrm>
          </p:grpSpPr>
          <p:sp>
            <p:nvSpPr>
              <p:cNvPr id="9" name="Oval 8">
                <a:extLst>
                  <a:ext uri="{FF2B5EF4-FFF2-40B4-BE49-F238E27FC236}">
                    <a16:creationId xmlns:a16="http://schemas.microsoft.com/office/drawing/2014/main" id="{9A9513AD-E4FD-4783-91E1-D9FE11D612D9}"/>
                  </a:ext>
                </a:extLst>
              </p:cNvPr>
              <p:cNvSpPr/>
              <p:nvPr userDrawn="1"/>
            </p:nvSpPr>
            <p:spPr bwMode="auto">
              <a:xfrm>
                <a:off x="9021158" y="28692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cloud" title="Icon of a cloud">
                <a:extLst>
                  <a:ext uri="{FF2B5EF4-FFF2-40B4-BE49-F238E27FC236}">
                    <a16:creationId xmlns:a16="http://schemas.microsoft.com/office/drawing/2014/main" id="{D516951B-A6E4-457C-A37B-E53E3862B452}"/>
                  </a:ext>
                </a:extLst>
              </p:cNvPr>
              <p:cNvSpPr>
                <a:spLocks noChangeAspect="1"/>
              </p:cNvSpPr>
              <p:nvPr userDrawn="1"/>
            </p:nvSpPr>
            <p:spPr bwMode="auto">
              <a:xfrm>
                <a:off x="9347360" y="3286686"/>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3" name="Group 4">
              <a:extLst>
                <a:ext uri="{FF2B5EF4-FFF2-40B4-BE49-F238E27FC236}">
                  <a16:creationId xmlns:a16="http://schemas.microsoft.com/office/drawing/2014/main" id="{CF4FCC1E-656F-4BD1-9B0A-3D3B93623367}"/>
                </a:ext>
              </a:extLst>
            </p:cNvPr>
            <p:cNvGrpSpPr>
              <a:grpSpLocks noChangeAspect="1"/>
            </p:cNvGrpSpPr>
            <p:nvPr userDrawn="1"/>
          </p:nvGrpSpPr>
          <p:grpSpPr bwMode="auto">
            <a:xfrm>
              <a:off x="11173210" y="5792499"/>
              <a:ext cx="560323" cy="425451"/>
              <a:chOff x="3328" y="1772"/>
              <a:chExt cx="1022" cy="776"/>
            </a:xfrm>
          </p:grpSpPr>
          <p:sp>
            <p:nvSpPr>
              <p:cNvPr id="34" name="Freeform 5">
                <a:extLst>
                  <a:ext uri="{FF2B5EF4-FFF2-40B4-BE49-F238E27FC236}">
                    <a16:creationId xmlns:a16="http://schemas.microsoft.com/office/drawing/2014/main" id="{253A205B-64C6-411C-B5A0-27FA3F1B9AD4}"/>
                  </a:ext>
                </a:extLst>
              </p:cNvPr>
              <p:cNvSpPr>
                <a:spLocks noEditPoints="1"/>
              </p:cNvSpPr>
              <p:nvPr userDrawn="1"/>
            </p:nvSpPr>
            <p:spPr bwMode="auto">
              <a:xfrm>
                <a:off x="3860" y="1772"/>
                <a:ext cx="490" cy="776"/>
              </a:xfrm>
              <a:custGeom>
                <a:avLst/>
                <a:gdLst>
                  <a:gd name="T0" fmla="*/ 37 w 277"/>
                  <a:gd name="T1" fmla="*/ 47 h 438"/>
                  <a:gd name="T2" fmla="*/ 84 w 277"/>
                  <a:gd name="T3" fmla="*/ 0 h 438"/>
                  <a:gd name="T4" fmla="*/ 131 w 277"/>
                  <a:gd name="T5" fmla="*/ 47 h 438"/>
                  <a:gd name="T6" fmla="*/ 84 w 277"/>
                  <a:gd name="T7" fmla="*/ 94 h 438"/>
                  <a:gd name="T8" fmla="*/ 37 w 277"/>
                  <a:gd name="T9" fmla="*/ 47 h 438"/>
                  <a:gd name="T10" fmla="*/ 230 w 277"/>
                  <a:gd name="T11" fmla="*/ 209 h 438"/>
                  <a:gd name="T12" fmla="*/ 277 w 277"/>
                  <a:gd name="T13" fmla="*/ 162 h 438"/>
                  <a:gd name="T14" fmla="*/ 230 w 277"/>
                  <a:gd name="T15" fmla="*/ 115 h 438"/>
                  <a:gd name="T16" fmla="*/ 183 w 277"/>
                  <a:gd name="T17" fmla="*/ 162 h 438"/>
                  <a:gd name="T18" fmla="*/ 230 w 277"/>
                  <a:gd name="T19" fmla="*/ 209 h 438"/>
                  <a:gd name="T20" fmla="*/ 47 w 277"/>
                  <a:gd name="T21" fmla="*/ 323 h 438"/>
                  <a:gd name="T22" fmla="*/ 94 w 277"/>
                  <a:gd name="T23" fmla="*/ 276 h 438"/>
                  <a:gd name="T24" fmla="*/ 47 w 277"/>
                  <a:gd name="T25" fmla="*/ 229 h 438"/>
                  <a:gd name="T26" fmla="*/ 0 w 277"/>
                  <a:gd name="T27" fmla="*/ 276 h 438"/>
                  <a:gd name="T28" fmla="*/ 47 w 277"/>
                  <a:gd name="T29" fmla="*/ 323 h 438"/>
                  <a:gd name="T30" fmla="*/ 159 w 277"/>
                  <a:gd name="T31" fmla="*/ 438 h 438"/>
                  <a:gd name="T32" fmla="*/ 206 w 277"/>
                  <a:gd name="T33" fmla="*/ 391 h 438"/>
                  <a:gd name="T34" fmla="*/ 159 w 277"/>
                  <a:gd name="T35" fmla="*/ 344 h 438"/>
                  <a:gd name="T36" fmla="*/ 112 w 277"/>
                  <a:gd name="T37" fmla="*/ 391 h 438"/>
                  <a:gd name="T38" fmla="*/ 159 w 277"/>
                  <a:gd name="T3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438">
                    <a:moveTo>
                      <a:pt x="37" y="47"/>
                    </a:moveTo>
                    <a:cubicBezTo>
                      <a:pt x="37" y="21"/>
                      <a:pt x="58" y="0"/>
                      <a:pt x="84" y="0"/>
                    </a:cubicBezTo>
                    <a:cubicBezTo>
                      <a:pt x="110" y="0"/>
                      <a:pt x="131" y="21"/>
                      <a:pt x="131" y="47"/>
                    </a:cubicBezTo>
                    <a:cubicBezTo>
                      <a:pt x="131" y="73"/>
                      <a:pt x="110" y="94"/>
                      <a:pt x="84" y="94"/>
                    </a:cubicBezTo>
                    <a:cubicBezTo>
                      <a:pt x="58" y="94"/>
                      <a:pt x="37" y="73"/>
                      <a:pt x="37" y="47"/>
                    </a:cubicBezTo>
                    <a:close/>
                    <a:moveTo>
                      <a:pt x="230" y="209"/>
                    </a:moveTo>
                    <a:cubicBezTo>
                      <a:pt x="256" y="209"/>
                      <a:pt x="277" y="188"/>
                      <a:pt x="277" y="162"/>
                    </a:cubicBezTo>
                    <a:cubicBezTo>
                      <a:pt x="277" y="136"/>
                      <a:pt x="256" y="115"/>
                      <a:pt x="230" y="115"/>
                    </a:cubicBezTo>
                    <a:cubicBezTo>
                      <a:pt x="204" y="115"/>
                      <a:pt x="183" y="136"/>
                      <a:pt x="183" y="162"/>
                    </a:cubicBezTo>
                    <a:cubicBezTo>
                      <a:pt x="183" y="188"/>
                      <a:pt x="204" y="209"/>
                      <a:pt x="230" y="209"/>
                    </a:cubicBezTo>
                    <a:close/>
                    <a:moveTo>
                      <a:pt x="47" y="323"/>
                    </a:moveTo>
                    <a:cubicBezTo>
                      <a:pt x="73" y="323"/>
                      <a:pt x="94" y="302"/>
                      <a:pt x="94" y="276"/>
                    </a:cubicBezTo>
                    <a:cubicBezTo>
                      <a:pt x="94" y="250"/>
                      <a:pt x="73" y="229"/>
                      <a:pt x="47" y="229"/>
                    </a:cubicBezTo>
                    <a:cubicBezTo>
                      <a:pt x="21" y="229"/>
                      <a:pt x="0" y="250"/>
                      <a:pt x="0" y="276"/>
                    </a:cubicBezTo>
                    <a:cubicBezTo>
                      <a:pt x="0" y="302"/>
                      <a:pt x="21" y="323"/>
                      <a:pt x="47" y="323"/>
                    </a:cubicBezTo>
                    <a:close/>
                    <a:moveTo>
                      <a:pt x="159" y="438"/>
                    </a:moveTo>
                    <a:cubicBezTo>
                      <a:pt x="185" y="438"/>
                      <a:pt x="206" y="417"/>
                      <a:pt x="206" y="391"/>
                    </a:cubicBezTo>
                    <a:cubicBezTo>
                      <a:pt x="206" y="365"/>
                      <a:pt x="185" y="344"/>
                      <a:pt x="159" y="344"/>
                    </a:cubicBezTo>
                    <a:cubicBezTo>
                      <a:pt x="133" y="344"/>
                      <a:pt x="112" y="365"/>
                      <a:pt x="112" y="391"/>
                    </a:cubicBezTo>
                    <a:cubicBezTo>
                      <a:pt x="112" y="417"/>
                      <a:pt x="133" y="438"/>
                      <a:pt x="159" y="438"/>
                    </a:cubicBezTo>
                    <a:close/>
                  </a:path>
                </a:pathLst>
              </a:custGeom>
              <a:noFill/>
              <a:ln w="127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Freeform 6">
                <a:extLst>
                  <a:ext uri="{FF2B5EF4-FFF2-40B4-BE49-F238E27FC236}">
                    <a16:creationId xmlns:a16="http://schemas.microsoft.com/office/drawing/2014/main" id="{D38D4EEA-3227-46A0-A2FF-C07CACD74021}"/>
                  </a:ext>
                </a:extLst>
              </p:cNvPr>
              <p:cNvSpPr>
                <a:spLocks noEditPoints="1"/>
              </p:cNvSpPr>
              <p:nvPr userDrawn="1"/>
            </p:nvSpPr>
            <p:spPr bwMode="auto">
              <a:xfrm>
                <a:off x="3328" y="1856"/>
                <a:ext cx="856" cy="609"/>
              </a:xfrm>
              <a:custGeom>
                <a:avLst/>
                <a:gdLst>
                  <a:gd name="T0" fmla="*/ 73 w 856"/>
                  <a:gd name="T1" fmla="*/ 405 h 609"/>
                  <a:gd name="T2" fmla="*/ 460 w 856"/>
                  <a:gd name="T3" fmla="*/ 0 h 609"/>
                  <a:gd name="T4" fmla="*/ 598 w 856"/>
                  <a:gd name="T5" fmla="*/ 0 h 609"/>
                  <a:gd name="T6" fmla="*/ 856 w 856"/>
                  <a:gd name="T7" fmla="*/ 203 h 609"/>
                  <a:gd name="T8" fmla="*/ 501 w 856"/>
                  <a:gd name="T9" fmla="*/ 203 h 609"/>
                  <a:gd name="T10" fmla="*/ 295 w 856"/>
                  <a:gd name="T11" fmla="*/ 405 h 609"/>
                  <a:gd name="T12" fmla="*/ 0 w 856"/>
                  <a:gd name="T13" fmla="*/ 405 h 609"/>
                  <a:gd name="T14" fmla="*/ 532 w 856"/>
                  <a:gd name="T15" fmla="*/ 405 h 609"/>
                  <a:gd name="T16" fmla="*/ 232 w 856"/>
                  <a:gd name="T17" fmla="*/ 405 h 609"/>
                  <a:gd name="T18" fmla="*/ 435 w 856"/>
                  <a:gd name="T19" fmla="*/ 609 h 609"/>
                  <a:gd name="T20" fmla="*/ 730 w 856"/>
                  <a:gd name="T2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6" h="609">
                    <a:moveTo>
                      <a:pt x="73" y="405"/>
                    </a:moveTo>
                    <a:lnTo>
                      <a:pt x="460" y="0"/>
                    </a:lnTo>
                    <a:lnTo>
                      <a:pt x="598" y="0"/>
                    </a:lnTo>
                    <a:moveTo>
                      <a:pt x="856" y="203"/>
                    </a:moveTo>
                    <a:lnTo>
                      <a:pt x="501" y="203"/>
                    </a:lnTo>
                    <a:lnTo>
                      <a:pt x="295" y="405"/>
                    </a:lnTo>
                    <a:moveTo>
                      <a:pt x="0" y="405"/>
                    </a:moveTo>
                    <a:lnTo>
                      <a:pt x="532" y="405"/>
                    </a:lnTo>
                    <a:moveTo>
                      <a:pt x="232" y="405"/>
                    </a:moveTo>
                    <a:lnTo>
                      <a:pt x="435" y="609"/>
                    </a:lnTo>
                    <a:lnTo>
                      <a:pt x="730" y="609"/>
                    </a:lnTo>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36" name="Double Brace 35">
              <a:extLst>
                <a:ext uri="{FF2B5EF4-FFF2-40B4-BE49-F238E27FC236}">
                  <a16:creationId xmlns:a16="http://schemas.microsoft.com/office/drawing/2014/main" id="{2D372D88-05CB-4008-ACB1-5267F1FFA6C6}"/>
                </a:ext>
              </a:extLst>
            </p:cNvPr>
            <p:cNvSpPr/>
            <p:nvPr userDrawn="1"/>
          </p:nvSpPr>
          <p:spPr>
            <a:xfrm>
              <a:off x="11246896" y="1734268"/>
              <a:ext cx="412950" cy="395060"/>
            </a:xfrm>
            <a:prstGeom prst="bracePair">
              <a:avLst>
                <a:gd name="adj" fmla="val 13637"/>
              </a:avLst>
            </a:pr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591794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4" orient="horz" pos="25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7535542"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59478974-E330-42E1-83D0-FE3EB4A8314D}"/>
              </a:ext>
            </a:extLst>
          </p:cNvPr>
          <p:cNvGrpSpPr/>
          <p:nvPr userDrawn="1"/>
        </p:nvGrpSpPr>
        <p:grpSpPr>
          <a:xfrm>
            <a:off x="8423696" y="1484716"/>
            <a:ext cx="3847019" cy="5332842"/>
            <a:chOff x="8259158" y="1354136"/>
            <a:chExt cx="3771876" cy="5228751"/>
          </a:xfrm>
        </p:grpSpPr>
        <p:sp>
          <p:nvSpPr>
            <p:cNvPr id="4" name="Oval 3">
              <a:extLst>
                <a:ext uri="{FF2B5EF4-FFF2-40B4-BE49-F238E27FC236}">
                  <a16:creationId xmlns:a16="http://schemas.microsoft.com/office/drawing/2014/main" id="{53E55541-0C6B-4BA5-A8D5-BDDDAD5EE14D}"/>
                </a:ext>
              </a:extLst>
            </p:cNvPr>
            <p:cNvSpPr/>
            <p:nvPr userDrawn="1"/>
          </p:nvSpPr>
          <p:spPr bwMode="auto">
            <a:xfrm>
              <a:off x="8259158"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C7F9AB63-9227-474F-9F0E-2FE6BDD94553}"/>
                </a:ext>
              </a:extLst>
            </p:cNvPr>
            <p:cNvSpPr/>
            <p:nvPr userDrawn="1"/>
          </p:nvSpPr>
          <p:spPr bwMode="auto">
            <a:xfrm>
              <a:off x="10875709" y="1354136"/>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C40F23D8-9873-484E-847E-6B6CBC05D6F2}"/>
                </a:ext>
              </a:extLst>
            </p:cNvPr>
            <p:cNvSpPr/>
            <p:nvPr userDrawn="1"/>
          </p:nvSpPr>
          <p:spPr bwMode="auto">
            <a:xfrm>
              <a:off x="9567434"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007DBEAA-A0EE-4C39-B621-8A743ED38375}"/>
                </a:ext>
              </a:extLst>
            </p:cNvPr>
            <p:cNvSpPr/>
            <p:nvPr userDrawn="1"/>
          </p:nvSpPr>
          <p:spPr bwMode="auto">
            <a:xfrm>
              <a:off x="10875709" y="27295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2CE0321-E270-4576-AA78-A428026B7B1B}"/>
                </a:ext>
              </a:extLst>
            </p:cNvPr>
            <p:cNvSpPr/>
            <p:nvPr userDrawn="1"/>
          </p:nvSpPr>
          <p:spPr bwMode="auto">
            <a:xfrm>
              <a:off x="10875709" y="4069065"/>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D0591411-CF13-44A7-B481-74BACD6EAFB1}"/>
                </a:ext>
              </a:extLst>
            </p:cNvPr>
            <p:cNvSpPr/>
            <p:nvPr userDrawn="1"/>
          </p:nvSpPr>
          <p:spPr bwMode="auto">
            <a:xfrm>
              <a:off x="10875709" y="5427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AE50209B-2D00-41DE-A270-212D45ECCAD9}"/>
                </a:ext>
              </a:extLst>
            </p:cNvPr>
            <p:cNvGrpSpPr/>
            <p:nvPr userDrawn="1"/>
          </p:nvGrpSpPr>
          <p:grpSpPr>
            <a:xfrm>
              <a:off x="9561084" y="4069065"/>
              <a:ext cx="1155325" cy="1155325"/>
              <a:chOff x="9021158" y="2869228"/>
              <a:chExt cx="1155325" cy="1155325"/>
            </a:xfrm>
          </p:grpSpPr>
          <p:sp>
            <p:nvSpPr>
              <p:cNvPr id="15" name="Oval 14">
                <a:extLst>
                  <a:ext uri="{FF2B5EF4-FFF2-40B4-BE49-F238E27FC236}">
                    <a16:creationId xmlns:a16="http://schemas.microsoft.com/office/drawing/2014/main" id="{C55BAFA4-47BB-4E43-A5D2-36CAA3EE12DC}"/>
                  </a:ext>
                </a:extLst>
              </p:cNvPr>
              <p:cNvSpPr/>
              <p:nvPr userDrawn="1"/>
            </p:nvSpPr>
            <p:spPr bwMode="auto">
              <a:xfrm>
                <a:off x="9021158" y="2869228"/>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loud" title="Icon of a cloud">
                <a:extLst>
                  <a:ext uri="{FF2B5EF4-FFF2-40B4-BE49-F238E27FC236}">
                    <a16:creationId xmlns:a16="http://schemas.microsoft.com/office/drawing/2014/main" id="{3E6D9658-4A2B-43A4-B98B-E8C05F7D7EAD}"/>
                  </a:ext>
                </a:extLst>
              </p:cNvPr>
              <p:cNvSpPr>
                <a:spLocks noChangeAspect="1"/>
              </p:cNvSpPr>
              <p:nvPr userDrawn="1"/>
            </p:nvSpPr>
            <p:spPr bwMode="auto">
              <a:xfrm>
                <a:off x="9347360" y="3286686"/>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4">
              <a:extLst>
                <a:ext uri="{FF2B5EF4-FFF2-40B4-BE49-F238E27FC236}">
                  <a16:creationId xmlns:a16="http://schemas.microsoft.com/office/drawing/2014/main" id="{EE7F7C7E-44C7-409A-83BA-105359661C34}"/>
                </a:ext>
              </a:extLst>
            </p:cNvPr>
            <p:cNvGrpSpPr>
              <a:grpSpLocks noChangeAspect="1"/>
            </p:cNvGrpSpPr>
            <p:nvPr userDrawn="1"/>
          </p:nvGrpSpPr>
          <p:grpSpPr bwMode="auto">
            <a:xfrm>
              <a:off x="11173210" y="5792499"/>
              <a:ext cx="560323" cy="425451"/>
              <a:chOff x="3328" y="1772"/>
              <a:chExt cx="1022" cy="776"/>
            </a:xfrm>
          </p:grpSpPr>
          <p:sp>
            <p:nvSpPr>
              <p:cNvPr id="13" name="Freeform 5">
                <a:extLst>
                  <a:ext uri="{FF2B5EF4-FFF2-40B4-BE49-F238E27FC236}">
                    <a16:creationId xmlns:a16="http://schemas.microsoft.com/office/drawing/2014/main" id="{15BA640F-92DC-4999-8D72-18A7EB137F2E}"/>
                  </a:ext>
                </a:extLst>
              </p:cNvPr>
              <p:cNvSpPr>
                <a:spLocks noEditPoints="1"/>
              </p:cNvSpPr>
              <p:nvPr userDrawn="1"/>
            </p:nvSpPr>
            <p:spPr bwMode="auto">
              <a:xfrm>
                <a:off x="3860" y="1772"/>
                <a:ext cx="490" cy="776"/>
              </a:xfrm>
              <a:custGeom>
                <a:avLst/>
                <a:gdLst>
                  <a:gd name="T0" fmla="*/ 37 w 277"/>
                  <a:gd name="T1" fmla="*/ 47 h 438"/>
                  <a:gd name="T2" fmla="*/ 84 w 277"/>
                  <a:gd name="T3" fmla="*/ 0 h 438"/>
                  <a:gd name="T4" fmla="*/ 131 w 277"/>
                  <a:gd name="T5" fmla="*/ 47 h 438"/>
                  <a:gd name="T6" fmla="*/ 84 w 277"/>
                  <a:gd name="T7" fmla="*/ 94 h 438"/>
                  <a:gd name="T8" fmla="*/ 37 w 277"/>
                  <a:gd name="T9" fmla="*/ 47 h 438"/>
                  <a:gd name="T10" fmla="*/ 230 w 277"/>
                  <a:gd name="T11" fmla="*/ 209 h 438"/>
                  <a:gd name="T12" fmla="*/ 277 w 277"/>
                  <a:gd name="T13" fmla="*/ 162 h 438"/>
                  <a:gd name="T14" fmla="*/ 230 w 277"/>
                  <a:gd name="T15" fmla="*/ 115 h 438"/>
                  <a:gd name="T16" fmla="*/ 183 w 277"/>
                  <a:gd name="T17" fmla="*/ 162 h 438"/>
                  <a:gd name="T18" fmla="*/ 230 w 277"/>
                  <a:gd name="T19" fmla="*/ 209 h 438"/>
                  <a:gd name="T20" fmla="*/ 47 w 277"/>
                  <a:gd name="T21" fmla="*/ 323 h 438"/>
                  <a:gd name="T22" fmla="*/ 94 w 277"/>
                  <a:gd name="T23" fmla="*/ 276 h 438"/>
                  <a:gd name="T24" fmla="*/ 47 w 277"/>
                  <a:gd name="T25" fmla="*/ 229 h 438"/>
                  <a:gd name="T26" fmla="*/ 0 w 277"/>
                  <a:gd name="T27" fmla="*/ 276 h 438"/>
                  <a:gd name="T28" fmla="*/ 47 w 277"/>
                  <a:gd name="T29" fmla="*/ 323 h 438"/>
                  <a:gd name="T30" fmla="*/ 159 w 277"/>
                  <a:gd name="T31" fmla="*/ 438 h 438"/>
                  <a:gd name="T32" fmla="*/ 206 w 277"/>
                  <a:gd name="T33" fmla="*/ 391 h 438"/>
                  <a:gd name="T34" fmla="*/ 159 w 277"/>
                  <a:gd name="T35" fmla="*/ 344 h 438"/>
                  <a:gd name="T36" fmla="*/ 112 w 277"/>
                  <a:gd name="T37" fmla="*/ 391 h 438"/>
                  <a:gd name="T38" fmla="*/ 159 w 277"/>
                  <a:gd name="T3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438">
                    <a:moveTo>
                      <a:pt x="37" y="47"/>
                    </a:moveTo>
                    <a:cubicBezTo>
                      <a:pt x="37" y="21"/>
                      <a:pt x="58" y="0"/>
                      <a:pt x="84" y="0"/>
                    </a:cubicBezTo>
                    <a:cubicBezTo>
                      <a:pt x="110" y="0"/>
                      <a:pt x="131" y="21"/>
                      <a:pt x="131" y="47"/>
                    </a:cubicBezTo>
                    <a:cubicBezTo>
                      <a:pt x="131" y="73"/>
                      <a:pt x="110" y="94"/>
                      <a:pt x="84" y="94"/>
                    </a:cubicBezTo>
                    <a:cubicBezTo>
                      <a:pt x="58" y="94"/>
                      <a:pt x="37" y="73"/>
                      <a:pt x="37" y="47"/>
                    </a:cubicBezTo>
                    <a:close/>
                    <a:moveTo>
                      <a:pt x="230" y="209"/>
                    </a:moveTo>
                    <a:cubicBezTo>
                      <a:pt x="256" y="209"/>
                      <a:pt x="277" y="188"/>
                      <a:pt x="277" y="162"/>
                    </a:cubicBezTo>
                    <a:cubicBezTo>
                      <a:pt x="277" y="136"/>
                      <a:pt x="256" y="115"/>
                      <a:pt x="230" y="115"/>
                    </a:cubicBezTo>
                    <a:cubicBezTo>
                      <a:pt x="204" y="115"/>
                      <a:pt x="183" y="136"/>
                      <a:pt x="183" y="162"/>
                    </a:cubicBezTo>
                    <a:cubicBezTo>
                      <a:pt x="183" y="188"/>
                      <a:pt x="204" y="209"/>
                      <a:pt x="230" y="209"/>
                    </a:cubicBezTo>
                    <a:close/>
                    <a:moveTo>
                      <a:pt x="47" y="323"/>
                    </a:moveTo>
                    <a:cubicBezTo>
                      <a:pt x="73" y="323"/>
                      <a:pt x="94" y="302"/>
                      <a:pt x="94" y="276"/>
                    </a:cubicBezTo>
                    <a:cubicBezTo>
                      <a:pt x="94" y="250"/>
                      <a:pt x="73" y="229"/>
                      <a:pt x="47" y="229"/>
                    </a:cubicBezTo>
                    <a:cubicBezTo>
                      <a:pt x="21" y="229"/>
                      <a:pt x="0" y="250"/>
                      <a:pt x="0" y="276"/>
                    </a:cubicBezTo>
                    <a:cubicBezTo>
                      <a:pt x="0" y="302"/>
                      <a:pt x="21" y="323"/>
                      <a:pt x="47" y="323"/>
                    </a:cubicBezTo>
                    <a:close/>
                    <a:moveTo>
                      <a:pt x="159" y="438"/>
                    </a:moveTo>
                    <a:cubicBezTo>
                      <a:pt x="185" y="438"/>
                      <a:pt x="206" y="417"/>
                      <a:pt x="206" y="391"/>
                    </a:cubicBezTo>
                    <a:cubicBezTo>
                      <a:pt x="206" y="365"/>
                      <a:pt x="185" y="344"/>
                      <a:pt x="159" y="344"/>
                    </a:cubicBezTo>
                    <a:cubicBezTo>
                      <a:pt x="133" y="344"/>
                      <a:pt x="112" y="365"/>
                      <a:pt x="112" y="391"/>
                    </a:cubicBezTo>
                    <a:cubicBezTo>
                      <a:pt x="112" y="417"/>
                      <a:pt x="133" y="438"/>
                      <a:pt x="159" y="438"/>
                    </a:cubicBezTo>
                    <a:close/>
                  </a:path>
                </a:pathLst>
              </a:custGeom>
              <a:noFill/>
              <a:ln w="127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6">
                <a:extLst>
                  <a:ext uri="{FF2B5EF4-FFF2-40B4-BE49-F238E27FC236}">
                    <a16:creationId xmlns:a16="http://schemas.microsoft.com/office/drawing/2014/main" id="{386EE8DE-37F9-4F1B-9359-A6DE6FEC2891}"/>
                  </a:ext>
                </a:extLst>
              </p:cNvPr>
              <p:cNvSpPr>
                <a:spLocks noEditPoints="1"/>
              </p:cNvSpPr>
              <p:nvPr userDrawn="1"/>
            </p:nvSpPr>
            <p:spPr bwMode="auto">
              <a:xfrm>
                <a:off x="3328" y="1856"/>
                <a:ext cx="856" cy="609"/>
              </a:xfrm>
              <a:custGeom>
                <a:avLst/>
                <a:gdLst>
                  <a:gd name="T0" fmla="*/ 73 w 856"/>
                  <a:gd name="T1" fmla="*/ 405 h 609"/>
                  <a:gd name="T2" fmla="*/ 460 w 856"/>
                  <a:gd name="T3" fmla="*/ 0 h 609"/>
                  <a:gd name="T4" fmla="*/ 598 w 856"/>
                  <a:gd name="T5" fmla="*/ 0 h 609"/>
                  <a:gd name="T6" fmla="*/ 856 w 856"/>
                  <a:gd name="T7" fmla="*/ 203 h 609"/>
                  <a:gd name="T8" fmla="*/ 501 w 856"/>
                  <a:gd name="T9" fmla="*/ 203 h 609"/>
                  <a:gd name="T10" fmla="*/ 295 w 856"/>
                  <a:gd name="T11" fmla="*/ 405 h 609"/>
                  <a:gd name="T12" fmla="*/ 0 w 856"/>
                  <a:gd name="T13" fmla="*/ 405 h 609"/>
                  <a:gd name="T14" fmla="*/ 532 w 856"/>
                  <a:gd name="T15" fmla="*/ 405 h 609"/>
                  <a:gd name="T16" fmla="*/ 232 w 856"/>
                  <a:gd name="T17" fmla="*/ 405 h 609"/>
                  <a:gd name="T18" fmla="*/ 435 w 856"/>
                  <a:gd name="T19" fmla="*/ 609 h 609"/>
                  <a:gd name="T20" fmla="*/ 730 w 856"/>
                  <a:gd name="T2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6" h="609">
                    <a:moveTo>
                      <a:pt x="73" y="405"/>
                    </a:moveTo>
                    <a:lnTo>
                      <a:pt x="460" y="0"/>
                    </a:lnTo>
                    <a:lnTo>
                      <a:pt x="598" y="0"/>
                    </a:lnTo>
                    <a:moveTo>
                      <a:pt x="856" y="203"/>
                    </a:moveTo>
                    <a:lnTo>
                      <a:pt x="501" y="203"/>
                    </a:lnTo>
                    <a:lnTo>
                      <a:pt x="295" y="405"/>
                    </a:lnTo>
                    <a:moveTo>
                      <a:pt x="0" y="405"/>
                    </a:moveTo>
                    <a:lnTo>
                      <a:pt x="532" y="405"/>
                    </a:lnTo>
                    <a:moveTo>
                      <a:pt x="232" y="405"/>
                    </a:moveTo>
                    <a:lnTo>
                      <a:pt x="435" y="609"/>
                    </a:lnTo>
                    <a:lnTo>
                      <a:pt x="730" y="609"/>
                    </a:lnTo>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2" name="Double Brace 11">
              <a:extLst>
                <a:ext uri="{FF2B5EF4-FFF2-40B4-BE49-F238E27FC236}">
                  <a16:creationId xmlns:a16="http://schemas.microsoft.com/office/drawing/2014/main" id="{B3AB4FA0-6D84-412C-89E8-D16947666F38}"/>
                </a:ext>
              </a:extLst>
            </p:cNvPr>
            <p:cNvSpPr/>
            <p:nvPr userDrawn="1"/>
          </p:nvSpPr>
          <p:spPr>
            <a:xfrm>
              <a:off x="11246896" y="1734268"/>
              <a:ext cx="412950" cy="395060"/>
            </a:xfrm>
            <a:prstGeom prst="bracePair">
              <a:avLst>
                <a:gd name="adj" fmla="val 13637"/>
              </a:avLst>
            </a:pr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19430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11238030"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0130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3752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438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313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rgbClr val="0020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D2E3F5-F8A1-4CBA-B48C-A7F65B75A5F1}"/>
              </a:ext>
            </a:extLst>
          </p:cNvPr>
          <p:cNvGrpSpPr/>
          <p:nvPr userDrawn="1"/>
        </p:nvGrpSpPr>
        <p:grpSpPr>
          <a:xfrm>
            <a:off x="7090666" y="-324812"/>
            <a:ext cx="5236258" cy="6717030"/>
            <a:chOff x="6952165" y="-318472"/>
            <a:chExt cx="5133979" cy="6585921"/>
          </a:xfrm>
        </p:grpSpPr>
        <p:sp>
          <p:nvSpPr>
            <p:cNvPr id="3" name="Oval 2">
              <a:extLst>
                <a:ext uri="{FF2B5EF4-FFF2-40B4-BE49-F238E27FC236}">
                  <a16:creationId xmlns:a16="http://schemas.microsoft.com/office/drawing/2014/main" id="{67F88C45-881F-4F8A-BDC7-040D7F60116C}"/>
                </a:ext>
              </a:extLst>
            </p:cNvPr>
            <p:cNvSpPr/>
            <p:nvPr userDrawn="1"/>
          </p:nvSpPr>
          <p:spPr bwMode="auto">
            <a:xfrm>
              <a:off x="8278384"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61FD15C2-68BD-4A98-931B-22AC71CF6F2E}"/>
                </a:ext>
              </a:extLst>
            </p:cNvPr>
            <p:cNvSpPr/>
            <p:nvPr userDrawn="1"/>
          </p:nvSpPr>
          <p:spPr bwMode="auto">
            <a:xfrm>
              <a:off x="9593009" y="-31847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F0510DF7-D5A2-48D2-82B3-C56CCCF71BE3}"/>
                </a:ext>
              </a:extLst>
            </p:cNvPr>
            <p:cNvSpPr/>
            <p:nvPr userDrawn="1"/>
          </p:nvSpPr>
          <p:spPr bwMode="auto">
            <a:xfrm>
              <a:off x="9593009" y="1021065"/>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4EDB8279-F872-4D62-A942-42F949306A2C}"/>
                </a:ext>
              </a:extLst>
            </p:cNvPr>
            <p:cNvSpPr/>
            <p:nvPr userDrawn="1"/>
          </p:nvSpPr>
          <p:spPr bwMode="auto">
            <a:xfrm>
              <a:off x="10930819" y="104175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9E943BDD-EEE4-4337-AFFE-0B3D276985F8}"/>
                </a:ext>
              </a:extLst>
            </p:cNvPr>
            <p:cNvSpPr/>
            <p:nvPr userDrawn="1"/>
          </p:nvSpPr>
          <p:spPr bwMode="auto">
            <a:xfrm>
              <a:off x="9593009" y="2379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8A91C09F-6450-4F41-9985-A25393A1F58B}"/>
                </a:ext>
              </a:extLst>
            </p:cNvPr>
            <p:cNvSpPr/>
            <p:nvPr userDrawn="1"/>
          </p:nvSpPr>
          <p:spPr bwMode="auto">
            <a:xfrm>
              <a:off x="10930819" y="2379562"/>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0F76684-DF6D-4D61-B6F6-D1FA24FBE4DE}"/>
                </a:ext>
              </a:extLst>
            </p:cNvPr>
            <p:cNvSpPr/>
            <p:nvPr userDrawn="1"/>
          </p:nvSpPr>
          <p:spPr bwMode="auto">
            <a:xfrm>
              <a:off x="8278384" y="3774314"/>
              <a:ext cx="1155325" cy="1155325"/>
            </a:xfrm>
            <a:prstGeom prst="ellips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cloud" title="Icon of a cloud">
              <a:extLst>
                <a:ext uri="{FF2B5EF4-FFF2-40B4-BE49-F238E27FC236}">
                  <a16:creationId xmlns:a16="http://schemas.microsoft.com/office/drawing/2014/main" id="{AE279AE7-F4F8-47A3-B55A-F9C33D9FCFFE}"/>
                </a:ext>
              </a:extLst>
            </p:cNvPr>
            <p:cNvSpPr>
              <a:spLocks noChangeAspect="1"/>
            </p:cNvSpPr>
            <p:nvPr userDrawn="1"/>
          </p:nvSpPr>
          <p:spPr bwMode="auto">
            <a:xfrm>
              <a:off x="9919211" y="2797020"/>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0D5099C3-16F3-4B70-857D-F3E1622F5B95}"/>
                </a:ext>
              </a:extLst>
            </p:cNvPr>
            <p:cNvGrpSpPr/>
            <p:nvPr userDrawn="1"/>
          </p:nvGrpSpPr>
          <p:grpSpPr>
            <a:xfrm>
              <a:off x="8628417" y="186349"/>
              <a:ext cx="455258" cy="145682"/>
              <a:chOff x="3171825" y="-971550"/>
              <a:chExt cx="1190626" cy="381000"/>
            </a:xfrm>
          </p:grpSpPr>
          <p:sp>
            <p:nvSpPr>
              <p:cNvPr id="15" name="Rectangle 41">
                <a:extLst>
                  <a:ext uri="{FF2B5EF4-FFF2-40B4-BE49-F238E27FC236}">
                    <a16:creationId xmlns:a16="http://schemas.microsoft.com/office/drawing/2014/main" id="{CA0A0D85-0856-47F6-92D2-20BA46C075BA}"/>
                  </a:ext>
                </a:extLst>
              </p:cNvPr>
              <p:cNvSpPr/>
              <p:nvPr userDrawn="1"/>
            </p:nvSpPr>
            <p:spPr bwMode="auto">
              <a:xfrm rot="18900000">
                <a:off x="3171825" y="-9715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381000 w 472440"/>
                  <a:gd name="connsiteY0" fmla="*/ 381000 h 472440"/>
                  <a:gd name="connsiteX1" fmla="*/ 0 w 472440"/>
                  <a:gd name="connsiteY1" fmla="*/ 381000 h 472440"/>
                  <a:gd name="connsiteX2" fmla="*/ 0 w 472440"/>
                  <a:gd name="connsiteY2" fmla="*/ 0 h 472440"/>
                  <a:gd name="connsiteX3" fmla="*/ 381000 w 472440"/>
                  <a:gd name="connsiteY3" fmla="*/ 0 h 472440"/>
                  <a:gd name="connsiteX4" fmla="*/ 472440 w 472440"/>
                  <a:gd name="connsiteY4" fmla="*/ 472440 h 472440"/>
                  <a:gd name="connsiteX0" fmla="*/ 381000 w 381000"/>
                  <a:gd name="connsiteY0" fmla="*/ 381000 h 381000"/>
                  <a:gd name="connsiteX1" fmla="*/ 0 w 381000"/>
                  <a:gd name="connsiteY1" fmla="*/ 381000 h 381000"/>
                  <a:gd name="connsiteX2" fmla="*/ 0 w 381000"/>
                  <a:gd name="connsiteY2" fmla="*/ 0 h 381000"/>
                  <a:gd name="connsiteX3" fmla="*/ 381000 w 381000"/>
                  <a:gd name="connsiteY3" fmla="*/ 0 h 381000"/>
                  <a:gd name="connsiteX0" fmla="*/ 0 w 381000"/>
                  <a:gd name="connsiteY0" fmla="*/ 381000 h 381000"/>
                  <a:gd name="connsiteX1" fmla="*/ 0 w 381000"/>
                  <a:gd name="connsiteY1" fmla="*/ 0 h 381000"/>
                  <a:gd name="connsiteX2" fmla="*/ 381000 w 381000"/>
                  <a:gd name="connsiteY2" fmla="*/ 0 h 381000"/>
                </a:gdLst>
                <a:ahLst/>
                <a:cxnLst>
                  <a:cxn ang="0">
                    <a:pos x="connsiteX0" y="connsiteY0"/>
                  </a:cxn>
                  <a:cxn ang="0">
                    <a:pos x="connsiteX1" y="connsiteY1"/>
                  </a:cxn>
                  <a:cxn ang="0">
                    <a:pos x="connsiteX2" y="connsiteY2"/>
                  </a:cxn>
                </a:cxnLst>
                <a:rect l="l" t="t" r="r" b="b"/>
                <a:pathLst>
                  <a:path w="381000" h="381000">
                    <a:moveTo>
                      <a:pt x="0" y="381000"/>
                    </a:moveTo>
                    <a:lnTo>
                      <a:pt x="0" y="0"/>
                    </a:lnTo>
                    <a:lnTo>
                      <a:pt x="381000" y="0"/>
                    </a:lnTo>
                  </a:path>
                </a:pathLst>
              </a:cu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41">
                <a:extLst>
                  <a:ext uri="{FF2B5EF4-FFF2-40B4-BE49-F238E27FC236}">
                    <a16:creationId xmlns:a16="http://schemas.microsoft.com/office/drawing/2014/main" id="{5AD72956-7AA0-4CD8-9F20-09BEFA59D22D}"/>
                  </a:ext>
                </a:extLst>
              </p:cNvPr>
              <p:cNvSpPr/>
              <p:nvPr userDrawn="1"/>
            </p:nvSpPr>
            <p:spPr bwMode="auto">
              <a:xfrm rot="2700000" flipH="1">
                <a:off x="3981451" y="-9715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381000 w 472440"/>
                  <a:gd name="connsiteY0" fmla="*/ 381000 h 472440"/>
                  <a:gd name="connsiteX1" fmla="*/ 0 w 472440"/>
                  <a:gd name="connsiteY1" fmla="*/ 381000 h 472440"/>
                  <a:gd name="connsiteX2" fmla="*/ 0 w 472440"/>
                  <a:gd name="connsiteY2" fmla="*/ 0 h 472440"/>
                  <a:gd name="connsiteX3" fmla="*/ 381000 w 472440"/>
                  <a:gd name="connsiteY3" fmla="*/ 0 h 472440"/>
                  <a:gd name="connsiteX4" fmla="*/ 472440 w 472440"/>
                  <a:gd name="connsiteY4" fmla="*/ 472440 h 472440"/>
                  <a:gd name="connsiteX0" fmla="*/ 381000 w 381000"/>
                  <a:gd name="connsiteY0" fmla="*/ 381000 h 381000"/>
                  <a:gd name="connsiteX1" fmla="*/ 0 w 381000"/>
                  <a:gd name="connsiteY1" fmla="*/ 381000 h 381000"/>
                  <a:gd name="connsiteX2" fmla="*/ 0 w 381000"/>
                  <a:gd name="connsiteY2" fmla="*/ 0 h 381000"/>
                  <a:gd name="connsiteX3" fmla="*/ 381000 w 381000"/>
                  <a:gd name="connsiteY3" fmla="*/ 0 h 381000"/>
                  <a:gd name="connsiteX0" fmla="*/ 0 w 381000"/>
                  <a:gd name="connsiteY0" fmla="*/ 381000 h 381000"/>
                  <a:gd name="connsiteX1" fmla="*/ 0 w 381000"/>
                  <a:gd name="connsiteY1" fmla="*/ 0 h 381000"/>
                  <a:gd name="connsiteX2" fmla="*/ 381000 w 381000"/>
                  <a:gd name="connsiteY2" fmla="*/ 0 h 381000"/>
                </a:gdLst>
                <a:ahLst/>
                <a:cxnLst>
                  <a:cxn ang="0">
                    <a:pos x="connsiteX0" y="connsiteY0"/>
                  </a:cxn>
                  <a:cxn ang="0">
                    <a:pos x="connsiteX1" y="connsiteY1"/>
                  </a:cxn>
                  <a:cxn ang="0">
                    <a:pos x="connsiteX2" y="connsiteY2"/>
                  </a:cxn>
                </a:cxnLst>
                <a:rect l="l" t="t" r="r" b="b"/>
                <a:pathLst>
                  <a:path w="381000" h="381000">
                    <a:moveTo>
                      <a:pt x="0" y="381000"/>
                    </a:moveTo>
                    <a:lnTo>
                      <a:pt x="0" y="0"/>
                    </a:lnTo>
                    <a:lnTo>
                      <a:pt x="381000" y="0"/>
                    </a:lnTo>
                  </a:path>
                </a:pathLst>
              </a:cu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429CD116-6054-497A-B691-1306FC36BC63}"/>
                  </a:ext>
                </a:extLst>
              </p:cNvPr>
              <p:cNvGrpSpPr/>
              <p:nvPr userDrawn="1"/>
            </p:nvGrpSpPr>
            <p:grpSpPr>
              <a:xfrm>
                <a:off x="3338513" y="-771525"/>
                <a:ext cx="857250" cy="0"/>
                <a:chOff x="2867025" y="-1038225"/>
                <a:chExt cx="857250" cy="0"/>
              </a:xfrm>
            </p:grpSpPr>
            <p:cxnSp>
              <p:nvCxnSpPr>
                <p:cNvPr id="18" name="Straight Connector 17">
                  <a:extLst>
                    <a:ext uri="{FF2B5EF4-FFF2-40B4-BE49-F238E27FC236}">
                      <a16:creationId xmlns:a16="http://schemas.microsoft.com/office/drawing/2014/main" id="{7463B3A2-375D-4600-BEDC-0E28E4581D27}"/>
                    </a:ext>
                  </a:extLst>
                </p:cNvPr>
                <p:cNvCxnSpPr/>
                <p:nvPr userDrawn="1"/>
              </p:nvCxnSpPr>
              <p:spPr>
                <a:xfrm>
                  <a:off x="28670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044D80B1-5860-4A5D-B27D-9AA88494FA6A}"/>
                    </a:ext>
                  </a:extLst>
                </p:cNvPr>
                <p:cNvCxnSpPr/>
                <p:nvPr userDrawn="1"/>
              </p:nvCxnSpPr>
              <p:spPr>
                <a:xfrm>
                  <a:off x="32099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3D875259-C494-4DF4-8657-B261AFF8B152}"/>
                    </a:ext>
                  </a:extLst>
                </p:cNvPr>
                <p:cNvCxnSpPr/>
                <p:nvPr userDrawn="1"/>
              </p:nvCxnSpPr>
              <p:spPr>
                <a:xfrm>
                  <a:off x="3552825" y="-1038225"/>
                  <a:ext cx="171450" cy="0"/>
                </a:xfrm>
                <a:prstGeom prst="line">
                  <a:avLst/>
                </a:prstGeom>
                <a:noFill/>
                <a:ln w="12700">
                  <a:solidFill>
                    <a:srgbClr val="B3F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2" name="Double Brace 11">
              <a:extLst>
                <a:ext uri="{FF2B5EF4-FFF2-40B4-BE49-F238E27FC236}">
                  <a16:creationId xmlns:a16="http://schemas.microsoft.com/office/drawing/2014/main" id="{0F65702A-B401-4C85-9A80-C58FA693A439}"/>
                </a:ext>
              </a:extLst>
            </p:cNvPr>
            <p:cNvSpPr/>
            <p:nvPr userDrawn="1"/>
          </p:nvSpPr>
          <p:spPr>
            <a:xfrm>
              <a:off x="11302007" y="1421885"/>
              <a:ext cx="412950" cy="395060"/>
            </a:xfrm>
            <a:prstGeom prst="bracePair">
              <a:avLst>
                <a:gd name="adj" fmla="val 13637"/>
              </a:avLst>
            </a:prstGeom>
            <a:noFill/>
            <a:ln w="12700">
              <a:solidFill>
                <a:srgbClr val="B3F7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 name="Picture 12">
              <a:extLst>
                <a:ext uri="{FF2B5EF4-FFF2-40B4-BE49-F238E27FC236}">
                  <a16:creationId xmlns:a16="http://schemas.microsoft.com/office/drawing/2014/main" id="{C2FD3276-EE1D-44A9-A91F-7491D94723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612" r="16612"/>
            <a:stretch/>
          </p:blipFill>
          <p:spPr>
            <a:xfrm>
              <a:off x="6952165" y="1041752"/>
              <a:ext cx="2496312" cy="2496312"/>
            </a:xfrm>
            <a:prstGeom prst="ellipse">
              <a:avLst/>
            </a:prstGeom>
            <a:noFill/>
            <a:ln w="12700">
              <a:solidFill>
                <a:srgbClr val="B3F7FF"/>
              </a:solidFill>
              <a:headEnd type="none" w="med" len="med"/>
              <a:tailEnd type="none" w="med" len="med"/>
            </a:ln>
            <a:effectLst/>
          </p:spPr>
        </p:pic>
        <p:pic>
          <p:nvPicPr>
            <p:cNvPr id="14" name="Picture 13">
              <a:extLst>
                <a:ext uri="{FF2B5EF4-FFF2-40B4-BE49-F238E27FC236}">
                  <a16:creationId xmlns:a16="http://schemas.microsoft.com/office/drawing/2014/main" id="{F01389DF-2476-4E1A-BCFE-5B679DF2AA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47" r="21847"/>
            <a:stretch/>
          </p:blipFill>
          <p:spPr>
            <a:xfrm>
              <a:off x="9589832" y="3771137"/>
              <a:ext cx="2496312" cy="2496312"/>
            </a:xfrm>
            <a:prstGeom prst="ellipse">
              <a:avLst/>
            </a:prstGeom>
            <a:noFill/>
            <a:ln w="12700">
              <a:solidFill>
                <a:srgbClr val="B3F7FF"/>
              </a:solidFill>
              <a:headEnd type="none" w="med" len="med"/>
              <a:tailEnd type="none" w="med" len="med"/>
            </a:ln>
            <a:effectLst/>
          </p:spPr>
        </p:pic>
      </p:grpSp>
    </p:spTree>
    <p:extLst>
      <p:ext uri="{BB962C8B-B14F-4D97-AF65-F5344CB8AC3E}">
        <p14:creationId xmlns:p14="http://schemas.microsoft.com/office/powerpoint/2010/main" val="393960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0709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262789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6069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637" y="4041283"/>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841" y="597452"/>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265" y="1"/>
            <a:ext cx="6994624" cy="6994525"/>
          </a:xfrm>
          <a:prstGeom prst="rect">
            <a:avLst/>
          </a:prstGeom>
        </p:spPr>
      </p:pic>
    </p:spTree>
    <p:extLst>
      <p:ext uri="{BB962C8B-B14F-4D97-AF65-F5344CB8AC3E}">
        <p14:creationId xmlns:p14="http://schemas.microsoft.com/office/powerpoint/2010/main" val="156686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637" y="4041283"/>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2"/>
            <a:ext cx="1393662" cy="298433"/>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265" y="1"/>
            <a:ext cx="6994624" cy="6994525"/>
          </a:xfrm>
          <a:prstGeom prst="rect">
            <a:avLst/>
          </a:prstGeom>
        </p:spPr>
      </p:pic>
    </p:spTree>
    <p:extLst>
      <p:ext uri="{BB962C8B-B14F-4D97-AF65-F5344CB8AC3E}">
        <p14:creationId xmlns:p14="http://schemas.microsoft.com/office/powerpoint/2010/main" val="11346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3"/>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841" y="597452"/>
            <a:ext cx="1393463" cy="298433"/>
          </a:xfrm>
          <a:prstGeom prst="rect">
            <a:avLst/>
          </a:prstGeom>
        </p:spPr>
      </p:pic>
    </p:spTree>
    <p:extLst>
      <p:ext uri="{BB962C8B-B14F-4D97-AF65-F5344CB8AC3E}">
        <p14:creationId xmlns:p14="http://schemas.microsoft.com/office/powerpoint/2010/main" val="1841107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3"/>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95838" y="597452"/>
            <a:ext cx="1393662" cy="298433"/>
          </a:xfrm>
          <a:prstGeom prst="rect">
            <a:avLst/>
          </a:prstGeom>
        </p:spPr>
      </p:pic>
    </p:spTree>
    <p:extLst>
      <p:ext uri="{BB962C8B-B14F-4D97-AF65-F5344CB8AC3E}">
        <p14:creationId xmlns:p14="http://schemas.microsoft.com/office/powerpoint/2010/main" val="129306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1"/>
            <a:ext cx="12434888" cy="6994525"/>
          </a:xfrm>
          <a:prstGeom prst="rect">
            <a:avLst/>
          </a:prstGeom>
        </p:spPr>
      </p:pic>
      <p:sp>
        <p:nvSpPr>
          <p:cNvPr id="9" name="Title 1"/>
          <p:cNvSpPr>
            <a:spLocks noGrp="1"/>
          </p:cNvSpPr>
          <p:nvPr>
            <p:ph type="title" hasCustomPrompt="1"/>
          </p:nvPr>
        </p:nvSpPr>
        <p:spPr>
          <a:xfrm>
            <a:off x="595839" y="2474072"/>
            <a:ext cx="5184904"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3"/>
            <a:ext cx="5185348"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95838" y="597452"/>
            <a:ext cx="1393662" cy="298433"/>
          </a:xfrm>
          <a:prstGeom prst="rect">
            <a:avLst/>
          </a:prstGeom>
        </p:spPr>
      </p:pic>
    </p:spTree>
    <p:extLst>
      <p:ext uri="{BB962C8B-B14F-4D97-AF65-F5344CB8AC3E}">
        <p14:creationId xmlns:p14="http://schemas.microsoft.com/office/powerpoint/2010/main" val="410625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1"/>
            <a:ext cx="12434888" cy="6994525"/>
          </a:xfrm>
          <a:prstGeom prst="rect">
            <a:avLst/>
          </a:prstGeom>
        </p:spPr>
      </p:pic>
      <p:sp>
        <p:nvSpPr>
          <p:cNvPr id="9" name="Title 1"/>
          <p:cNvSpPr>
            <a:spLocks noGrp="1"/>
          </p:cNvSpPr>
          <p:nvPr>
            <p:ph type="title" hasCustomPrompt="1"/>
          </p:nvPr>
        </p:nvSpPr>
        <p:spPr bwMode="white">
          <a:xfrm>
            <a:off x="596284" y="2474072"/>
            <a:ext cx="5184904"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838" y="4041283"/>
            <a:ext cx="5185348"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5841" y="597452"/>
            <a:ext cx="1393463" cy="298433"/>
          </a:xfrm>
          <a:prstGeom prst="rect">
            <a:avLst/>
          </a:prstGeom>
        </p:spPr>
      </p:pic>
    </p:spTree>
    <p:extLst>
      <p:ext uri="{BB962C8B-B14F-4D97-AF65-F5344CB8AC3E}">
        <p14:creationId xmlns:p14="http://schemas.microsoft.com/office/powerpoint/2010/main" val="40715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01" y="445840"/>
            <a:ext cx="914283"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04" y="4429278"/>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77254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838" y="1492166"/>
            <a:ext cx="10646563"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93750" y="3507787"/>
            <a:ext cx="5023695"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3633" y="395573"/>
            <a:ext cx="4495226" cy="659845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431" y="1966000"/>
            <a:ext cx="5020586"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95838" y="597452"/>
            <a:ext cx="1393662" cy="298433"/>
          </a:xfrm>
          <a:prstGeom prst="rect">
            <a:avLst/>
          </a:prstGeom>
        </p:spPr>
      </p:pic>
    </p:spTree>
    <p:extLst>
      <p:ext uri="{BB962C8B-B14F-4D97-AF65-F5344CB8AC3E}">
        <p14:creationId xmlns:p14="http://schemas.microsoft.com/office/powerpoint/2010/main" val="21253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072" y="1462925"/>
            <a:ext cx="4215427" cy="916599"/>
          </a:xfrm>
        </p:spPr>
        <p:txBody>
          <a:bodyPr wrap="square">
            <a:spAutoFit/>
          </a:bodyPr>
          <a:lstStyle>
            <a:lvl1pPr marL="0" indent="0">
              <a:spcBef>
                <a:spcPts val="612"/>
              </a:spcBef>
              <a:buNone/>
              <a:defRPr sz="2040">
                <a:latin typeface="+mj-lt"/>
              </a:defRPr>
            </a:lvl1pPr>
            <a:lvl2pPr marL="0" indent="0">
              <a:buNone/>
              <a:defRPr sz="1836"/>
            </a:lvl2pPr>
            <a:lvl3pPr marL="174845" indent="-174845">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99983" y="466302"/>
            <a:ext cx="8405596"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0210" y="484044"/>
            <a:ext cx="1925141"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6957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057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19538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35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6098"/>
            <a:ext cx="5315915" cy="1682523"/>
          </a:xfrm>
        </p:spPr>
        <p:txBody>
          <a:bodyPr wrap="square">
            <a:spAutoFit/>
          </a:bodyPr>
          <a:lstStyle>
            <a:lvl1pPr marL="236317" indent="-236317">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08" indent="-174811">
              <a:buFont typeface="Wingdings" panose="05000000000000000000" pitchFamily="2" charset="2"/>
              <a:buChar char=""/>
              <a:defRPr sz="2040" b="0"/>
            </a:lvl2pPr>
            <a:lvl3pPr marL="652304" indent="-192616">
              <a:buFont typeface="Wingdings" panose="05000000000000000000" pitchFamily="2" charset="2"/>
              <a:buChar char=""/>
              <a:tabLst/>
              <a:defRPr sz="1632" b="0"/>
            </a:lvl3pPr>
            <a:lvl4pPr marL="844918" indent="-179668">
              <a:buFont typeface="Wingdings" panose="05000000000000000000" pitchFamily="2" charset="2"/>
              <a:buChar char=""/>
              <a:defRPr sz="1428" b="0"/>
            </a:lvl4pPr>
            <a:lvl5pPr marL="1044009" indent="-17319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17" indent="-236317">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08" indent="-174811">
              <a:buFont typeface="Wingdings" panose="05000000000000000000" pitchFamily="2" charset="2"/>
              <a:buChar char=""/>
              <a:defRPr sz="2040" b="0"/>
            </a:lvl2pPr>
            <a:lvl3pPr marL="652304" indent="-192616">
              <a:buFont typeface="Wingdings" panose="05000000000000000000" pitchFamily="2" charset="2"/>
              <a:buChar char=""/>
              <a:tabLst/>
              <a:defRPr sz="1632" b="0"/>
            </a:lvl3pPr>
            <a:lvl4pPr marL="844918" indent="-179668">
              <a:buFont typeface="Wingdings" panose="05000000000000000000" pitchFamily="2" charset="2"/>
              <a:buChar char=""/>
              <a:defRPr sz="1428" b="0"/>
            </a:lvl4pPr>
            <a:lvl5pPr marL="1044009" indent="-17319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481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07512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34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6279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1" y="2065978"/>
            <a:ext cx="4244895"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6"/>
            <a:ext cx="4245348" cy="313904"/>
          </a:xfrm>
        </p:spPr>
        <p:txBody>
          <a:bodyPr/>
          <a:lstStyle>
            <a:lvl1pPr marL="0" indent="0">
              <a:buNone/>
              <a:defRPr sz="2040">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5"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132314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88464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3" y="2932237"/>
            <a:ext cx="4244895"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5"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10133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5"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5984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9"/>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576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615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6833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877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1902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9038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65"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95841" y="597452"/>
            <a:ext cx="1393463" cy="298433"/>
          </a:xfrm>
          <a:prstGeom prst="rect">
            <a:avLst/>
          </a:prstGeom>
        </p:spPr>
      </p:pic>
    </p:spTree>
    <p:extLst>
      <p:ext uri="{BB962C8B-B14F-4D97-AF65-F5344CB8AC3E}">
        <p14:creationId xmlns:p14="http://schemas.microsoft.com/office/powerpoint/2010/main" val="327581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4" y="6559002"/>
            <a:ext cx="11551723" cy="98880"/>
            <a:chOff x="445128" y="6559056"/>
            <a:chExt cx="11553197" cy="9888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1"/>
            </a:xfrm>
            <a:prstGeom prst="rect">
              <a:avLst/>
            </a:prstGeom>
            <a:noFill/>
          </p:spPr>
          <p:txBody>
            <a:bodyPr wrap="none" lIns="0" tIns="0" rIns="0" bIns="0" rtlCol="0">
              <a:spAutoFit/>
            </a:bodyPr>
            <a:lstStyle/>
            <a:p>
              <a:pPr marL="0" marR="0" lvl="0" indent="0" algn="l" defTabSz="932504"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800"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121509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524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284928302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267" y="4302474"/>
            <a:ext cx="1929226"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199683" y="597450"/>
            <a:ext cx="7235204"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839" y="2368773"/>
            <a:ext cx="3072196" cy="1554947"/>
          </a:xfrm>
          <a:prstGeom prst="rect">
            <a:avLst/>
          </a:prstGeom>
        </p:spPr>
      </p:pic>
    </p:spTree>
    <p:extLst>
      <p:ext uri="{BB962C8B-B14F-4D97-AF65-F5344CB8AC3E}">
        <p14:creationId xmlns:p14="http://schemas.microsoft.com/office/powerpoint/2010/main" val="142819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262" y="0"/>
            <a:ext cx="6994626"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838" y="597450"/>
            <a:ext cx="1393662"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267" y="4303055"/>
            <a:ext cx="1929226"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838" y="2368773"/>
            <a:ext cx="3072197" cy="1554947"/>
          </a:xfrm>
          <a:prstGeom prst="rect">
            <a:avLst/>
          </a:prstGeom>
        </p:spPr>
      </p:pic>
    </p:spTree>
    <p:extLst>
      <p:ext uri="{BB962C8B-B14F-4D97-AF65-F5344CB8AC3E}">
        <p14:creationId xmlns:p14="http://schemas.microsoft.com/office/powerpoint/2010/main" val="413394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1649003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39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711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3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6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261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66597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5788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238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3718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2065976"/>
            <a:ext cx="4244896"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588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0" y="2932236"/>
            <a:ext cx="4244896"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07771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8" y="3040994"/>
            <a:ext cx="4243406"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5119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248531"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248531"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253400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248531"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3760156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5559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4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91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6923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059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838" y="4244907"/>
            <a:ext cx="11242175"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0834"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016"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055" y="2221804"/>
            <a:ext cx="444731"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49246" y="1826348"/>
            <a:ext cx="1634811"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0039" y="2332367"/>
            <a:ext cx="117322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73"/>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5824"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6840"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2472" y="2887412"/>
            <a:ext cx="729483"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4679" y="2343998"/>
            <a:ext cx="732512"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13933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9364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2367885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8138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178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627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5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77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66774"/>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marL="0" marR="0" lvl="0" indent="0" algn="l" defTabSz="93219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29545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1375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4888"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01" y="445840"/>
            <a:ext cx="914283"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04" y="2590884"/>
            <a:ext cx="716849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04" y="4429278"/>
            <a:ext cx="6229533"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09" y="466303"/>
            <a:ext cx="11502270"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09" y="1072495"/>
            <a:ext cx="11502271" cy="523733"/>
          </a:xfrm>
        </p:spPr>
        <p:txBody>
          <a:bodyPr/>
          <a:lstStyle>
            <a:lvl1pPr marL="0" indent="0" algn="l">
              <a:buNone/>
              <a:defRPr sz="2448" b="1" i="0" spc="-61" baseline="0">
                <a:latin typeface="Segoe UI Semibold" charset="0"/>
                <a:ea typeface="Segoe UI Semibold" charset="0"/>
                <a:cs typeface="Segoe UI Semibold" charset="0"/>
              </a:defRPr>
            </a:lvl1pPr>
            <a:lvl2pPr marL="466251" indent="0" algn="ctr">
              <a:buNone/>
              <a:defRPr sz="2040"/>
            </a:lvl2pPr>
            <a:lvl3pPr marL="932504" indent="0" algn="ctr">
              <a:buNone/>
              <a:defRPr sz="1836"/>
            </a:lvl3pPr>
            <a:lvl4pPr marL="1398755" indent="0" algn="ctr">
              <a:buNone/>
              <a:defRPr sz="1632"/>
            </a:lvl4pPr>
            <a:lvl5pPr marL="1865006" indent="0" algn="ctr">
              <a:buNone/>
              <a:defRPr sz="1632"/>
            </a:lvl5pPr>
            <a:lvl6pPr marL="2331258" indent="0" algn="ctr">
              <a:buNone/>
              <a:defRPr sz="1632"/>
            </a:lvl6pPr>
            <a:lvl7pPr marL="2797510" indent="0" algn="ctr">
              <a:buNone/>
              <a:defRPr sz="1632"/>
            </a:lvl7pPr>
            <a:lvl8pPr marL="3263762" indent="0" algn="ctr">
              <a:buNone/>
              <a:defRPr sz="1632"/>
            </a:lvl8pPr>
            <a:lvl9pPr marL="3730013" indent="0" algn="ctr">
              <a:buNone/>
              <a:defRPr sz="1632"/>
            </a:lvl9pPr>
          </a:lstStyle>
          <a:p>
            <a:r>
              <a:rPr lang="en-US"/>
              <a:t>Click to edit Master subtitle style</a:t>
            </a:r>
          </a:p>
        </p:txBody>
      </p:sp>
    </p:spTree>
    <p:extLst>
      <p:ext uri="{BB962C8B-B14F-4D97-AF65-F5344CB8AC3E}">
        <p14:creationId xmlns:p14="http://schemas.microsoft.com/office/powerpoint/2010/main" val="233021273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264" y="1"/>
            <a:ext cx="6994624" cy="6994525"/>
          </a:xfrm>
          <a:prstGeom prst="rect">
            <a:avLst/>
          </a:prstGeom>
        </p:spPr>
      </p:pic>
    </p:spTree>
    <p:extLst>
      <p:ext uri="{BB962C8B-B14F-4D97-AF65-F5344CB8AC3E}">
        <p14:creationId xmlns:p14="http://schemas.microsoft.com/office/powerpoint/2010/main" val="49918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264" y="1"/>
            <a:ext cx="6994624" cy="6994525"/>
          </a:xfrm>
          <a:prstGeom prst="rect">
            <a:avLst/>
          </a:prstGeom>
        </p:spPr>
      </p:pic>
    </p:spTree>
    <p:extLst>
      <p:ext uri="{BB962C8B-B14F-4D97-AF65-F5344CB8AC3E}">
        <p14:creationId xmlns:p14="http://schemas.microsoft.com/office/powerpoint/2010/main" val="1738872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8829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1476051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1"/>
            <a:ext cx="12434888" cy="6994525"/>
          </a:xfrm>
          <a:prstGeom prst="rect">
            <a:avLst/>
          </a:prstGeom>
        </p:spPr>
      </p:pic>
      <p:sp>
        <p:nvSpPr>
          <p:cNvPr id="9" name="Title 1"/>
          <p:cNvSpPr>
            <a:spLocks noGrp="1"/>
          </p:cNvSpPr>
          <p:nvPr>
            <p:ph type="title" hasCustomPrompt="1"/>
          </p:nvPr>
        </p:nvSpPr>
        <p:spPr>
          <a:xfrm>
            <a:off x="595839" y="2474072"/>
            <a:ext cx="5184904"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5185348"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4258668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1"/>
            <a:ext cx="12434888" cy="6994525"/>
          </a:xfrm>
          <a:prstGeom prst="rect">
            <a:avLst/>
          </a:prstGeom>
        </p:spPr>
      </p:pic>
      <p:sp>
        <p:nvSpPr>
          <p:cNvPr id="9" name="Title 1"/>
          <p:cNvSpPr>
            <a:spLocks noGrp="1"/>
          </p:cNvSpPr>
          <p:nvPr>
            <p:ph type="title" hasCustomPrompt="1"/>
          </p:nvPr>
        </p:nvSpPr>
        <p:spPr bwMode="white">
          <a:xfrm>
            <a:off x="596283" y="2474072"/>
            <a:ext cx="5184904"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838" y="4041282"/>
            <a:ext cx="5185348"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4862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838" y="1492166"/>
            <a:ext cx="10646563"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93750" y="3507787"/>
            <a:ext cx="5023695"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3633" y="395573"/>
            <a:ext cx="4495226" cy="659845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430" y="1966000"/>
            <a:ext cx="5020586"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368895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5"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4977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993739"/>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7930" y="1212964"/>
            <a:ext cx="3693641"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7930" y="1679250"/>
            <a:ext cx="3693641" cy="3354708"/>
          </a:xfrm>
        </p:spPr>
        <p:txBody>
          <a:bodyPr wrap="square" lIns="0" tIns="0" rIns="0" bIns="0">
            <a:noAutofit/>
          </a:bodyPr>
          <a:lstStyle>
            <a:lvl1pPr marL="0" marR="0" indent="0" algn="l" defTabSz="517473"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77" indent="0">
              <a:buNone/>
              <a:defRPr sz="1800"/>
            </a:lvl2pPr>
            <a:lvl3pPr marL="457154" indent="0">
              <a:buNone/>
              <a:defRPr sz="1800"/>
            </a:lvl3pPr>
            <a:lvl4pPr marL="685731" indent="0">
              <a:buNone/>
              <a:defRPr sz="1800"/>
            </a:lvl4pPr>
            <a:lvl5pPr marL="91430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072" y="6559056"/>
            <a:ext cx="11551723"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766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71688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648817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03171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80671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2599858"/>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3719058"/>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5"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093248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817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1305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1"/>
            <a:ext cx="11565684" cy="1128514"/>
          </a:xfrm>
        </p:spPr>
        <p:txBody>
          <a:bodyPr wrap="square" lIns="0" tIns="0" rIns="0" bIns="0">
            <a:spAutoFit/>
          </a:bodyPr>
          <a:lst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53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5475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30420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3137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76164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p:bg>
      <p:bgPr>
        <a:solidFill>
          <a:srgbClr val="00205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56360193-1C51-449B-9027-22C0DFFD2342}"/>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grpSp>
        <p:nvGrpSpPr>
          <p:cNvPr id="5" name="Group 4">
            <a:extLst>
              <a:ext uri="{FF2B5EF4-FFF2-40B4-BE49-F238E27FC236}">
                <a16:creationId xmlns:a16="http://schemas.microsoft.com/office/drawing/2014/main" id="{4C18C83F-D286-4C29-9773-4D7716D63788}"/>
              </a:ext>
            </a:extLst>
          </p:cNvPr>
          <p:cNvGrpSpPr/>
          <p:nvPr userDrawn="1"/>
        </p:nvGrpSpPr>
        <p:grpSpPr>
          <a:xfrm>
            <a:off x="252118" y="2802734"/>
            <a:ext cx="8094178" cy="1536214"/>
            <a:chOff x="247193" y="2650604"/>
            <a:chExt cx="7936076" cy="1506229"/>
          </a:xfrm>
        </p:grpSpPr>
        <p:pic>
          <p:nvPicPr>
            <p:cNvPr id="6" name="Picture 5">
              <a:extLst>
                <a:ext uri="{FF2B5EF4-FFF2-40B4-BE49-F238E27FC236}">
                  <a16:creationId xmlns:a16="http://schemas.microsoft.com/office/drawing/2014/main" id="{9E203DA8-83AC-407D-AF76-6C92B53C3E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60688" y="2650604"/>
              <a:ext cx="7722581" cy="778918"/>
            </a:xfrm>
            <a:prstGeom prst="rect">
              <a:avLst/>
            </a:prstGeom>
          </p:spPr>
        </p:pic>
        <p:grpSp>
          <p:nvGrpSpPr>
            <p:cNvPr id="9" name="Group 8">
              <a:extLst>
                <a:ext uri="{FF2B5EF4-FFF2-40B4-BE49-F238E27FC236}">
                  <a16:creationId xmlns:a16="http://schemas.microsoft.com/office/drawing/2014/main" id="{9B42C7B3-AA01-479A-A11B-6E4BB68E7DBA}"/>
                </a:ext>
              </a:extLst>
            </p:cNvPr>
            <p:cNvGrpSpPr/>
            <p:nvPr userDrawn="1"/>
          </p:nvGrpSpPr>
          <p:grpSpPr>
            <a:xfrm>
              <a:off x="247193" y="3465810"/>
              <a:ext cx="5526193" cy="691023"/>
              <a:chOff x="247193" y="3497262"/>
              <a:chExt cx="5526193" cy="691023"/>
            </a:xfrm>
          </p:grpSpPr>
          <p:sp>
            <p:nvSpPr>
              <p:cNvPr id="10" name="TextBox 9">
                <a:extLst>
                  <a:ext uri="{FF2B5EF4-FFF2-40B4-BE49-F238E27FC236}">
                    <a16:creationId xmlns:a16="http://schemas.microsoft.com/office/drawing/2014/main" id="{EDE50E98-6525-4103-9C41-89B53FC65D65}"/>
                  </a:ext>
                </a:extLst>
              </p:cNvPr>
              <p:cNvSpPr txBox="1"/>
              <p:nvPr userDrawn="1"/>
            </p:nvSpPr>
            <p:spPr>
              <a:xfrm>
                <a:off x="247193" y="3497262"/>
                <a:ext cx="5526193" cy="691023"/>
              </a:xfrm>
              <a:prstGeom prst="rect">
                <a:avLst/>
              </a:prstGeom>
              <a:noFill/>
            </p:spPr>
            <p:txBody>
              <a:bodyPr wrap="none" lIns="182880" tIns="146304" rIns="182880" bIns="146304" rtlCol="0">
                <a:spAutoFit/>
              </a:bodyPr>
              <a:lstStyle/>
              <a:p>
                <a:pPr>
                  <a:lnSpc>
                    <a:spcPct val="90000"/>
                  </a:lnSpc>
                  <a:spcAft>
                    <a:spcPts val="612"/>
                  </a:spcAft>
                </a:pPr>
                <a:r>
                  <a:rPr lang="en-US" sz="2856" kern="1200">
                    <a:gradFill>
                      <a:gsLst>
                        <a:gs pos="18352">
                          <a:schemeClr val="bg1"/>
                        </a:gs>
                        <a:gs pos="100000">
                          <a:schemeClr val="bg1"/>
                        </a:gs>
                      </a:gsLst>
                      <a:lin ang="5400000" scaled="0"/>
                    </a:gradFill>
                    <a:latin typeface="+mn-lt"/>
                    <a:ea typeface="+mn-ea"/>
                    <a:cs typeface="+mn-cs"/>
                  </a:rPr>
                  <a:t>May 2–4, 2018     Bellevue Hyatt</a:t>
                </a:r>
              </a:p>
            </p:txBody>
          </p:sp>
          <p:cxnSp>
            <p:nvCxnSpPr>
              <p:cNvPr id="11" name="Straight Connector 10">
                <a:extLst>
                  <a:ext uri="{FF2B5EF4-FFF2-40B4-BE49-F238E27FC236}">
                    <a16:creationId xmlns:a16="http://schemas.microsoft.com/office/drawing/2014/main" id="{5EC51136-244E-4CB1-9C92-BA52A243525B}"/>
                  </a:ext>
                </a:extLst>
              </p:cNvPr>
              <p:cNvCxnSpPr>
                <a:cxnSpLocks/>
              </p:cNvCxnSpPr>
              <p:nvPr userDrawn="1"/>
            </p:nvCxnSpPr>
            <p:spPr>
              <a:xfrm>
                <a:off x="2946073" y="3592150"/>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56752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1077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5201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520339"/>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9230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2881"/>
            <a:ext cx="11565684" cy="1128514"/>
          </a:xfrm>
        </p:spPr>
        <p:txBody>
          <a:bodyPr wrap="square" lIns="0" tIns="0" rIns="0" bIns="0">
            <a:spAutoFit/>
          </a:bodyPr>
          <a:lstStyle>
            <a:lvl1pPr marL="285721" indent="-285721">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299" indent="-285721">
              <a:lnSpc>
                <a:spcPct val="100000"/>
              </a:lnSpc>
              <a:spcBef>
                <a:spcPts val="0"/>
              </a:spcBef>
              <a:spcAft>
                <a:spcPts val="1400"/>
              </a:spcAft>
              <a:buFont typeface="Arial" panose="020B0604020202020204" pitchFamily="34" charset="0"/>
              <a:buChar char="•"/>
              <a:defRPr sz="1800">
                <a:solidFill>
                  <a:srgbClr val="000000"/>
                </a:solidFill>
              </a:defRPr>
            </a:lvl2pPr>
            <a:lvl3pPr marL="742876" indent="-285721">
              <a:lnSpc>
                <a:spcPct val="100000"/>
              </a:lnSpc>
              <a:spcBef>
                <a:spcPts val="0"/>
              </a:spcBef>
              <a:spcAft>
                <a:spcPts val="1400"/>
              </a:spcAft>
              <a:buFont typeface="Arial" panose="020B0604020202020204" pitchFamily="34" charset="0"/>
              <a:buChar char="•"/>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85060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828768"/>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7398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226173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5364261"/>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996290"/>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5" orient="horz" pos="216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7246784"/>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5304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490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0"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73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71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3156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ith grid ">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6945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with grid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519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1" userDrawn="1">
          <p15:clr>
            <a:srgbClr val="A4A3A4"/>
          </p15:clr>
        </p15:guide>
        <p15:guide id="18" pos="4342" userDrawn="1">
          <p15:clr>
            <a:srgbClr val="A4A3A4"/>
          </p15:clr>
        </p15:guide>
        <p15:guide id="19" pos="4525" userDrawn="1">
          <p15:clr>
            <a:srgbClr val="A4A3A4"/>
          </p15:clr>
        </p15:guide>
        <p15:guide id="20" pos="4936" userDrawn="1">
          <p15:clr>
            <a:srgbClr val="A4A3A4"/>
          </p15:clr>
        </p15:guide>
        <p15:guide id="21" pos="5119" userDrawn="1">
          <p15:clr>
            <a:srgbClr val="A4A3A4"/>
          </p15:clr>
        </p15:guide>
        <p15:guide id="22" pos="5528" userDrawn="1">
          <p15:clr>
            <a:srgbClr val="A4A3A4"/>
          </p15:clr>
        </p15:guide>
        <p15:guide id="23" pos="5713" userDrawn="1">
          <p15:clr>
            <a:srgbClr val="A4A3A4"/>
          </p15:clr>
        </p15:guide>
        <p15:guide id="24" pos="6122" userDrawn="1">
          <p15:clr>
            <a:srgbClr val="A4A3A4"/>
          </p15:clr>
        </p15:guide>
        <p15:guide id="25" pos="6307" userDrawn="1">
          <p15:clr>
            <a:srgbClr val="A4A3A4"/>
          </p15:clr>
        </p15:guide>
        <p15:guide id="26" pos="6716" userDrawn="1">
          <p15:clr>
            <a:srgbClr val="A4A3A4"/>
          </p15:clr>
        </p15:guide>
        <p15:guide id="27" pos="6899"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032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68892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7608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545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17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52BDC34-C7D1-45E8-8F07-DB2E9FD7891B}"/>
              </a:ext>
            </a:extLst>
          </p:cNvPr>
          <p:cNvSpPr txBox="1"/>
          <p:nvPr userDrawn="1"/>
        </p:nvSpPr>
        <p:spPr bwMode="black">
          <a:xfrm>
            <a:off x="4448344" y="6697309"/>
            <a:ext cx="3538202"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298617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7080"/>
            <a:ext cx="11565684"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577" indent="0">
              <a:lnSpc>
                <a:spcPct val="100000"/>
              </a:lnSpc>
              <a:spcBef>
                <a:spcPts val="0"/>
              </a:spcBef>
              <a:spcAft>
                <a:spcPts val="1400"/>
              </a:spcAft>
              <a:buNone/>
              <a:defRPr sz="1800">
                <a:solidFill>
                  <a:srgbClr val="000000"/>
                </a:solidFill>
              </a:defRPr>
            </a:lvl2pPr>
            <a:lvl3pPr marL="457154" indent="0">
              <a:lnSpc>
                <a:spcPct val="100000"/>
              </a:lnSpc>
              <a:spcBef>
                <a:spcPts val="0"/>
              </a:spcBef>
              <a:spcAft>
                <a:spcPts val="1400"/>
              </a:spcAft>
              <a:buNone/>
              <a:defRPr sz="1400">
                <a:solidFill>
                  <a:srgbClr val="000000"/>
                </a:solidFill>
              </a:defRPr>
            </a:lvl3pPr>
            <a:lvl4pPr marL="685731" indent="0">
              <a:spcBef>
                <a:spcPts val="0"/>
              </a:spcBef>
              <a:spcAft>
                <a:spcPts val="1300"/>
              </a:spcAft>
              <a:buNone/>
              <a:defRPr sz="2000"/>
            </a:lvl4pPr>
            <a:lvl5pPr marL="91430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2"/>
            <a:ext cx="3702847"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9342"/>
            <a:ext cx="3695228"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9343"/>
            <a:ext cx="3702847" cy="2700739"/>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649"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154" indent="0">
              <a:buNone/>
              <a:defRPr/>
            </a:lvl3pPr>
            <a:lvl4pPr marL="685731" indent="0">
              <a:buNone/>
              <a:defRPr/>
            </a:lvl4pPr>
            <a:lvl5pPr marL="91430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E4E18FA2-324C-4325-86B3-3D95B76644FD}"/>
              </a:ext>
            </a:extLst>
          </p:cNvPr>
          <p:cNvSpPr txBox="1"/>
          <p:nvPr userDrawn="1"/>
        </p:nvSpPr>
        <p:spPr bwMode="black">
          <a:xfrm>
            <a:off x="4448344" y="6697309"/>
            <a:ext cx="3538202"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125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79647" y="1177089"/>
            <a:ext cx="11238355" cy="313904"/>
          </a:xfrm>
        </p:spPr>
        <p:txBody>
          <a:bodyPr/>
          <a:lstStyle>
            <a:lvl1pPr algn="ctr">
              <a:defRPr sz="204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655687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367785"/>
            <a:ext cx="11561874"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7660546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440262" y="1"/>
            <a:ext cx="6994625" cy="6994525"/>
          </a:xfrm>
          <a:prstGeom prst="rect">
            <a:avLst/>
          </a:prstGeom>
        </p:spPr>
      </p:pic>
    </p:spTree>
    <p:extLst>
      <p:ext uri="{BB962C8B-B14F-4D97-AF65-F5344CB8AC3E}">
        <p14:creationId xmlns:p14="http://schemas.microsoft.com/office/powerpoint/2010/main" val="1424393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440265" y="1"/>
            <a:ext cx="6994624" cy="6994525"/>
          </a:xfrm>
          <a:prstGeom prst="rect">
            <a:avLst/>
          </a:prstGeom>
        </p:spPr>
      </p:pic>
    </p:spTree>
    <p:extLst>
      <p:ext uri="{BB962C8B-B14F-4D97-AF65-F5344CB8AC3E}">
        <p14:creationId xmlns:p14="http://schemas.microsoft.com/office/powerpoint/2010/main" val="3594814830"/>
      </p:ext>
    </p:extLst>
  </p:cSld>
  <p:clrMapOvr>
    <a:masterClrMapping/>
  </p:clrMapOvr>
  <p:transition>
    <p:fade/>
  </p:transition>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95838" y="597451"/>
            <a:ext cx="2072983" cy="298433"/>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73"/>
            </a:p>
          </p:txBody>
        </p:sp>
      </p:grpSp>
    </p:spTree>
    <p:extLst>
      <p:ext uri="{BB962C8B-B14F-4D97-AF65-F5344CB8AC3E}">
        <p14:creationId xmlns:p14="http://schemas.microsoft.com/office/powerpoint/2010/main" val="4078129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84220945"/>
      </p:ext>
    </p:extLst>
  </p:cSld>
  <p:clrMapOvr>
    <a:masterClrMapping/>
  </p:clrMapOvr>
  <p:transition>
    <p:fade/>
  </p:transition>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1"/>
            <a:ext cx="12434888"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2474072"/>
            <a:ext cx="5184904"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5185348"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8835273"/>
      </p:ext>
    </p:extLst>
  </p:cSld>
  <p:clrMapOvr>
    <a:masterClrMapping/>
  </p:clrMapOvr>
  <p:transition>
    <p:fade/>
  </p:transition>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1"/>
            <a:ext cx="12434888" cy="6994525"/>
          </a:xfrm>
          <a:prstGeom prst="rect">
            <a:avLst/>
          </a:prstGeom>
        </p:spPr>
      </p:pic>
      <p:sp>
        <p:nvSpPr>
          <p:cNvPr id="9" name="Title 1"/>
          <p:cNvSpPr>
            <a:spLocks noGrp="1"/>
          </p:cNvSpPr>
          <p:nvPr>
            <p:ph type="title" hasCustomPrompt="1"/>
          </p:nvPr>
        </p:nvSpPr>
        <p:spPr bwMode="white">
          <a:xfrm>
            <a:off x="596283" y="2474072"/>
            <a:ext cx="5184904"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838" y="4041282"/>
            <a:ext cx="5185348"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875" y="597451"/>
            <a:ext cx="1393463" cy="298433"/>
          </a:xfrm>
          <a:prstGeom prst="rect">
            <a:avLst/>
          </a:prstGeom>
        </p:spPr>
      </p:pic>
    </p:spTree>
    <p:extLst>
      <p:ext uri="{BB962C8B-B14F-4D97-AF65-F5344CB8AC3E}">
        <p14:creationId xmlns:p14="http://schemas.microsoft.com/office/powerpoint/2010/main" val="4184568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1" userDrawn="1">
          <p15:clr>
            <a:srgbClr val="5ACBF0"/>
          </p15:clr>
        </p15:guide>
        <p15:guide id="4" orient="horz" pos="216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28308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image" Target="../media/image38.png"/><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image" Target="../media/image20.emf"/><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theme" Target="../theme/theme11.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theme" Target="../theme/theme12.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image" Target="../media/image20.emf"/><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2.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20.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image" Target="../media/image20.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image" Target="../media/image20.emf"/><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image" Target="../media/image20.emf"/><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slideLayout" Target="../slideLayouts/slideLayout213.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42" Type="http://schemas.openxmlformats.org/officeDocument/2006/relationships/slideLayout" Target="../slideLayouts/slideLayout216.xml"/><Relationship Id="rId47" Type="http://schemas.openxmlformats.org/officeDocument/2006/relationships/slideLayout" Target="../slideLayouts/slideLayout221.xml"/><Relationship Id="rId50" Type="http://schemas.openxmlformats.org/officeDocument/2006/relationships/slideLayout" Target="../slideLayouts/slideLayout224.xml"/><Relationship Id="rId55" Type="http://schemas.openxmlformats.org/officeDocument/2006/relationships/theme" Target="../theme/theme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46" Type="http://schemas.openxmlformats.org/officeDocument/2006/relationships/slideLayout" Target="../slideLayouts/slideLayout220.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41" Type="http://schemas.openxmlformats.org/officeDocument/2006/relationships/slideLayout" Target="../slideLayouts/slideLayout215.xml"/><Relationship Id="rId54" Type="http://schemas.openxmlformats.org/officeDocument/2006/relationships/slideLayout" Target="../slideLayouts/slideLayout228.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40" Type="http://schemas.openxmlformats.org/officeDocument/2006/relationships/slideLayout" Target="../slideLayouts/slideLayout214.xml"/><Relationship Id="rId45" Type="http://schemas.openxmlformats.org/officeDocument/2006/relationships/slideLayout" Target="../slideLayouts/slideLayout219.xml"/><Relationship Id="rId53" Type="http://schemas.openxmlformats.org/officeDocument/2006/relationships/slideLayout" Target="../slideLayouts/slideLayout227.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49" Type="http://schemas.openxmlformats.org/officeDocument/2006/relationships/slideLayout" Target="../slideLayouts/slideLayout223.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4" Type="http://schemas.openxmlformats.org/officeDocument/2006/relationships/slideLayout" Target="../slideLayouts/slideLayout218.xml"/><Relationship Id="rId52" Type="http://schemas.openxmlformats.org/officeDocument/2006/relationships/slideLayout" Target="../slideLayouts/slideLayout226.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43" Type="http://schemas.openxmlformats.org/officeDocument/2006/relationships/slideLayout" Target="../slideLayouts/slideLayout217.xml"/><Relationship Id="rId48" Type="http://schemas.openxmlformats.org/officeDocument/2006/relationships/slideLayout" Target="../slideLayouts/slideLayout222.xml"/><Relationship Id="rId56" Type="http://schemas.openxmlformats.org/officeDocument/2006/relationships/image" Target="../media/image20.emf"/><Relationship Id="rId8" Type="http://schemas.openxmlformats.org/officeDocument/2006/relationships/slideLayout" Target="../slideLayouts/slideLayout182.xml"/><Relationship Id="rId51" Type="http://schemas.openxmlformats.org/officeDocument/2006/relationships/slideLayout" Target="../slideLayouts/slideLayout225.xml"/><Relationship Id="rId3"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21" Type="http://schemas.openxmlformats.org/officeDocument/2006/relationships/image" Target="../media/image20.emf"/><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theme" Target="../theme/theme9.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4"/>
          <a:stretch>
            <a:fillRect/>
          </a:stretch>
        </p:blipFill>
        <p:spPr>
          <a:xfrm rot="5400000">
            <a:off x="9224865" y="3280879"/>
            <a:ext cx="6994525" cy="432767"/>
          </a:xfrm>
          <a:prstGeom prst="rect">
            <a:avLst/>
          </a:prstGeom>
        </p:spPr>
      </p:pic>
      <p:sp>
        <p:nvSpPr>
          <p:cNvPr id="2" name="Title Placeholder 1"/>
          <p:cNvSpPr>
            <a:spLocks noGrp="1"/>
          </p:cNvSpPr>
          <p:nvPr>
            <p:ph type="title"/>
          </p:nvPr>
        </p:nvSpPr>
        <p:spPr>
          <a:xfrm>
            <a:off x="434920" y="228574"/>
            <a:ext cx="11561874"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31" y="1132205"/>
            <a:ext cx="11561874"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949880" y="3072036"/>
            <a:ext cx="6995160" cy="849818"/>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7"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Lst>
  <p:transition>
    <p:fade/>
  </p:transition>
  <p:hf sldNum="0" hdr="0" dt="0"/>
  <p:txStyles>
    <p:titleStyle>
      <a:lvl1pPr algn="l" defTabSz="932649"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77"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54"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731"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309"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8" userDrawn="1">
          <p15:clr>
            <a:srgbClr val="C35EA4"/>
          </p15:clr>
        </p15:guide>
        <p15:guide id="9" pos="5078" userDrawn="1">
          <p15:clr>
            <a:srgbClr val="C35EA4"/>
          </p15:clr>
        </p15:guide>
        <p15:guide id="10" pos="5221" userDrawn="1">
          <p15:clr>
            <a:srgbClr val="C35EA4"/>
          </p15:clr>
        </p15:guide>
        <p15:guide id="11" pos="6316" userDrawn="1">
          <p15:clr>
            <a:srgbClr val="C35EA4"/>
          </p15:clr>
        </p15:guide>
        <p15:guide id="12" pos="6459" userDrawn="1">
          <p15:clr>
            <a:srgbClr val="C35EA4"/>
          </p15:clr>
        </p15:guide>
        <p15:guide id="16" pos="274" userDrawn="1">
          <p15:clr>
            <a:srgbClr val="F26B43"/>
          </p15:clr>
        </p15:guide>
        <p15:guide id="17" pos="7557"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8" y="567457"/>
            <a:ext cx="11531715"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2"/>
            <a:ext cx="11531715"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617124" y="2898629"/>
            <a:ext cx="6985725" cy="1187981"/>
          </a:xfrm>
          <a:prstGeom prst="rect">
            <a:avLst/>
          </a:prstGeom>
        </p:spPr>
      </p:pic>
    </p:spTree>
    <p:extLst>
      <p:ext uri="{BB962C8B-B14F-4D97-AF65-F5344CB8AC3E}">
        <p14:creationId xmlns:p14="http://schemas.microsoft.com/office/powerpoint/2010/main" val="1869325906"/>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4" r:id="rId23"/>
    <p:sldLayoutId id="2147484566" r:id="rId24"/>
  </p:sldLayoutIdLst>
  <p:transition>
    <p:fade/>
  </p:transition>
  <p:hf sldNum="0" hdr="0" dt="0"/>
  <p:txStyles>
    <p:titleStyle>
      <a:lvl1pPr algn="l" defTabSz="932649"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2" userDrawn="1">
          <p15:clr>
            <a:srgbClr val="C35EA4"/>
          </p15:clr>
        </p15:guide>
        <p15:guide id="37" pos="5082" userDrawn="1">
          <p15:clr>
            <a:srgbClr val="C35EA4"/>
          </p15:clr>
        </p15:guide>
        <p15:guide id="38" pos="5229" userDrawn="1">
          <p15:clr>
            <a:srgbClr val="C35EA4"/>
          </p15:clr>
        </p15:guide>
        <p15:guide id="39" pos="6322" userDrawn="1">
          <p15:clr>
            <a:srgbClr val="C35EA4"/>
          </p15:clr>
        </p15:guide>
        <p15:guide id="40" pos="6468" userDrawn="1">
          <p15:clr>
            <a:srgbClr val="C35EA4"/>
          </p15:clr>
        </p15:guide>
        <p15:guide id="41" pos="293" userDrawn="1">
          <p15:clr>
            <a:srgbClr val="F26B43"/>
          </p15:clr>
        </p15:guide>
        <p15:guide id="42" pos="7564"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35253705"/>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2520953"/>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Lst>
  <p:transition>
    <p:fade/>
  </p:transition>
  <p:hf sldNum="0" hdr="0" ftr="0" dt="0"/>
  <p:txStyles>
    <p:titleStyle>
      <a:lvl1pPr algn="l" defTabSz="951026"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2849760"/>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3" r:id="rId25"/>
    <p:sldLayoutId id="2147484564"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54465426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4433" r:id="rId18"/>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7823954"/>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58" r:id="rId24"/>
  </p:sldLayoutIdLst>
  <p:transition>
    <p:fade/>
  </p:transition>
  <p:hf sldNum="0" hdr="0" ftr="0" dt="0"/>
  <p:txStyles>
    <p:titleStyle>
      <a:lvl1pPr algn="l" defTabSz="951209"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386544"/>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341" r:id="rId25"/>
    <p:sldLayoutId id="2147484344" r:id="rId26"/>
    <p:sldLayoutId id="2147484431" r:id="rId27"/>
    <p:sldLayoutId id="2147484458" r:id="rId28"/>
  </p:sldLayoutIdLst>
  <p:transition>
    <p:fade/>
  </p:transition>
  <p:hf sldNum="0" hdr="0" ftr="0" dt="0"/>
  <p:txStyles>
    <p:titleStyle>
      <a:lvl1pPr algn="l" defTabSz="951209"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858877"/>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7627"/>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84833"/>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 id="2147484371" r:id="rId26"/>
    <p:sldLayoutId id="2147484372" r:id="rId27"/>
    <p:sldLayoutId id="2147484373" r:id="rId28"/>
    <p:sldLayoutId id="2147484374" r:id="rId29"/>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774" y="612787"/>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839" y="1464080"/>
            <a:ext cx="11238030" cy="172181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6">
            <a:extLst>
              <a:ext uri="{28A0092B-C50C-407E-A947-70E740481C1C}">
                <a14:useLocalDpi xmlns:a14="http://schemas.microsoft.com/office/drawing/2010/main"/>
              </a:ext>
            </a:extLst>
          </a:blip>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95839" y="1464081"/>
            <a:ext cx="11238030" cy="172333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6"/>
          <a:stretch>
            <a:fillRect/>
          </a:stretch>
        </p:blipFill>
        <p:spPr>
          <a:xfrm rot="5400000">
            <a:off x="9474093" y="3001218"/>
            <a:ext cx="6994525" cy="992090"/>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1"/>
            <a:ext cx="12434888" cy="6994525"/>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011475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 id="2147484399" r:id="rId23"/>
    <p:sldLayoutId id="2147484400" r:id="rId24"/>
    <p:sldLayoutId id="2147484401" r:id="rId25"/>
    <p:sldLayoutId id="2147484402" r:id="rId26"/>
    <p:sldLayoutId id="2147484403" r:id="rId27"/>
    <p:sldLayoutId id="2147484404" r:id="rId28"/>
    <p:sldLayoutId id="2147484405" r:id="rId29"/>
    <p:sldLayoutId id="2147484406" r:id="rId30"/>
    <p:sldLayoutId id="2147484407" r:id="rId31"/>
    <p:sldLayoutId id="2147484408" r:id="rId32"/>
    <p:sldLayoutId id="2147484409" r:id="rId33"/>
    <p:sldLayoutId id="2147484410" r:id="rId34"/>
    <p:sldLayoutId id="2147484411" r:id="rId35"/>
    <p:sldLayoutId id="2147484412" r:id="rId36"/>
    <p:sldLayoutId id="2147484413" r:id="rId37"/>
    <p:sldLayoutId id="2147484414" r:id="rId38"/>
    <p:sldLayoutId id="2147484415" r:id="rId39"/>
    <p:sldLayoutId id="2147484416" r:id="rId40"/>
    <p:sldLayoutId id="2147484417" r:id="rId41"/>
    <p:sldLayoutId id="2147484418" r:id="rId42"/>
    <p:sldLayoutId id="2147484419" r:id="rId43"/>
    <p:sldLayoutId id="2147484420" r:id="rId44"/>
    <p:sldLayoutId id="2147484421" r:id="rId45"/>
    <p:sldLayoutId id="2147484422" r:id="rId46"/>
    <p:sldLayoutId id="2147484423" r:id="rId47"/>
    <p:sldLayoutId id="2147484424" r:id="rId48"/>
    <p:sldLayoutId id="2147484425" r:id="rId49"/>
    <p:sldLayoutId id="2147484426" r:id="rId50"/>
    <p:sldLayoutId id="2147484427" r:id="rId51"/>
    <p:sldLayoutId id="2147484428" r:id="rId52"/>
    <p:sldLayoutId id="2147484429" r:id="rId53"/>
    <p:sldLayoutId id="2147484430" r:id="rId54"/>
  </p:sldLayoutIdLst>
  <p:transition>
    <p:fade/>
  </p:transition>
  <p:hf sldNum="0" hdr="0" ftr="0" dt="0"/>
  <p:txStyles>
    <p:titleStyle>
      <a:lvl1pPr algn="ctr" defTabSz="951209"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51209" rtl="0" eaLnBrk="1" fontAlgn="auto" latinLnBrk="0" hangingPunct="1">
        <a:lnSpc>
          <a:spcPct val="100000"/>
        </a:lnSpc>
        <a:spcBef>
          <a:spcPts val="1224"/>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51209" rtl="0" eaLnBrk="1" fontAlgn="auto" latinLnBrk="0" hangingPunct="1">
        <a:lnSpc>
          <a:spcPct val="100000"/>
        </a:lnSpc>
        <a:spcBef>
          <a:spcPct val="20000"/>
        </a:spcBef>
        <a:spcAft>
          <a:spcPts val="612"/>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13849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Lst>
  <p:transition>
    <p:fade/>
  </p:transition>
  <p:hf sldNum="0" hdr="0" ftr="0" dt="0"/>
  <p:txStyles>
    <p:titleStyle>
      <a:lvl1pPr algn="l" defTabSz="951209"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2"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8.xml"/></Relationships>
</file>

<file path=ppt/slides/_rels/slide1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emf"/><Relationship Id="rId3" Type="http://schemas.openxmlformats.org/officeDocument/2006/relationships/image" Target="../media/image95.png"/><Relationship Id="rId7" Type="http://schemas.openxmlformats.org/officeDocument/2006/relationships/image" Target="../media/image99.svg"/><Relationship Id="rId12"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258.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svg"/><Relationship Id="rId14" Type="http://schemas.openxmlformats.org/officeDocument/2006/relationships/image" Target="../media/image106.emf"/></Relationships>
</file>

<file path=ppt/slides/_rels/slide1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258.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jpg"/></Relationships>
</file>

<file path=ppt/slides/_rels/slide12.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70.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jpg"/></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70.xml"/><Relationship Id="rId5" Type="http://schemas.openxmlformats.org/officeDocument/2006/relationships/image" Target="../media/image116.png"/><Relationship Id="rId4" Type="http://schemas.openxmlformats.org/officeDocument/2006/relationships/image" Target="../media/image115.svg"/></Relationships>
</file>

<file path=ppt/slides/_rels/slide14.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258.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svg"/><Relationship Id="rId9" Type="http://schemas.openxmlformats.org/officeDocument/2006/relationships/image" Target="../media/image123.emf"/></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58.xml"/></Relationships>
</file>

<file path=ppt/slides/_rels/slide16.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93.png"/><Relationship Id="rId7"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58.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emf"/><Relationship Id="rId9" Type="http://schemas.openxmlformats.org/officeDocument/2006/relationships/image" Target="../media/image1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8.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258.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25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8.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58.xml"/></Relationships>
</file>

<file path=ppt/slides/_rels/slide22.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2.xml"/><Relationship Id="rId1" Type="http://schemas.openxmlformats.org/officeDocument/2006/relationships/slideLayout" Target="../slideLayouts/slideLayout258.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133.emf"/><Relationship Id="rId2" Type="http://schemas.openxmlformats.org/officeDocument/2006/relationships/notesSlide" Target="../notesSlides/notesSlide23.xml"/><Relationship Id="rId1" Type="http://schemas.openxmlformats.org/officeDocument/2006/relationships/slideLayout" Target="../slideLayouts/slideLayout258.xml"/><Relationship Id="rId6" Type="http://schemas.openxmlformats.org/officeDocument/2006/relationships/image" Target="../media/image131.jpg"/><Relationship Id="rId5" Type="http://schemas.openxmlformats.org/officeDocument/2006/relationships/image" Target="../media/image132.png"/><Relationship Id="rId4"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4.xml"/><Relationship Id="rId1" Type="http://schemas.openxmlformats.org/officeDocument/2006/relationships/slideLayout" Target="../slideLayouts/slideLayout258.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289.xml"/><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58.xml"/><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jpeg"/><Relationship Id="rId18" Type="http://schemas.openxmlformats.org/officeDocument/2006/relationships/image" Target="../media/image153.jpeg"/><Relationship Id="rId26" Type="http://schemas.openxmlformats.org/officeDocument/2006/relationships/image" Target="../media/image161.png"/><Relationship Id="rId3" Type="http://schemas.openxmlformats.org/officeDocument/2006/relationships/image" Target="../media/image138.png"/><Relationship Id="rId21" Type="http://schemas.openxmlformats.org/officeDocument/2006/relationships/image" Target="../media/image156.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2" Type="http://schemas.openxmlformats.org/officeDocument/2006/relationships/notesSlide" Target="../notesSlides/notesSlide27.xml"/><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58.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5" Type="http://schemas.openxmlformats.org/officeDocument/2006/relationships/image" Target="../media/image140.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10" Type="http://schemas.openxmlformats.org/officeDocument/2006/relationships/image" Target="../media/image145.png"/><Relationship Id="rId19" Type="http://schemas.openxmlformats.org/officeDocument/2006/relationships/image" Target="../media/image154.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jpeg"/><Relationship Id="rId27" Type="http://schemas.openxmlformats.org/officeDocument/2006/relationships/image" Target="../media/image162.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58.xml"/></Relationships>
</file>

<file path=ppt/slides/_rels/slide2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png"/><Relationship Id="rId18" Type="http://schemas.openxmlformats.org/officeDocument/2006/relationships/image" Target="../media/image178.png"/><Relationship Id="rId26" Type="http://schemas.openxmlformats.org/officeDocument/2006/relationships/image" Target="../media/image186.png"/><Relationship Id="rId39" Type="http://schemas.openxmlformats.org/officeDocument/2006/relationships/image" Target="../media/image199.png"/><Relationship Id="rId3" Type="http://schemas.openxmlformats.org/officeDocument/2006/relationships/image" Target="../media/image165.png"/><Relationship Id="rId21" Type="http://schemas.openxmlformats.org/officeDocument/2006/relationships/image" Target="../media/image181.png"/><Relationship Id="rId34" Type="http://schemas.openxmlformats.org/officeDocument/2006/relationships/image" Target="../media/image194.png"/><Relationship Id="rId42" Type="http://schemas.openxmlformats.org/officeDocument/2006/relationships/image" Target="../media/image202.png"/><Relationship Id="rId47" Type="http://schemas.openxmlformats.org/officeDocument/2006/relationships/image" Target="../media/image207.png"/><Relationship Id="rId7" Type="http://schemas.openxmlformats.org/officeDocument/2006/relationships/image" Target="../media/image169.png"/><Relationship Id="rId12" Type="http://schemas.openxmlformats.org/officeDocument/2006/relationships/hyperlink" Target="http://www.asd.gov.au/infosec/irap/index.htm" TargetMode="External"/><Relationship Id="rId17" Type="http://schemas.openxmlformats.org/officeDocument/2006/relationships/image" Target="../media/image177.jpeg"/><Relationship Id="rId25" Type="http://schemas.openxmlformats.org/officeDocument/2006/relationships/image" Target="../media/image185.jpeg"/><Relationship Id="rId33" Type="http://schemas.openxmlformats.org/officeDocument/2006/relationships/image" Target="../media/image193.jpeg"/><Relationship Id="rId38" Type="http://schemas.openxmlformats.org/officeDocument/2006/relationships/image" Target="../media/image198.png"/><Relationship Id="rId46" Type="http://schemas.openxmlformats.org/officeDocument/2006/relationships/image" Target="../media/image206.png"/><Relationship Id="rId2" Type="http://schemas.openxmlformats.org/officeDocument/2006/relationships/notesSlide" Target="../notesSlides/notesSlide29.xml"/><Relationship Id="rId16" Type="http://schemas.openxmlformats.org/officeDocument/2006/relationships/image" Target="../media/image176.jpeg"/><Relationship Id="rId20" Type="http://schemas.openxmlformats.org/officeDocument/2006/relationships/image" Target="../media/image180.png"/><Relationship Id="rId29" Type="http://schemas.openxmlformats.org/officeDocument/2006/relationships/image" Target="../media/image189.png"/><Relationship Id="rId41" Type="http://schemas.openxmlformats.org/officeDocument/2006/relationships/image" Target="../media/image201.jpeg"/><Relationship Id="rId1" Type="http://schemas.openxmlformats.org/officeDocument/2006/relationships/slideLayout" Target="../slideLayouts/slideLayout258.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4.png"/><Relationship Id="rId32" Type="http://schemas.openxmlformats.org/officeDocument/2006/relationships/image" Target="../media/image192.png"/><Relationship Id="rId37" Type="http://schemas.openxmlformats.org/officeDocument/2006/relationships/image" Target="../media/image197.png"/><Relationship Id="rId40" Type="http://schemas.openxmlformats.org/officeDocument/2006/relationships/image" Target="../media/image200.png"/><Relationship Id="rId45" Type="http://schemas.openxmlformats.org/officeDocument/2006/relationships/image" Target="../media/image205.jpeg"/><Relationship Id="rId5" Type="http://schemas.openxmlformats.org/officeDocument/2006/relationships/image" Target="../media/image167.jpeg"/><Relationship Id="rId15" Type="http://schemas.openxmlformats.org/officeDocument/2006/relationships/image" Target="../media/image175.jpeg"/><Relationship Id="rId23" Type="http://schemas.openxmlformats.org/officeDocument/2006/relationships/image" Target="../media/image183.jpeg"/><Relationship Id="rId28" Type="http://schemas.openxmlformats.org/officeDocument/2006/relationships/image" Target="../media/image188.jpeg"/><Relationship Id="rId36" Type="http://schemas.openxmlformats.org/officeDocument/2006/relationships/image" Target="../media/image196.jpeg"/><Relationship Id="rId10" Type="http://schemas.openxmlformats.org/officeDocument/2006/relationships/image" Target="../media/image172.png"/><Relationship Id="rId19" Type="http://schemas.openxmlformats.org/officeDocument/2006/relationships/image" Target="../media/image179.png"/><Relationship Id="rId31" Type="http://schemas.openxmlformats.org/officeDocument/2006/relationships/image" Target="../media/image191.png"/><Relationship Id="rId44" Type="http://schemas.openxmlformats.org/officeDocument/2006/relationships/image" Target="../media/image204.gif"/><Relationship Id="rId4" Type="http://schemas.openxmlformats.org/officeDocument/2006/relationships/image" Target="../media/image166.jpeg"/><Relationship Id="rId9" Type="http://schemas.openxmlformats.org/officeDocument/2006/relationships/image" Target="../media/image171.png"/><Relationship Id="rId14" Type="http://schemas.openxmlformats.org/officeDocument/2006/relationships/hyperlink" Target="https://www.fisc.or.jp/" TargetMode="External"/><Relationship Id="rId22" Type="http://schemas.openxmlformats.org/officeDocument/2006/relationships/image" Target="../media/image182.png"/><Relationship Id="rId27" Type="http://schemas.openxmlformats.org/officeDocument/2006/relationships/image" Target="../media/image187.png"/><Relationship Id="rId30" Type="http://schemas.openxmlformats.org/officeDocument/2006/relationships/image" Target="../media/image190.png"/><Relationship Id="rId35" Type="http://schemas.openxmlformats.org/officeDocument/2006/relationships/image" Target="../media/image195.jpeg"/><Relationship Id="rId43" Type="http://schemas.openxmlformats.org/officeDocument/2006/relationships/image" Target="../media/image203.png"/><Relationship Id="rId48" Type="http://schemas.openxmlformats.org/officeDocument/2006/relationships/image" Target="../media/image20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8.xml"/></Relationships>
</file>

<file path=ppt/slides/_rels/slide3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0.xml"/><Relationship Id="rId1" Type="http://schemas.openxmlformats.org/officeDocument/2006/relationships/slideLayout" Target="../slideLayouts/slideLayout258.xml"/><Relationship Id="rId4" Type="http://schemas.openxmlformats.org/officeDocument/2006/relationships/image" Target="../media/image210.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8.xml"/></Relationships>
</file>

<file path=ppt/slides/_rels/slide3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2.xml"/><Relationship Id="rId1" Type="http://schemas.openxmlformats.org/officeDocument/2006/relationships/slideLayout" Target="../slideLayouts/slideLayout258.xml"/></Relationships>
</file>

<file path=ppt/slides/_rels/slide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3.xml"/><Relationship Id="rId1" Type="http://schemas.openxmlformats.org/officeDocument/2006/relationships/slideLayout" Target="../slideLayouts/slideLayout258.xml"/><Relationship Id="rId4" Type="http://schemas.openxmlformats.org/officeDocument/2006/relationships/image" Target="../media/image212.jpeg"/></Relationships>
</file>

<file path=ppt/slides/_rels/slide3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211.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notesSlide" Target="../notesSlides/notesSlide34.xml"/><Relationship Id="rId16" Type="http://schemas.openxmlformats.org/officeDocument/2006/relationships/image" Target="../media/image225.png"/><Relationship Id="rId1" Type="http://schemas.openxmlformats.org/officeDocument/2006/relationships/slideLayout" Target="../slideLayouts/slideLayout258.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jpeg"/><Relationship Id="rId9" Type="http://schemas.openxmlformats.org/officeDocument/2006/relationships/image" Target="../media/image218.png"/><Relationship Id="rId14" Type="http://schemas.openxmlformats.org/officeDocument/2006/relationships/image" Target="../media/image223.png"/></Relationships>
</file>

<file path=ppt/slides/_rels/slide35.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5.png"/><Relationship Id="rId18" Type="http://schemas.openxmlformats.org/officeDocument/2006/relationships/image" Target="../media/image238.png"/><Relationship Id="rId3" Type="http://schemas.openxmlformats.org/officeDocument/2006/relationships/image" Target="../media/image211.png"/><Relationship Id="rId7" Type="http://schemas.openxmlformats.org/officeDocument/2006/relationships/image" Target="../media/image231.png"/><Relationship Id="rId12" Type="http://schemas.openxmlformats.org/officeDocument/2006/relationships/image" Target="../media/image221.png"/><Relationship Id="rId17" Type="http://schemas.openxmlformats.org/officeDocument/2006/relationships/image" Target="../media/image237.png"/><Relationship Id="rId2" Type="http://schemas.openxmlformats.org/officeDocument/2006/relationships/notesSlide" Target="../notesSlides/notesSlide35.xml"/><Relationship Id="rId16" Type="http://schemas.openxmlformats.org/officeDocument/2006/relationships/image" Target="../media/image236.png"/><Relationship Id="rId1" Type="http://schemas.openxmlformats.org/officeDocument/2006/relationships/slideLayout" Target="../slideLayouts/slideLayout258.xml"/><Relationship Id="rId6" Type="http://schemas.openxmlformats.org/officeDocument/2006/relationships/image" Target="../media/image230.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34.png"/><Relationship Id="rId4" Type="http://schemas.openxmlformats.org/officeDocument/2006/relationships/image" Target="../media/image229.jpeg"/><Relationship Id="rId9" Type="http://schemas.openxmlformats.org/officeDocument/2006/relationships/image" Target="../media/image233.png"/><Relationship Id="rId14" Type="http://schemas.openxmlformats.org/officeDocument/2006/relationships/image" Target="../media/image2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1.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8.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8.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58.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58.xml"/></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7.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66.gif"/><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58.xml"/><Relationship Id="rId4" Type="http://schemas.openxmlformats.org/officeDocument/2006/relationships/image" Target="../media/image9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894" y="3090366"/>
            <a:ext cx="9063177" cy="1828567"/>
          </a:xfrm>
        </p:spPr>
        <p:txBody>
          <a:bodyPr/>
          <a:lstStyle/>
          <a:p>
            <a:r>
              <a:rPr lang="en-US">
                <a:cs typeface="Segoe UI"/>
              </a:rPr>
              <a:t>Microsoft Azure Overview</a:t>
            </a:r>
          </a:p>
        </p:txBody>
      </p:sp>
      <p:sp>
        <p:nvSpPr>
          <p:cNvPr id="5" name="Text Placeholder 4"/>
          <p:cNvSpPr>
            <a:spLocks noGrp="1"/>
          </p:cNvSpPr>
          <p:nvPr>
            <p:ph type="body" sz="quarter" idx="15"/>
          </p:nvPr>
        </p:nvSpPr>
        <p:spPr>
          <a:xfrm>
            <a:off x="474102" y="4943981"/>
            <a:ext cx="9794126" cy="461665"/>
          </a:xfrm>
        </p:spPr>
        <p:txBody>
          <a:bodyPr/>
          <a:lstStyle/>
          <a:p>
            <a:endParaRPr lang="en-US" dirty="0"/>
          </a:p>
        </p:txBody>
      </p:sp>
    </p:spTree>
    <p:extLst>
      <p:ext uri="{BB962C8B-B14F-4D97-AF65-F5344CB8AC3E}">
        <p14:creationId xmlns:p14="http://schemas.microsoft.com/office/powerpoint/2010/main" val="19040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p:txBody>
          <a:bodyPr>
            <a:normAutofit/>
          </a:bodyPr>
          <a:lstStyle/>
          <a:p>
            <a:r>
              <a:rPr lang="en-US"/>
              <a:t>Infrastructure for all workloads</a:t>
            </a:r>
          </a:p>
        </p:txBody>
      </p:sp>
      <p:grpSp>
        <p:nvGrpSpPr>
          <p:cNvPr id="64" name="Group 63">
            <a:extLst>
              <a:ext uri="{FF2B5EF4-FFF2-40B4-BE49-F238E27FC236}">
                <a16:creationId xmlns:a16="http://schemas.microsoft.com/office/drawing/2014/main" id="{0756E6BA-DEDC-4584-AA51-D5C0B0B5B582}"/>
              </a:ext>
            </a:extLst>
          </p:cNvPr>
          <p:cNvGrpSpPr/>
          <p:nvPr/>
        </p:nvGrpSpPr>
        <p:grpSpPr>
          <a:xfrm>
            <a:off x="1" y="1469711"/>
            <a:ext cx="12433903" cy="5180549"/>
            <a:chOff x="0" y="1469452"/>
            <a:chExt cx="12435490" cy="5181210"/>
          </a:xfrm>
        </p:grpSpPr>
        <p:sp>
          <p:nvSpPr>
            <p:cNvPr id="19" name="TextBox 18">
              <a:extLst>
                <a:ext uri="{FF2B5EF4-FFF2-40B4-BE49-F238E27FC236}">
                  <a16:creationId xmlns:a16="http://schemas.microsoft.com/office/drawing/2014/main" id="{C4E7B94D-328C-4363-B5DF-6702BEC9B17E}"/>
                </a:ext>
              </a:extLst>
            </p:cNvPr>
            <p:cNvSpPr txBox="1"/>
            <p:nvPr/>
          </p:nvSpPr>
          <p:spPr>
            <a:xfrm>
              <a:off x="629708" y="2901378"/>
              <a:ext cx="1125864" cy="495248"/>
            </a:xfrm>
            <a:prstGeom prst="rect">
              <a:avLst/>
            </a:prstGeom>
            <a:noFill/>
          </p:spPr>
          <p:txBody>
            <a:bodyPr wrap="none" lIns="186497" tIns="149198" rIns="186497" bIns="149198" rtlCol="0">
              <a:spAutoFit/>
            </a:bodyPr>
            <a:lstStyle/>
            <a:p>
              <a:pPr algn="ctr" defTabSz="932504">
                <a:lnSpc>
                  <a:spcPct val="90000"/>
                </a:lnSpc>
                <a:spcAft>
                  <a:spcPts val="612"/>
                </a:spcAft>
                <a:defRPr/>
              </a:pPr>
              <a:r>
                <a:rPr lang="en-US" sz="1400">
                  <a:solidFill>
                    <a:srgbClr val="000000"/>
                  </a:solidFill>
                  <a:latin typeface="Segoe UI Semibold" panose="020B0702040204020203" pitchFamily="34" charset="0"/>
                  <a:cs typeface="Segoe UI Semibold" panose="020B0702040204020203" pitchFamily="34" charset="0"/>
                </a:rPr>
                <a:t>Compute</a:t>
              </a:r>
            </a:p>
          </p:txBody>
        </p:sp>
        <p:sp>
          <p:nvSpPr>
            <p:cNvPr id="21" name="TextBox 20">
              <a:extLst>
                <a:ext uri="{FF2B5EF4-FFF2-40B4-BE49-F238E27FC236}">
                  <a16:creationId xmlns:a16="http://schemas.microsoft.com/office/drawing/2014/main" id="{BEF7A8DC-1474-4987-B254-F48F09FBEABD}"/>
                </a:ext>
              </a:extLst>
            </p:cNvPr>
            <p:cNvSpPr txBox="1"/>
            <p:nvPr/>
          </p:nvSpPr>
          <p:spPr>
            <a:xfrm>
              <a:off x="524551" y="4345666"/>
              <a:ext cx="1336178" cy="495248"/>
            </a:xfrm>
            <a:prstGeom prst="rect">
              <a:avLst/>
            </a:prstGeom>
            <a:noFill/>
          </p:spPr>
          <p:txBody>
            <a:bodyPr wrap="none" lIns="186497" tIns="149198" rIns="186497" bIns="149198" rtlCol="0">
              <a:spAutoFit/>
            </a:bodyPr>
            <a:lstStyle/>
            <a:p>
              <a:pPr algn="ctr" defTabSz="932504">
                <a:lnSpc>
                  <a:spcPct val="90000"/>
                </a:lnSpc>
                <a:spcAft>
                  <a:spcPts val="612"/>
                </a:spcAft>
                <a:defRPr/>
              </a:pPr>
              <a:r>
                <a:rPr lang="en-US" sz="1400">
                  <a:solidFill>
                    <a:srgbClr val="000000"/>
                  </a:solidFill>
                  <a:latin typeface="Segoe UI Semibold" panose="020B0702040204020203" pitchFamily="34" charset="0"/>
                  <a:cs typeface="Segoe UI Semibold" panose="020B0702040204020203" pitchFamily="34" charset="0"/>
                </a:rPr>
                <a:t>Networking</a:t>
              </a:r>
            </a:p>
          </p:txBody>
        </p:sp>
        <p:sp>
          <p:nvSpPr>
            <p:cNvPr id="23" name="TextBox 22">
              <a:extLst>
                <a:ext uri="{FF2B5EF4-FFF2-40B4-BE49-F238E27FC236}">
                  <a16:creationId xmlns:a16="http://schemas.microsoft.com/office/drawing/2014/main" id="{DF5B2431-D3A3-4D74-B1C3-88C7B1BB6E8B}"/>
                </a:ext>
              </a:extLst>
            </p:cNvPr>
            <p:cNvSpPr txBox="1"/>
            <p:nvPr/>
          </p:nvSpPr>
          <p:spPr>
            <a:xfrm>
              <a:off x="691616" y="5789954"/>
              <a:ext cx="1002048" cy="495248"/>
            </a:xfrm>
            <a:prstGeom prst="rect">
              <a:avLst/>
            </a:prstGeom>
            <a:noFill/>
          </p:spPr>
          <p:txBody>
            <a:bodyPr wrap="none" lIns="186497" tIns="149198" rIns="186497" bIns="149198" rtlCol="0">
              <a:spAutoFit/>
            </a:bodyPr>
            <a:lstStyle/>
            <a:p>
              <a:pPr algn="ctr" defTabSz="932504">
                <a:lnSpc>
                  <a:spcPct val="90000"/>
                </a:lnSpc>
                <a:spcAft>
                  <a:spcPts val="612"/>
                </a:spcAft>
                <a:defRPr/>
              </a:pPr>
              <a:r>
                <a:rPr lang="en-US" sz="1400">
                  <a:solidFill>
                    <a:srgbClr val="000000"/>
                  </a:solidFill>
                  <a:latin typeface="Segoe UI Semibold" panose="020B0702040204020203" pitchFamily="34" charset="0"/>
                  <a:cs typeface="Segoe UI Semibold" panose="020B0702040204020203" pitchFamily="34" charset="0"/>
                </a:rPr>
                <a:t>Storage</a:t>
              </a:r>
            </a:p>
          </p:txBody>
        </p:sp>
        <p:pic>
          <p:nvPicPr>
            <p:cNvPr id="33" name="Picture 32">
              <a:extLst>
                <a:ext uri="{FF2B5EF4-FFF2-40B4-BE49-F238E27FC236}">
                  <a16:creationId xmlns:a16="http://schemas.microsoft.com/office/drawing/2014/main" id="{9225CAC7-1B57-4FEB-A626-357AB57A1A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027" b="24011"/>
            <a:stretch/>
          </p:blipFill>
          <p:spPr>
            <a:xfrm>
              <a:off x="2930983" y="2313247"/>
              <a:ext cx="1302909" cy="663980"/>
            </a:xfrm>
            <a:prstGeom prst="rect">
              <a:avLst/>
            </a:prstGeom>
          </p:spPr>
        </p:pic>
        <p:pic>
          <p:nvPicPr>
            <p:cNvPr id="35" name="Picture 34">
              <a:extLst>
                <a:ext uri="{FF2B5EF4-FFF2-40B4-BE49-F238E27FC236}">
                  <a16:creationId xmlns:a16="http://schemas.microsoft.com/office/drawing/2014/main" id="{0F9AFAA8-7BAF-4E5D-A7A3-8493D31C1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4599" y="4915124"/>
              <a:ext cx="1555677" cy="180458"/>
            </a:xfrm>
            <a:prstGeom prst="rect">
              <a:avLst/>
            </a:prstGeom>
          </p:spPr>
        </p:pic>
        <p:pic>
          <p:nvPicPr>
            <p:cNvPr id="36" name="Picture 35">
              <a:extLst>
                <a:ext uri="{FF2B5EF4-FFF2-40B4-BE49-F238E27FC236}">
                  <a16:creationId xmlns:a16="http://schemas.microsoft.com/office/drawing/2014/main" id="{AAC1C305-0DAC-4F3D-A25F-08F2C922DF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4599" y="3753876"/>
              <a:ext cx="1555677" cy="384599"/>
            </a:xfrm>
            <a:prstGeom prst="rect">
              <a:avLst/>
            </a:prstGeom>
          </p:spPr>
        </p:pic>
        <p:sp>
          <p:nvSpPr>
            <p:cNvPr id="37" name="TextBox 36">
              <a:extLst>
                <a:ext uri="{FF2B5EF4-FFF2-40B4-BE49-F238E27FC236}">
                  <a16:creationId xmlns:a16="http://schemas.microsoft.com/office/drawing/2014/main" id="{627CABF1-B5DC-41FB-A2BE-01912658C5AF}"/>
                </a:ext>
              </a:extLst>
            </p:cNvPr>
            <p:cNvSpPr txBox="1"/>
            <p:nvPr/>
          </p:nvSpPr>
          <p:spPr>
            <a:xfrm>
              <a:off x="6048080" y="5366937"/>
              <a:ext cx="1965926" cy="877121"/>
            </a:xfrm>
            <a:prstGeom prst="rect">
              <a:avLst/>
            </a:prstGeom>
            <a:noFill/>
          </p:spPr>
          <p:txBody>
            <a:bodyPr wrap="square" lIns="182831" tIns="146264" rIns="182831" bIns="146264" rtlCol="0">
              <a:spAutoFit/>
            </a:bodyPr>
            <a:lstStyle/>
            <a:p>
              <a:pPr defTabSz="932470">
                <a:lnSpc>
                  <a:spcPct val="90000"/>
                </a:lnSpc>
                <a:spcAft>
                  <a:spcPts val="600"/>
                </a:spcAft>
                <a:defRPr/>
              </a:pPr>
              <a:r>
                <a:rPr lang="en-GB" sz="1400">
                  <a:solidFill>
                    <a:srgbClr val="000000"/>
                  </a:solidFill>
                  <a:latin typeface="Segoe UI Semibold" panose="020B0702040204020203" pitchFamily="34" charset="0"/>
                  <a:cs typeface="Segoe UI Semibold" panose="020B0702040204020203" pitchFamily="34" charset="0"/>
                </a:rPr>
                <a:t>Co-located support with Red Hat on-site team</a:t>
              </a:r>
            </a:p>
          </p:txBody>
        </p:sp>
        <p:sp>
          <p:nvSpPr>
            <p:cNvPr id="42" name="Rectangle 41">
              <a:extLst>
                <a:ext uri="{FF2B5EF4-FFF2-40B4-BE49-F238E27FC236}">
                  <a16:creationId xmlns:a16="http://schemas.microsoft.com/office/drawing/2014/main" id="{C8090E0B-A58F-4124-9822-CA1F93A556E1}"/>
                </a:ext>
              </a:extLst>
            </p:cNvPr>
            <p:cNvSpPr/>
            <p:nvPr/>
          </p:nvSpPr>
          <p:spPr>
            <a:xfrm>
              <a:off x="9520514" y="4844654"/>
              <a:ext cx="1968955" cy="307777"/>
            </a:xfrm>
            <a:prstGeom prst="rect">
              <a:avLst/>
            </a:prstGeom>
          </p:spPr>
          <p:txBody>
            <a:bodyPr wrap="square">
              <a:spAutoFit/>
            </a:bodyPr>
            <a:lstStyle/>
            <a:p>
              <a:pPr algn="ctr" defTabSz="932504">
                <a:defRPr/>
              </a:pPr>
              <a:r>
                <a:rPr lang="en-US" sz="1400">
                  <a:solidFill>
                    <a:srgbClr val="000000"/>
                  </a:solidFill>
                  <a:latin typeface="Segoe UI Semibold" panose="020B0702040204020203" pitchFamily="34" charset="0"/>
                  <a:cs typeface="Segoe UI Semibold" panose="020B0702040204020203" pitchFamily="34" charset="0"/>
                </a:rPr>
                <a:t>First-party support</a:t>
              </a:r>
            </a:p>
          </p:txBody>
        </p:sp>
        <p:sp>
          <p:nvSpPr>
            <p:cNvPr id="43" name="Rectangle 42">
              <a:extLst>
                <a:ext uri="{FF2B5EF4-FFF2-40B4-BE49-F238E27FC236}">
                  <a16:creationId xmlns:a16="http://schemas.microsoft.com/office/drawing/2014/main" id="{D7FA6BE6-DBA3-40D5-A163-C6E973EBAAC0}"/>
                </a:ext>
              </a:extLst>
            </p:cNvPr>
            <p:cNvSpPr/>
            <p:nvPr/>
          </p:nvSpPr>
          <p:spPr>
            <a:xfrm>
              <a:off x="9385746" y="6065886"/>
              <a:ext cx="2238493" cy="523220"/>
            </a:xfrm>
            <a:prstGeom prst="rect">
              <a:avLst/>
            </a:prstGeom>
          </p:spPr>
          <p:txBody>
            <a:bodyPr wrap="square">
              <a:spAutoFit/>
            </a:bodyPr>
            <a:lstStyle/>
            <a:p>
              <a:pPr algn="ctr" defTabSz="932504">
                <a:defRPr/>
              </a:pPr>
              <a:r>
                <a:rPr lang="en-US" sz="1400">
                  <a:solidFill>
                    <a:srgbClr val="000000"/>
                  </a:solidFill>
                  <a:latin typeface="Segoe UI Semibold" panose="020B0702040204020203" pitchFamily="34" charset="0"/>
                  <a:cs typeface="Segoe UI Semibold" panose="020B0702040204020203" pitchFamily="34" charset="0"/>
                </a:rPr>
                <a:t>Modernize apps beyond infrastructure</a:t>
              </a:r>
            </a:p>
          </p:txBody>
        </p:sp>
        <p:sp>
          <p:nvSpPr>
            <p:cNvPr id="45" name="Rectangle 44">
              <a:extLst>
                <a:ext uri="{FF2B5EF4-FFF2-40B4-BE49-F238E27FC236}">
                  <a16:creationId xmlns:a16="http://schemas.microsoft.com/office/drawing/2014/main" id="{F01765B8-CA74-4EF7-A53A-4F0C67CC9A7C}"/>
                </a:ext>
              </a:extLst>
            </p:cNvPr>
            <p:cNvSpPr/>
            <p:nvPr/>
          </p:nvSpPr>
          <p:spPr>
            <a:xfrm>
              <a:off x="9598508" y="3721869"/>
              <a:ext cx="1812966" cy="307777"/>
            </a:xfrm>
            <a:prstGeom prst="rect">
              <a:avLst/>
            </a:prstGeom>
          </p:spPr>
          <p:txBody>
            <a:bodyPr wrap="square">
              <a:spAutoFit/>
            </a:bodyPr>
            <a:lstStyle/>
            <a:p>
              <a:pPr algn="ctr" defTabSz="932504">
                <a:defRPr/>
              </a:pPr>
              <a:r>
                <a:rPr lang="en-US" sz="1400">
                  <a:solidFill>
                    <a:srgbClr val="000000"/>
                  </a:solidFill>
                  <a:latin typeface="Segoe UI Semibold" panose="020B0702040204020203" pitchFamily="34" charset="0"/>
                  <a:cs typeface="Segoe UI Semibold" panose="020B0702040204020203" pitchFamily="34" charset="0"/>
                </a:rPr>
                <a:t>Easy migrations</a:t>
              </a:r>
            </a:p>
          </p:txBody>
        </p:sp>
        <p:sp>
          <p:nvSpPr>
            <p:cNvPr id="46" name="Rectangle 45">
              <a:extLst>
                <a:ext uri="{FF2B5EF4-FFF2-40B4-BE49-F238E27FC236}">
                  <a16:creationId xmlns:a16="http://schemas.microsoft.com/office/drawing/2014/main" id="{3BF9A2D0-24DE-4BF5-B216-013FA1F2852D}"/>
                </a:ext>
              </a:extLst>
            </p:cNvPr>
            <p:cNvSpPr/>
            <p:nvPr/>
          </p:nvSpPr>
          <p:spPr>
            <a:xfrm>
              <a:off x="9679635" y="2665076"/>
              <a:ext cx="1650713" cy="307777"/>
            </a:xfrm>
            <a:prstGeom prst="rect">
              <a:avLst/>
            </a:prstGeom>
          </p:spPr>
          <p:txBody>
            <a:bodyPr wrap="square">
              <a:spAutoFit/>
            </a:bodyPr>
            <a:lstStyle/>
            <a:p>
              <a:pPr algn="ctr" defTabSz="932504">
                <a:defRPr/>
              </a:pPr>
              <a:r>
                <a:rPr lang="en-US" sz="1400">
                  <a:solidFill>
                    <a:srgbClr val="000000"/>
                  </a:solidFill>
                  <a:latin typeface="Segoe UI Semibold" panose="020B0702040204020203" pitchFamily="34" charset="0"/>
                  <a:cs typeface="Segoe UI Semibold" panose="020B0702040204020203" pitchFamily="34" charset="0"/>
                </a:rPr>
                <a:t>Cost savings</a:t>
              </a:r>
            </a:p>
          </p:txBody>
        </p:sp>
        <p:sp>
          <p:nvSpPr>
            <p:cNvPr id="51" name="Rectangle 50">
              <a:extLst>
                <a:ext uri="{FF2B5EF4-FFF2-40B4-BE49-F238E27FC236}">
                  <a16:creationId xmlns:a16="http://schemas.microsoft.com/office/drawing/2014/main" id="{5B808C73-F6EB-45B2-9A18-3C628B759584}"/>
                </a:ext>
              </a:extLst>
            </p:cNvPr>
            <p:cNvSpPr/>
            <p:nvPr/>
          </p:nvSpPr>
          <p:spPr>
            <a:xfrm>
              <a:off x="6057224" y="2691623"/>
              <a:ext cx="2037632" cy="480131"/>
            </a:xfrm>
            <a:prstGeom prst="rect">
              <a:avLst/>
            </a:prstGeom>
          </p:spPr>
          <p:txBody>
            <a:bodyPr wrap="square">
              <a:spAutoFit/>
            </a:bodyPr>
            <a:lstStyle/>
            <a:p>
              <a:pPr defTabSz="932470">
                <a:lnSpc>
                  <a:spcPct val="90000"/>
                </a:lnSpc>
                <a:spcAft>
                  <a:spcPts val="600"/>
                </a:spcAft>
                <a:defRPr/>
              </a:pPr>
              <a:r>
                <a:rPr lang="en-GB" sz="1400">
                  <a:solidFill>
                    <a:srgbClr val="000000"/>
                  </a:solidFill>
                  <a:latin typeface="Segoe UI Semibold" panose="020B0702040204020203" pitchFamily="34" charset="0"/>
                  <a:cs typeface="Segoe UI Semibold" panose="020B0702040204020203" pitchFamily="34" charset="0"/>
                </a:rPr>
                <a:t>of Azure VMs are running Linux</a:t>
              </a:r>
            </a:p>
          </p:txBody>
        </p:sp>
        <p:sp>
          <p:nvSpPr>
            <p:cNvPr id="52" name="Rectangle 51">
              <a:extLst>
                <a:ext uri="{FF2B5EF4-FFF2-40B4-BE49-F238E27FC236}">
                  <a16:creationId xmlns:a16="http://schemas.microsoft.com/office/drawing/2014/main" id="{A81A226A-14CB-4613-B369-F07661508E24}"/>
                </a:ext>
              </a:extLst>
            </p:cNvPr>
            <p:cNvSpPr/>
            <p:nvPr/>
          </p:nvSpPr>
          <p:spPr>
            <a:xfrm>
              <a:off x="6057223" y="3775073"/>
              <a:ext cx="1107165" cy="670512"/>
            </a:xfrm>
            <a:prstGeom prst="rect">
              <a:avLst/>
            </a:prstGeom>
          </p:spPr>
          <p:txBody>
            <a:bodyPr wrap="none">
              <a:spAutoFit/>
            </a:bodyPr>
            <a:lstStyle/>
            <a:p>
              <a:pPr defTabSz="932470">
                <a:lnSpc>
                  <a:spcPct val="90000"/>
                </a:lnSpc>
                <a:spcAft>
                  <a:spcPts val="600"/>
                </a:spcAft>
                <a:defRPr/>
              </a:pPr>
              <a:r>
                <a:rPr lang="en-GB" sz="4080">
                  <a:solidFill>
                    <a:schemeClr val="tx2"/>
                  </a:solidFill>
                  <a:latin typeface="Segoe UI Semibold"/>
                  <a:cs typeface="Segoe UI Semibold" panose="020B0702040204020203" pitchFamily="34" charset="0"/>
                </a:rPr>
                <a:t>1.4x</a:t>
              </a:r>
              <a:endParaRPr lang="en-GB" sz="2448">
                <a:solidFill>
                  <a:schemeClr val="tx2"/>
                </a:solidFill>
                <a:latin typeface="Segoe UI Semibold"/>
                <a:cs typeface="Segoe UI Semibold" panose="020B0702040204020203" pitchFamily="34" charset="0"/>
              </a:endParaRPr>
            </a:p>
          </p:txBody>
        </p:sp>
        <p:sp>
          <p:nvSpPr>
            <p:cNvPr id="53" name="Rectangle 52">
              <a:extLst>
                <a:ext uri="{FF2B5EF4-FFF2-40B4-BE49-F238E27FC236}">
                  <a16:creationId xmlns:a16="http://schemas.microsoft.com/office/drawing/2014/main" id="{B7D134FD-D105-4956-AA29-E7668B18D6D9}"/>
                </a:ext>
              </a:extLst>
            </p:cNvPr>
            <p:cNvSpPr/>
            <p:nvPr/>
          </p:nvSpPr>
          <p:spPr>
            <a:xfrm>
              <a:off x="5991954" y="2077045"/>
              <a:ext cx="1757860" cy="734534"/>
            </a:xfrm>
            <a:prstGeom prst="rect">
              <a:avLst/>
            </a:prstGeom>
          </p:spPr>
          <p:txBody>
            <a:bodyPr wrap="none">
              <a:spAutoFit/>
            </a:bodyPr>
            <a:lstStyle/>
            <a:p>
              <a:pPr defTabSz="932504">
                <a:defRPr/>
              </a:pPr>
              <a:r>
                <a:rPr lang="en-GB" sz="4080">
                  <a:solidFill>
                    <a:schemeClr val="tx2"/>
                  </a:solidFill>
                  <a:latin typeface="Segoe UI Semibold"/>
                  <a:cs typeface="Segoe UI Semibold" panose="020B0702040204020203" pitchFamily="34" charset="0"/>
                </a:rPr>
                <a:t>+40% </a:t>
              </a:r>
              <a:endParaRPr lang="en-US" sz="4080">
                <a:solidFill>
                  <a:schemeClr val="tx2"/>
                </a:solidFill>
                <a:latin typeface="Segoe UI Semibold"/>
              </a:endParaRPr>
            </a:p>
          </p:txBody>
        </p:sp>
        <p:sp>
          <p:nvSpPr>
            <p:cNvPr id="54" name="Rectangle 53">
              <a:extLst>
                <a:ext uri="{FF2B5EF4-FFF2-40B4-BE49-F238E27FC236}">
                  <a16:creationId xmlns:a16="http://schemas.microsoft.com/office/drawing/2014/main" id="{9E977C16-E2F9-4738-9AF7-2DC9B051330A}"/>
                </a:ext>
              </a:extLst>
            </p:cNvPr>
            <p:cNvSpPr/>
            <p:nvPr/>
          </p:nvSpPr>
          <p:spPr>
            <a:xfrm>
              <a:off x="6057223" y="4263981"/>
              <a:ext cx="1467325" cy="307777"/>
            </a:xfrm>
            <a:prstGeom prst="rect">
              <a:avLst/>
            </a:prstGeom>
          </p:spPr>
          <p:txBody>
            <a:bodyPr wrap="none">
              <a:spAutoFit/>
            </a:bodyPr>
            <a:lstStyle/>
            <a:p>
              <a:pPr defTabSz="932504">
                <a:defRPr/>
              </a:pPr>
              <a:r>
                <a:rPr lang="en-GB" sz="1400">
                  <a:solidFill>
                    <a:srgbClr val="000000"/>
                  </a:solidFill>
                  <a:latin typeface="Segoe UI Semibold" panose="020B0702040204020203" pitchFamily="34" charset="0"/>
                  <a:cs typeface="Segoe UI Semibold" panose="020B0702040204020203" pitchFamily="34" charset="0"/>
                </a:rPr>
                <a:t>growth of Linux</a:t>
              </a:r>
              <a:endParaRPr lang="en-US" sz="1400">
                <a:solidFill>
                  <a:srgbClr val="000000"/>
                </a:solidFill>
                <a:latin typeface="Segoe UI"/>
              </a:endParaRPr>
            </a:p>
          </p:txBody>
        </p:sp>
        <p:grpSp>
          <p:nvGrpSpPr>
            <p:cNvPr id="4" name="Group 3">
              <a:extLst>
                <a:ext uri="{FF2B5EF4-FFF2-40B4-BE49-F238E27FC236}">
                  <a16:creationId xmlns:a16="http://schemas.microsoft.com/office/drawing/2014/main" id="{E4FE4C11-D889-4EB5-A82C-DCF92B0524F7}"/>
                </a:ext>
              </a:extLst>
            </p:cNvPr>
            <p:cNvGrpSpPr/>
            <p:nvPr/>
          </p:nvGrpSpPr>
          <p:grpSpPr>
            <a:xfrm>
              <a:off x="2349711" y="1506664"/>
              <a:ext cx="6170638" cy="5143998"/>
              <a:chOff x="2349711" y="1139445"/>
              <a:chExt cx="6170638" cy="5615603"/>
            </a:xfrm>
          </p:grpSpPr>
          <p:cxnSp>
            <p:nvCxnSpPr>
              <p:cNvPr id="59" name="Straight Connector 58">
                <a:extLst>
                  <a:ext uri="{FF2B5EF4-FFF2-40B4-BE49-F238E27FC236}">
                    <a16:creationId xmlns:a16="http://schemas.microsoft.com/office/drawing/2014/main" id="{F9B62CCE-9CB3-491B-B580-B426953F5373}"/>
                  </a:ext>
                </a:extLst>
              </p:cNvPr>
              <p:cNvCxnSpPr>
                <a:cxnSpLocks/>
              </p:cNvCxnSpPr>
              <p:nvPr/>
            </p:nvCxnSpPr>
            <p:spPr>
              <a:xfrm>
                <a:off x="2349711" y="1139445"/>
                <a:ext cx="0" cy="5615603"/>
              </a:xfrm>
              <a:prstGeom prst="line">
                <a:avLst/>
              </a:prstGeom>
              <a:ln w="1270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76B6AB-86B9-4FEC-B8EC-B671AE15EF29}"/>
                  </a:ext>
                </a:extLst>
              </p:cNvPr>
              <p:cNvCxnSpPr>
                <a:cxnSpLocks/>
              </p:cNvCxnSpPr>
              <p:nvPr/>
            </p:nvCxnSpPr>
            <p:spPr>
              <a:xfrm>
                <a:off x="4802638" y="1139445"/>
                <a:ext cx="0" cy="5615603"/>
              </a:xfrm>
              <a:prstGeom prst="line">
                <a:avLst/>
              </a:prstGeom>
              <a:ln w="1270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1DBEDC-1704-47DD-93C7-0309874AB1BE}"/>
                  </a:ext>
                </a:extLst>
              </p:cNvPr>
              <p:cNvCxnSpPr>
                <a:cxnSpLocks/>
              </p:cNvCxnSpPr>
              <p:nvPr/>
            </p:nvCxnSpPr>
            <p:spPr>
              <a:xfrm>
                <a:off x="8520349" y="1139445"/>
                <a:ext cx="0" cy="5615603"/>
              </a:xfrm>
              <a:prstGeom prst="line">
                <a:avLst/>
              </a:prstGeom>
              <a:ln w="1270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9" name="Graphic 68">
              <a:extLst>
                <a:ext uri="{FF2B5EF4-FFF2-40B4-BE49-F238E27FC236}">
                  <a16:creationId xmlns:a16="http://schemas.microsoft.com/office/drawing/2014/main" id="{27164A40-892F-4131-9D3B-E6177E8ABA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16570" y="2089139"/>
              <a:ext cx="576844" cy="576844"/>
            </a:xfrm>
            <a:prstGeom prst="rect">
              <a:avLst/>
            </a:prstGeom>
          </p:spPr>
        </p:pic>
        <p:pic>
          <p:nvPicPr>
            <p:cNvPr id="5" name="Graphic 4">
              <a:extLst>
                <a:ext uri="{FF2B5EF4-FFF2-40B4-BE49-F238E27FC236}">
                  <a16:creationId xmlns:a16="http://schemas.microsoft.com/office/drawing/2014/main" id="{8CEB79A5-F78B-4DB0-990A-B432729DA9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226" y="2334126"/>
              <a:ext cx="615012" cy="615012"/>
            </a:xfrm>
            <a:prstGeom prst="rect">
              <a:avLst/>
            </a:prstGeom>
          </p:spPr>
        </p:pic>
        <p:pic>
          <p:nvPicPr>
            <p:cNvPr id="7" name="Graphic 6">
              <a:extLst>
                <a:ext uri="{FF2B5EF4-FFF2-40B4-BE49-F238E27FC236}">
                  <a16:creationId xmlns:a16="http://schemas.microsoft.com/office/drawing/2014/main" id="{75F76EEF-6E01-470E-A204-7C657FCF7E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64" y="5220828"/>
              <a:ext cx="870972" cy="870972"/>
            </a:xfrm>
            <a:prstGeom prst="rect">
              <a:avLst/>
            </a:prstGeom>
          </p:spPr>
        </p:pic>
        <p:pic>
          <p:nvPicPr>
            <p:cNvPr id="55" name="Picture 54">
              <a:extLst>
                <a:ext uri="{FF2B5EF4-FFF2-40B4-BE49-F238E27FC236}">
                  <a16:creationId xmlns:a16="http://schemas.microsoft.com/office/drawing/2014/main" id="{87669883-577A-4803-9856-8B9743705B93}"/>
                </a:ext>
              </a:extLst>
            </p:cNvPr>
            <p:cNvPicPr>
              <a:picLocks noChangeAspect="1"/>
            </p:cNvPicPr>
            <p:nvPr/>
          </p:nvPicPr>
          <p:blipFill>
            <a:blip r:embed="rId12"/>
            <a:stretch>
              <a:fillRect/>
            </a:stretch>
          </p:blipFill>
          <p:spPr>
            <a:xfrm>
              <a:off x="2772290" y="5881184"/>
              <a:ext cx="1606762" cy="261902"/>
            </a:xfrm>
            <a:prstGeom prst="rect">
              <a:avLst/>
            </a:prstGeom>
          </p:spPr>
        </p:pic>
        <p:grpSp>
          <p:nvGrpSpPr>
            <p:cNvPr id="3" name="Graphic 65">
              <a:extLst>
                <a:ext uri="{FF2B5EF4-FFF2-40B4-BE49-F238E27FC236}">
                  <a16:creationId xmlns:a16="http://schemas.microsoft.com/office/drawing/2014/main" id="{D1C0DE48-64FC-48E3-9EAA-5C4E47A0FD2A}"/>
                </a:ext>
              </a:extLst>
            </p:cNvPr>
            <p:cNvGrpSpPr/>
            <p:nvPr/>
          </p:nvGrpSpPr>
          <p:grpSpPr>
            <a:xfrm>
              <a:off x="867262" y="2313247"/>
              <a:ext cx="650756" cy="650756"/>
              <a:chOff x="1008987" y="2150687"/>
              <a:chExt cx="650756" cy="650756"/>
            </a:xfrm>
          </p:grpSpPr>
          <p:sp>
            <p:nvSpPr>
              <p:cNvPr id="6" name="Freeform: Shape 5">
                <a:extLst>
                  <a:ext uri="{FF2B5EF4-FFF2-40B4-BE49-F238E27FC236}">
                    <a16:creationId xmlns:a16="http://schemas.microsoft.com/office/drawing/2014/main" id="{3FA28C69-BF7B-43CB-B8A8-C19574519A8C}"/>
                  </a:ext>
                </a:extLst>
              </p:cNvPr>
              <p:cNvSpPr/>
              <p:nvPr/>
            </p:nvSpPr>
            <p:spPr>
              <a:xfrm>
                <a:off x="1418703" y="2155633"/>
                <a:ext cx="169197" cy="156181"/>
              </a:xfrm>
              <a:custGeom>
                <a:avLst/>
                <a:gdLst>
                  <a:gd name="connsiteX0" fmla="*/ 162949 w 169196"/>
                  <a:gd name="connsiteY0" fmla="*/ 147331 h 156181"/>
                  <a:gd name="connsiteX1" fmla="*/ 13275 w 169196"/>
                  <a:gd name="connsiteY1" fmla="*/ 13275 h 156181"/>
                  <a:gd name="connsiteX2" fmla="*/ 67939 w 169196"/>
                  <a:gd name="connsiteY2" fmla="*/ 147331 h 156181"/>
                  <a:gd name="connsiteX3" fmla="*/ 162949 w 169196"/>
                  <a:gd name="connsiteY3" fmla="*/ 147331 h 156181"/>
                </a:gdLst>
                <a:ahLst/>
                <a:cxnLst>
                  <a:cxn ang="0">
                    <a:pos x="connsiteX0" y="connsiteY0"/>
                  </a:cxn>
                  <a:cxn ang="0">
                    <a:pos x="connsiteX1" y="connsiteY1"/>
                  </a:cxn>
                  <a:cxn ang="0">
                    <a:pos x="connsiteX2" y="connsiteY2"/>
                  </a:cxn>
                  <a:cxn ang="0">
                    <a:pos x="connsiteX3" y="connsiteY3"/>
                  </a:cxn>
                </a:cxnLst>
                <a:rect l="l" t="t" r="r" b="b"/>
                <a:pathLst>
                  <a:path w="169196" h="156181">
                    <a:moveTo>
                      <a:pt x="162949" y="147331"/>
                    </a:moveTo>
                    <a:cubicBezTo>
                      <a:pt x="134316" y="83557"/>
                      <a:pt x="79653" y="35401"/>
                      <a:pt x="13275" y="13275"/>
                    </a:cubicBezTo>
                    <a:cubicBezTo>
                      <a:pt x="38004" y="44512"/>
                      <a:pt x="57527" y="91366"/>
                      <a:pt x="67939" y="147331"/>
                    </a:cubicBezTo>
                    <a:lnTo>
                      <a:pt x="162949" y="147331"/>
                    </a:lnTo>
                    <a:close/>
                  </a:path>
                </a:pathLst>
              </a:custGeom>
              <a:solidFill>
                <a:srgbClr val="0078D4"/>
              </a:solidFill>
              <a:ln w="129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6D2DA27-5CC0-4F8B-A87F-F9171984AD56}"/>
                  </a:ext>
                </a:extLst>
              </p:cNvPr>
              <p:cNvSpPr/>
              <p:nvPr/>
            </p:nvSpPr>
            <p:spPr>
              <a:xfrm>
                <a:off x="1236491" y="2142618"/>
                <a:ext cx="221257" cy="169197"/>
              </a:xfrm>
              <a:custGeom>
                <a:avLst/>
                <a:gdLst>
                  <a:gd name="connsiteX0" fmla="*/ 216311 w 221257"/>
                  <a:gd name="connsiteY0" fmla="*/ 160346 h 169196"/>
                  <a:gd name="connsiteX1" fmla="*/ 114793 w 221257"/>
                  <a:gd name="connsiteY1" fmla="*/ 13275 h 169196"/>
                  <a:gd name="connsiteX2" fmla="*/ 13275 w 221257"/>
                  <a:gd name="connsiteY2" fmla="*/ 160346 h 169196"/>
                  <a:gd name="connsiteX3" fmla="*/ 216311 w 221257"/>
                  <a:gd name="connsiteY3" fmla="*/ 160346 h 169196"/>
                </a:gdLst>
                <a:ahLst/>
                <a:cxnLst>
                  <a:cxn ang="0">
                    <a:pos x="connsiteX0" y="connsiteY0"/>
                  </a:cxn>
                  <a:cxn ang="0">
                    <a:pos x="connsiteX1" y="connsiteY1"/>
                  </a:cxn>
                  <a:cxn ang="0">
                    <a:pos x="connsiteX2" y="connsiteY2"/>
                  </a:cxn>
                  <a:cxn ang="0">
                    <a:pos x="connsiteX3" y="connsiteY3"/>
                  </a:cxn>
                </a:cxnLst>
                <a:rect l="l" t="t" r="r" b="b"/>
                <a:pathLst>
                  <a:path w="221257" h="169196">
                    <a:moveTo>
                      <a:pt x="216311" y="160346"/>
                    </a:moveTo>
                    <a:cubicBezTo>
                      <a:pt x="198090" y="73145"/>
                      <a:pt x="159045" y="13275"/>
                      <a:pt x="114793" y="13275"/>
                    </a:cubicBezTo>
                    <a:cubicBezTo>
                      <a:pt x="70542" y="13275"/>
                      <a:pt x="30195" y="73145"/>
                      <a:pt x="13275" y="160346"/>
                    </a:cubicBezTo>
                    <a:lnTo>
                      <a:pt x="216311" y="160346"/>
                    </a:lnTo>
                    <a:close/>
                  </a:path>
                </a:pathLst>
              </a:custGeom>
              <a:solidFill>
                <a:schemeClr val="tx1">
                  <a:lumMod val="75000"/>
                </a:schemeClr>
              </a:solidFill>
              <a:ln w="1295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8812B13-62B4-47D1-AAA7-C1E97D14F70E}"/>
                  </a:ext>
                </a:extLst>
              </p:cNvPr>
              <p:cNvSpPr/>
              <p:nvPr/>
            </p:nvSpPr>
            <p:spPr>
              <a:xfrm>
                <a:off x="1107642" y="2155633"/>
                <a:ext cx="169197" cy="156181"/>
              </a:xfrm>
              <a:custGeom>
                <a:avLst/>
                <a:gdLst>
                  <a:gd name="connsiteX0" fmla="*/ 108286 w 169196"/>
                  <a:gd name="connsiteY0" fmla="*/ 147331 h 156181"/>
                  <a:gd name="connsiteX1" fmla="*/ 162949 w 169196"/>
                  <a:gd name="connsiteY1" fmla="*/ 13275 h 156181"/>
                  <a:gd name="connsiteX2" fmla="*/ 13275 w 169196"/>
                  <a:gd name="connsiteY2" fmla="*/ 147331 h 156181"/>
                  <a:gd name="connsiteX3" fmla="*/ 108286 w 169196"/>
                  <a:gd name="connsiteY3" fmla="*/ 147331 h 156181"/>
                </a:gdLst>
                <a:ahLst/>
                <a:cxnLst>
                  <a:cxn ang="0">
                    <a:pos x="connsiteX0" y="connsiteY0"/>
                  </a:cxn>
                  <a:cxn ang="0">
                    <a:pos x="connsiteX1" y="connsiteY1"/>
                  </a:cxn>
                  <a:cxn ang="0">
                    <a:pos x="connsiteX2" y="connsiteY2"/>
                  </a:cxn>
                  <a:cxn ang="0">
                    <a:pos x="connsiteX3" y="connsiteY3"/>
                  </a:cxn>
                </a:cxnLst>
                <a:rect l="l" t="t" r="r" b="b"/>
                <a:pathLst>
                  <a:path w="169196" h="156181">
                    <a:moveTo>
                      <a:pt x="108286" y="147331"/>
                    </a:moveTo>
                    <a:cubicBezTo>
                      <a:pt x="118698" y="91366"/>
                      <a:pt x="138221" y="44512"/>
                      <a:pt x="162949" y="13275"/>
                    </a:cubicBezTo>
                    <a:cubicBezTo>
                      <a:pt x="96572" y="35401"/>
                      <a:pt x="41909" y="84859"/>
                      <a:pt x="13275" y="147331"/>
                    </a:cubicBezTo>
                    <a:lnTo>
                      <a:pt x="108286" y="147331"/>
                    </a:lnTo>
                    <a:close/>
                  </a:path>
                </a:pathLst>
              </a:custGeom>
              <a:solidFill>
                <a:schemeClr val="tx1">
                  <a:lumMod val="75000"/>
                </a:schemeClr>
              </a:solidFill>
              <a:ln w="1295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1927114-902D-473A-8DC9-AD0FC17D2AB7}"/>
                  </a:ext>
                </a:extLst>
              </p:cNvPr>
              <p:cNvSpPr/>
              <p:nvPr/>
            </p:nvSpPr>
            <p:spPr>
              <a:xfrm>
                <a:off x="1084214" y="2322226"/>
                <a:ext cx="130151" cy="91106"/>
              </a:xfrm>
              <a:custGeom>
                <a:avLst/>
                <a:gdLst>
                  <a:gd name="connsiteX0" fmla="*/ 126507 w 130151"/>
                  <a:gd name="connsiteY0" fmla="*/ 13275 h 91105"/>
                  <a:gd name="connsiteX1" fmla="*/ 23688 w 130151"/>
                  <a:gd name="connsiteY1" fmla="*/ 13275 h 91105"/>
                  <a:gd name="connsiteX2" fmla="*/ 13275 w 130151"/>
                  <a:gd name="connsiteY2" fmla="*/ 86160 h 91105"/>
                  <a:gd name="connsiteX3" fmla="*/ 122602 w 130151"/>
                  <a:gd name="connsiteY3" fmla="*/ 86160 h 91105"/>
                  <a:gd name="connsiteX4" fmla="*/ 126507 w 130151"/>
                  <a:gd name="connsiteY4" fmla="*/ 13275 h 9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51" h="91105">
                    <a:moveTo>
                      <a:pt x="126507" y="13275"/>
                    </a:moveTo>
                    <a:lnTo>
                      <a:pt x="23688" y="13275"/>
                    </a:lnTo>
                    <a:cubicBezTo>
                      <a:pt x="17180" y="36703"/>
                      <a:pt x="13275" y="61431"/>
                      <a:pt x="13275" y="86160"/>
                    </a:cubicBezTo>
                    <a:lnTo>
                      <a:pt x="122602" y="86160"/>
                    </a:lnTo>
                    <a:cubicBezTo>
                      <a:pt x="122602" y="61431"/>
                      <a:pt x="123904" y="36703"/>
                      <a:pt x="126507" y="13275"/>
                    </a:cubicBezTo>
                    <a:close/>
                  </a:path>
                </a:pathLst>
              </a:custGeom>
              <a:solidFill>
                <a:schemeClr val="tx1">
                  <a:lumMod val="75000"/>
                </a:schemeClr>
              </a:solidFill>
              <a:ln w="1295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B80B313-32D9-4AD0-9D70-1C78494E0BEB}"/>
                  </a:ext>
                </a:extLst>
              </p:cNvPr>
              <p:cNvSpPr/>
              <p:nvPr/>
            </p:nvSpPr>
            <p:spPr>
              <a:xfrm>
                <a:off x="1050375" y="2428950"/>
                <a:ext cx="416484" cy="247287"/>
              </a:xfrm>
              <a:custGeom>
                <a:avLst/>
                <a:gdLst>
                  <a:gd name="connsiteX0" fmla="*/ 13275 w 416483"/>
                  <a:gd name="connsiteY0" fmla="*/ 241040 h 247287"/>
                  <a:gd name="connsiteX1" fmla="*/ 13275 w 416483"/>
                  <a:gd name="connsiteY1" fmla="*/ 241040 h 247287"/>
                  <a:gd name="connsiteX2" fmla="*/ 411538 w 416483"/>
                  <a:gd name="connsiteY2" fmla="*/ 241040 h 247287"/>
                  <a:gd name="connsiteX3" fmla="*/ 411538 w 416483"/>
                  <a:gd name="connsiteY3" fmla="*/ 13275 h 247287"/>
                  <a:gd name="connsiteX4" fmla="*/ 13275 w 416483"/>
                  <a:gd name="connsiteY4" fmla="*/ 13275 h 247287"/>
                  <a:gd name="connsiteX5" fmla="*/ 13275 w 416483"/>
                  <a:gd name="connsiteY5" fmla="*/ 241040 h 247287"/>
                  <a:gd name="connsiteX6" fmla="*/ 13275 w 416483"/>
                  <a:gd name="connsiteY6" fmla="*/ 241040 h 24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83" h="247287">
                    <a:moveTo>
                      <a:pt x="13275" y="241040"/>
                    </a:moveTo>
                    <a:lnTo>
                      <a:pt x="13275" y="241040"/>
                    </a:lnTo>
                    <a:lnTo>
                      <a:pt x="411538" y="241040"/>
                    </a:lnTo>
                    <a:lnTo>
                      <a:pt x="411538" y="13275"/>
                    </a:lnTo>
                    <a:lnTo>
                      <a:pt x="13275" y="13275"/>
                    </a:lnTo>
                    <a:lnTo>
                      <a:pt x="13275" y="241040"/>
                    </a:lnTo>
                    <a:lnTo>
                      <a:pt x="13275" y="241040"/>
                    </a:lnTo>
                    <a:close/>
                  </a:path>
                </a:pathLst>
              </a:custGeom>
              <a:solidFill>
                <a:srgbClr val="0078D4"/>
              </a:solidFill>
              <a:ln w="129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14FAFBB-8FCC-4011-B7BD-38CB2BBD2D0C}"/>
                  </a:ext>
                </a:extLst>
              </p:cNvPr>
              <p:cNvSpPr/>
              <p:nvPr/>
            </p:nvSpPr>
            <p:spPr>
              <a:xfrm>
                <a:off x="1138878" y="2693157"/>
                <a:ext cx="247287" cy="117136"/>
              </a:xfrm>
              <a:custGeom>
                <a:avLst/>
                <a:gdLst>
                  <a:gd name="connsiteX0" fmla="*/ 101778 w 247287"/>
                  <a:gd name="connsiteY0" fmla="*/ 13275 h 117136"/>
                  <a:gd name="connsiteX1" fmla="*/ 101778 w 247287"/>
                  <a:gd name="connsiteY1" fmla="*/ 13275 h 117136"/>
                  <a:gd name="connsiteX2" fmla="*/ 101778 w 247287"/>
                  <a:gd name="connsiteY2" fmla="*/ 58828 h 117136"/>
                  <a:gd name="connsiteX3" fmla="*/ 13275 w 247287"/>
                  <a:gd name="connsiteY3" fmla="*/ 58828 h 117136"/>
                  <a:gd name="connsiteX4" fmla="*/ 13275 w 247287"/>
                  <a:gd name="connsiteY4" fmla="*/ 104381 h 117136"/>
                  <a:gd name="connsiteX5" fmla="*/ 234532 w 247287"/>
                  <a:gd name="connsiteY5" fmla="*/ 104381 h 117136"/>
                  <a:gd name="connsiteX6" fmla="*/ 234532 w 247287"/>
                  <a:gd name="connsiteY6" fmla="*/ 58828 h 117136"/>
                  <a:gd name="connsiteX7" fmla="*/ 146030 w 247287"/>
                  <a:gd name="connsiteY7" fmla="*/ 58828 h 117136"/>
                  <a:gd name="connsiteX8" fmla="*/ 146030 w 247287"/>
                  <a:gd name="connsiteY8" fmla="*/ 13275 h 117136"/>
                  <a:gd name="connsiteX9" fmla="*/ 101778 w 247287"/>
                  <a:gd name="connsiteY9" fmla="*/ 13275 h 117136"/>
                  <a:gd name="connsiteX10" fmla="*/ 101778 w 247287"/>
                  <a:gd name="connsiteY10" fmla="*/ 13275 h 1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287" h="117136">
                    <a:moveTo>
                      <a:pt x="101778" y="13275"/>
                    </a:moveTo>
                    <a:lnTo>
                      <a:pt x="101778" y="13275"/>
                    </a:lnTo>
                    <a:lnTo>
                      <a:pt x="101778" y="58828"/>
                    </a:lnTo>
                    <a:lnTo>
                      <a:pt x="13275" y="58828"/>
                    </a:lnTo>
                    <a:lnTo>
                      <a:pt x="13275" y="104381"/>
                    </a:lnTo>
                    <a:lnTo>
                      <a:pt x="234532" y="104381"/>
                    </a:lnTo>
                    <a:lnTo>
                      <a:pt x="234532" y="58828"/>
                    </a:lnTo>
                    <a:lnTo>
                      <a:pt x="146030" y="58828"/>
                    </a:lnTo>
                    <a:lnTo>
                      <a:pt x="146030" y="13275"/>
                    </a:lnTo>
                    <a:lnTo>
                      <a:pt x="101778" y="13275"/>
                    </a:lnTo>
                    <a:lnTo>
                      <a:pt x="101778" y="13275"/>
                    </a:lnTo>
                    <a:close/>
                  </a:path>
                </a:pathLst>
              </a:custGeom>
              <a:solidFill>
                <a:srgbClr val="0078D4"/>
              </a:solidFill>
              <a:ln w="129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5F69F7E-3336-4137-876B-CC628B47ED50}"/>
                  </a:ext>
                </a:extLst>
              </p:cNvPr>
              <p:cNvSpPr/>
              <p:nvPr/>
            </p:nvSpPr>
            <p:spPr>
              <a:xfrm>
                <a:off x="1226079" y="2322226"/>
                <a:ext cx="247287" cy="91106"/>
              </a:xfrm>
              <a:custGeom>
                <a:avLst/>
                <a:gdLst>
                  <a:gd name="connsiteX0" fmla="*/ 231929 w 247287"/>
                  <a:gd name="connsiteY0" fmla="*/ 13275 h 91105"/>
                  <a:gd name="connsiteX1" fmla="*/ 18481 w 247287"/>
                  <a:gd name="connsiteY1" fmla="*/ 13275 h 91105"/>
                  <a:gd name="connsiteX2" fmla="*/ 13275 w 247287"/>
                  <a:gd name="connsiteY2" fmla="*/ 86160 h 91105"/>
                  <a:gd name="connsiteX3" fmla="*/ 235834 w 247287"/>
                  <a:gd name="connsiteY3" fmla="*/ 86160 h 91105"/>
                  <a:gd name="connsiteX4" fmla="*/ 231929 w 247287"/>
                  <a:gd name="connsiteY4" fmla="*/ 13275 h 9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 h="91105">
                    <a:moveTo>
                      <a:pt x="231929" y="13275"/>
                    </a:moveTo>
                    <a:lnTo>
                      <a:pt x="18481" y="13275"/>
                    </a:lnTo>
                    <a:cubicBezTo>
                      <a:pt x="15878" y="36703"/>
                      <a:pt x="13275" y="61431"/>
                      <a:pt x="13275" y="86160"/>
                    </a:cubicBezTo>
                    <a:lnTo>
                      <a:pt x="235834" y="86160"/>
                    </a:lnTo>
                    <a:cubicBezTo>
                      <a:pt x="235834" y="61431"/>
                      <a:pt x="234532" y="36703"/>
                      <a:pt x="231929" y="13275"/>
                    </a:cubicBezTo>
                    <a:close/>
                  </a:path>
                </a:pathLst>
              </a:custGeom>
              <a:solidFill>
                <a:schemeClr val="tx1">
                  <a:lumMod val="75000"/>
                </a:schemeClr>
              </a:solidFill>
              <a:ln w="1295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BD12D62-0746-4BC6-985C-3D6DB7AE0869}"/>
                  </a:ext>
                </a:extLst>
              </p:cNvPr>
              <p:cNvSpPr/>
              <p:nvPr/>
            </p:nvSpPr>
            <p:spPr>
              <a:xfrm>
                <a:off x="1477271" y="2322226"/>
                <a:ext cx="130151" cy="169197"/>
              </a:xfrm>
              <a:custGeom>
                <a:avLst/>
                <a:gdLst>
                  <a:gd name="connsiteX0" fmla="*/ 116095 w 130151"/>
                  <a:gd name="connsiteY0" fmla="*/ 13275 h 169196"/>
                  <a:gd name="connsiteX1" fmla="*/ 13275 w 130151"/>
                  <a:gd name="connsiteY1" fmla="*/ 13275 h 169196"/>
                  <a:gd name="connsiteX2" fmla="*/ 17180 w 130151"/>
                  <a:gd name="connsiteY2" fmla="*/ 86160 h 169196"/>
                  <a:gd name="connsiteX3" fmla="*/ 17180 w 130151"/>
                  <a:gd name="connsiteY3" fmla="*/ 159045 h 169196"/>
                  <a:gd name="connsiteX4" fmla="*/ 116095 w 130151"/>
                  <a:gd name="connsiteY4" fmla="*/ 159045 h 169196"/>
                  <a:gd name="connsiteX5" fmla="*/ 126507 w 130151"/>
                  <a:gd name="connsiteY5" fmla="*/ 86160 h 169196"/>
                  <a:gd name="connsiteX6" fmla="*/ 116095 w 130151"/>
                  <a:gd name="connsiteY6" fmla="*/ 13275 h 16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51" h="169196">
                    <a:moveTo>
                      <a:pt x="116095" y="13275"/>
                    </a:moveTo>
                    <a:lnTo>
                      <a:pt x="13275" y="13275"/>
                    </a:lnTo>
                    <a:cubicBezTo>
                      <a:pt x="15878" y="36703"/>
                      <a:pt x="17180" y="61431"/>
                      <a:pt x="17180" y="86160"/>
                    </a:cubicBezTo>
                    <a:lnTo>
                      <a:pt x="17180" y="159045"/>
                    </a:lnTo>
                    <a:lnTo>
                      <a:pt x="116095" y="159045"/>
                    </a:lnTo>
                    <a:cubicBezTo>
                      <a:pt x="122602" y="135618"/>
                      <a:pt x="126507" y="110889"/>
                      <a:pt x="126507" y="86160"/>
                    </a:cubicBezTo>
                    <a:cubicBezTo>
                      <a:pt x="126507" y="61431"/>
                      <a:pt x="123904" y="36703"/>
                      <a:pt x="116095" y="13275"/>
                    </a:cubicBezTo>
                    <a:close/>
                  </a:path>
                </a:pathLst>
              </a:custGeom>
              <a:solidFill>
                <a:srgbClr val="0078D4"/>
              </a:solidFill>
              <a:ln w="1295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9868CB-BCB2-41D5-B294-EDBAD0CA0145}"/>
                  </a:ext>
                </a:extLst>
              </p:cNvPr>
              <p:cNvSpPr/>
              <p:nvPr/>
            </p:nvSpPr>
            <p:spPr>
              <a:xfrm>
                <a:off x="1481176" y="2501835"/>
                <a:ext cx="104121" cy="117136"/>
              </a:xfrm>
              <a:custGeom>
                <a:avLst/>
                <a:gdLst>
                  <a:gd name="connsiteX0" fmla="*/ 13275 w 104120"/>
                  <a:gd name="connsiteY0" fmla="*/ 13275 h 117136"/>
                  <a:gd name="connsiteX1" fmla="*/ 13275 w 104120"/>
                  <a:gd name="connsiteY1" fmla="*/ 116095 h 117136"/>
                  <a:gd name="connsiteX2" fmla="*/ 99175 w 104120"/>
                  <a:gd name="connsiteY2" fmla="*/ 13275 h 117136"/>
                  <a:gd name="connsiteX3" fmla="*/ 13275 w 104120"/>
                  <a:gd name="connsiteY3" fmla="*/ 13275 h 117136"/>
                </a:gdLst>
                <a:ahLst/>
                <a:cxnLst>
                  <a:cxn ang="0">
                    <a:pos x="connsiteX0" y="connsiteY0"/>
                  </a:cxn>
                  <a:cxn ang="0">
                    <a:pos x="connsiteX1" y="connsiteY1"/>
                  </a:cxn>
                  <a:cxn ang="0">
                    <a:pos x="connsiteX2" y="connsiteY2"/>
                  </a:cxn>
                  <a:cxn ang="0">
                    <a:pos x="connsiteX3" y="connsiteY3"/>
                  </a:cxn>
                </a:cxnLst>
                <a:rect l="l" t="t" r="r" b="b"/>
                <a:pathLst>
                  <a:path w="104120" h="117136">
                    <a:moveTo>
                      <a:pt x="13275" y="13275"/>
                    </a:moveTo>
                    <a:lnTo>
                      <a:pt x="13275" y="116095"/>
                    </a:lnTo>
                    <a:cubicBezTo>
                      <a:pt x="51019" y="90065"/>
                      <a:pt x="79653" y="54924"/>
                      <a:pt x="99175" y="13275"/>
                    </a:cubicBezTo>
                    <a:cubicBezTo>
                      <a:pt x="99175" y="13275"/>
                      <a:pt x="13275" y="13275"/>
                      <a:pt x="13275" y="13275"/>
                    </a:cubicBezTo>
                    <a:close/>
                  </a:path>
                </a:pathLst>
              </a:custGeom>
              <a:solidFill>
                <a:srgbClr val="0078D4"/>
              </a:solidFill>
              <a:ln w="12954" cap="flat">
                <a:noFill/>
                <a:prstDash val="solid"/>
                <a:miter/>
              </a:ln>
            </p:spPr>
            <p:txBody>
              <a:bodyPr rtlCol="0" anchor="ctr"/>
              <a:lstStyle/>
              <a:p>
                <a:endParaRPr lang="en-US"/>
              </a:p>
            </p:txBody>
          </p:sp>
        </p:grpSp>
        <p:grpSp>
          <p:nvGrpSpPr>
            <p:cNvPr id="16" name="Graphic 66">
              <a:extLst>
                <a:ext uri="{FF2B5EF4-FFF2-40B4-BE49-F238E27FC236}">
                  <a16:creationId xmlns:a16="http://schemas.microsoft.com/office/drawing/2014/main" id="{3ACEEF90-3302-43E0-A352-80252499D205}"/>
                </a:ext>
              </a:extLst>
            </p:cNvPr>
            <p:cNvGrpSpPr/>
            <p:nvPr/>
          </p:nvGrpSpPr>
          <p:grpSpPr>
            <a:xfrm>
              <a:off x="867262" y="3759032"/>
              <a:ext cx="650756" cy="650756"/>
              <a:chOff x="1008987" y="3596472"/>
              <a:chExt cx="650756" cy="650756"/>
            </a:xfrm>
            <a:solidFill>
              <a:schemeClr val="tx2"/>
            </a:solidFill>
          </p:grpSpPr>
          <p:sp>
            <p:nvSpPr>
              <p:cNvPr id="17" name="Freeform: Shape 16">
                <a:extLst>
                  <a:ext uri="{FF2B5EF4-FFF2-40B4-BE49-F238E27FC236}">
                    <a16:creationId xmlns:a16="http://schemas.microsoft.com/office/drawing/2014/main" id="{DC6BB9F9-857D-4AD3-A28F-2C71E52B1B21}"/>
                  </a:ext>
                </a:extLst>
              </p:cNvPr>
              <p:cNvSpPr/>
              <p:nvPr/>
            </p:nvSpPr>
            <p:spPr>
              <a:xfrm>
                <a:off x="1207468" y="3860028"/>
                <a:ext cx="247287" cy="156181"/>
              </a:xfrm>
              <a:custGeom>
                <a:avLst/>
                <a:gdLst>
                  <a:gd name="connsiteX0" fmla="*/ 215400 w 247287"/>
                  <a:gd name="connsiteY0" fmla="*/ 151626 h 156181"/>
                  <a:gd name="connsiteX1" fmla="*/ 125596 w 247287"/>
                  <a:gd name="connsiteY1" fmla="*/ 64425 h 156181"/>
                  <a:gd name="connsiteX2" fmla="*/ 37093 w 247287"/>
                  <a:gd name="connsiteY2" fmla="*/ 151626 h 156181"/>
                  <a:gd name="connsiteX3" fmla="*/ 9761 w 247287"/>
                  <a:gd name="connsiteY3" fmla="*/ 124294 h 156181"/>
                  <a:gd name="connsiteX4" fmla="*/ 125596 w 247287"/>
                  <a:gd name="connsiteY4" fmla="*/ 9761 h 156181"/>
                  <a:gd name="connsiteX5" fmla="*/ 242732 w 247287"/>
                  <a:gd name="connsiteY5" fmla="*/ 124294 h 1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87" h="156181">
                    <a:moveTo>
                      <a:pt x="215400" y="151626"/>
                    </a:moveTo>
                    <a:lnTo>
                      <a:pt x="125596" y="64425"/>
                    </a:lnTo>
                    <a:lnTo>
                      <a:pt x="37093" y="151626"/>
                    </a:lnTo>
                    <a:lnTo>
                      <a:pt x="9761" y="124294"/>
                    </a:lnTo>
                    <a:lnTo>
                      <a:pt x="125596" y="9761"/>
                    </a:lnTo>
                    <a:lnTo>
                      <a:pt x="242732" y="124294"/>
                    </a:lnTo>
                    <a:close/>
                  </a:path>
                </a:pathLst>
              </a:custGeom>
              <a:solidFill>
                <a:schemeClr val="tx1">
                  <a:lumMod val="75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82847F8-87A0-4928-8E66-AC44B4FBB298}"/>
                  </a:ext>
                </a:extLst>
              </p:cNvPr>
              <p:cNvSpPr/>
              <p:nvPr/>
            </p:nvSpPr>
            <p:spPr>
              <a:xfrm>
                <a:off x="1259528" y="3594520"/>
                <a:ext cx="143166" cy="143166"/>
              </a:xfrm>
              <a:custGeom>
                <a:avLst/>
                <a:gdLst>
                  <a:gd name="connsiteX0" fmla="*/ 74837 w 143166"/>
                  <a:gd name="connsiteY0" fmla="*/ 134706 h 143166"/>
                  <a:gd name="connsiteX1" fmla="*/ 74837 w 143166"/>
                  <a:gd name="connsiteY1" fmla="*/ 134706 h 143166"/>
                  <a:gd name="connsiteX2" fmla="*/ 138611 w 143166"/>
                  <a:gd name="connsiteY2" fmla="*/ 72234 h 143166"/>
                  <a:gd name="connsiteX3" fmla="*/ 100867 w 143166"/>
                  <a:gd name="connsiteY3" fmla="*/ 14967 h 143166"/>
                  <a:gd name="connsiteX4" fmla="*/ 74837 w 143166"/>
                  <a:gd name="connsiteY4" fmla="*/ 9761 h 143166"/>
                  <a:gd name="connsiteX5" fmla="*/ 48807 w 143166"/>
                  <a:gd name="connsiteY5" fmla="*/ 14967 h 143166"/>
                  <a:gd name="connsiteX6" fmla="*/ 9761 w 143166"/>
                  <a:gd name="connsiteY6" fmla="*/ 72234 h 143166"/>
                  <a:gd name="connsiteX7" fmla="*/ 74837 w 143166"/>
                  <a:gd name="connsiteY7" fmla="*/ 134706 h 143166"/>
                  <a:gd name="connsiteX8" fmla="*/ 74837 w 143166"/>
                  <a:gd name="connsiteY8" fmla="*/ 134706 h 143166"/>
                  <a:gd name="connsiteX9" fmla="*/ 74837 w 143166"/>
                  <a:gd name="connsiteY9" fmla="*/ 134706 h 143166"/>
                  <a:gd name="connsiteX10" fmla="*/ 74837 w 143166"/>
                  <a:gd name="connsiteY10" fmla="*/ 134706 h 1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166" h="143166">
                    <a:moveTo>
                      <a:pt x="74837" y="134706"/>
                    </a:moveTo>
                    <a:lnTo>
                      <a:pt x="74837" y="134706"/>
                    </a:lnTo>
                    <a:cubicBezTo>
                      <a:pt x="109978" y="134706"/>
                      <a:pt x="138611" y="107375"/>
                      <a:pt x="138611" y="72234"/>
                    </a:cubicBezTo>
                    <a:cubicBezTo>
                      <a:pt x="138611" y="46204"/>
                      <a:pt x="122993" y="25379"/>
                      <a:pt x="100867" y="14967"/>
                    </a:cubicBezTo>
                    <a:cubicBezTo>
                      <a:pt x="93058" y="11063"/>
                      <a:pt x="83948" y="9761"/>
                      <a:pt x="74837" y="9761"/>
                    </a:cubicBezTo>
                    <a:cubicBezTo>
                      <a:pt x="65726" y="9761"/>
                      <a:pt x="56616" y="11063"/>
                      <a:pt x="48807" y="14967"/>
                    </a:cubicBezTo>
                    <a:cubicBezTo>
                      <a:pt x="25379" y="25379"/>
                      <a:pt x="9761" y="46204"/>
                      <a:pt x="9761" y="72234"/>
                    </a:cubicBezTo>
                    <a:cubicBezTo>
                      <a:pt x="9761" y="107375"/>
                      <a:pt x="38395" y="134706"/>
                      <a:pt x="74837" y="134706"/>
                    </a:cubicBezTo>
                    <a:lnTo>
                      <a:pt x="74837" y="134706"/>
                    </a:lnTo>
                    <a:lnTo>
                      <a:pt x="74837" y="134706"/>
                    </a:lnTo>
                    <a:lnTo>
                      <a:pt x="74837" y="134706"/>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ED62114-FB36-40F4-B04A-6BD0A9DD6AED}"/>
                  </a:ext>
                </a:extLst>
              </p:cNvPr>
              <p:cNvSpPr/>
              <p:nvPr/>
            </p:nvSpPr>
            <p:spPr>
              <a:xfrm>
                <a:off x="1226990" y="3735083"/>
                <a:ext cx="208242" cy="104121"/>
              </a:xfrm>
              <a:custGeom>
                <a:avLst/>
                <a:gdLst>
                  <a:gd name="connsiteX0" fmla="*/ 107375 w 208241"/>
                  <a:gd name="connsiteY0" fmla="*/ 9761 h 104120"/>
                  <a:gd name="connsiteX1" fmla="*/ 107375 w 208241"/>
                  <a:gd name="connsiteY1" fmla="*/ 9761 h 104120"/>
                  <a:gd name="connsiteX2" fmla="*/ 9761 w 208241"/>
                  <a:gd name="connsiteY2" fmla="*/ 104772 h 104120"/>
                  <a:gd name="connsiteX3" fmla="*/ 203687 w 208241"/>
                  <a:gd name="connsiteY3" fmla="*/ 104772 h 104120"/>
                  <a:gd name="connsiteX4" fmla="*/ 107375 w 208241"/>
                  <a:gd name="connsiteY4" fmla="*/ 9761 h 104120"/>
                  <a:gd name="connsiteX5" fmla="*/ 107375 w 208241"/>
                  <a:gd name="connsiteY5" fmla="*/ 9761 h 104120"/>
                  <a:gd name="connsiteX6" fmla="*/ 107375 w 208241"/>
                  <a:gd name="connsiteY6" fmla="*/ 9761 h 104120"/>
                  <a:gd name="connsiteX7" fmla="*/ 107375 w 208241"/>
                  <a:gd name="connsiteY7" fmla="*/ 9761 h 10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241" h="104120">
                    <a:moveTo>
                      <a:pt x="107375" y="9761"/>
                    </a:moveTo>
                    <a:lnTo>
                      <a:pt x="107375" y="9761"/>
                    </a:lnTo>
                    <a:cubicBezTo>
                      <a:pt x="54013" y="9761"/>
                      <a:pt x="9761" y="51410"/>
                      <a:pt x="9761" y="104772"/>
                    </a:cubicBezTo>
                    <a:lnTo>
                      <a:pt x="203687" y="104772"/>
                    </a:lnTo>
                    <a:cubicBezTo>
                      <a:pt x="203687" y="51410"/>
                      <a:pt x="160737" y="9761"/>
                      <a:pt x="107375" y="9761"/>
                    </a:cubicBezTo>
                    <a:lnTo>
                      <a:pt x="107375" y="9761"/>
                    </a:lnTo>
                    <a:lnTo>
                      <a:pt x="107375" y="9761"/>
                    </a:lnTo>
                    <a:lnTo>
                      <a:pt x="107375" y="9761"/>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58A3F37-40CF-4BD6-A459-A261EEFD5F94}"/>
                  </a:ext>
                </a:extLst>
              </p:cNvPr>
              <p:cNvSpPr/>
              <p:nvPr/>
            </p:nvSpPr>
            <p:spPr>
              <a:xfrm>
                <a:off x="1081221" y="3992782"/>
                <a:ext cx="143166" cy="143166"/>
              </a:xfrm>
              <a:custGeom>
                <a:avLst/>
                <a:gdLst>
                  <a:gd name="connsiteX0" fmla="*/ 73535 w 143166"/>
                  <a:gd name="connsiteY0" fmla="*/ 134706 h 143166"/>
                  <a:gd name="connsiteX1" fmla="*/ 73535 w 143166"/>
                  <a:gd name="connsiteY1" fmla="*/ 134706 h 143166"/>
                  <a:gd name="connsiteX2" fmla="*/ 137310 w 143166"/>
                  <a:gd name="connsiteY2" fmla="*/ 72234 h 143166"/>
                  <a:gd name="connsiteX3" fmla="*/ 99566 w 143166"/>
                  <a:gd name="connsiteY3" fmla="*/ 14967 h 143166"/>
                  <a:gd name="connsiteX4" fmla="*/ 73535 w 143166"/>
                  <a:gd name="connsiteY4" fmla="*/ 9761 h 143166"/>
                  <a:gd name="connsiteX5" fmla="*/ 47505 w 143166"/>
                  <a:gd name="connsiteY5" fmla="*/ 14967 h 143166"/>
                  <a:gd name="connsiteX6" fmla="*/ 9761 w 143166"/>
                  <a:gd name="connsiteY6" fmla="*/ 72234 h 143166"/>
                  <a:gd name="connsiteX7" fmla="*/ 73535 w 143166"/>
                  <a:gd name="connsiteY7" fmla="*/ 134706 h 143166"/>
                  <a:gd name="connsiteX8" fmla="*/ 73535 w 143166"/>
                  <a:gd name="connsiteY8" fmla="*/ 134706 h 143166"/>
                  <a:gd name="connsiteX9" fmla="*/ 73535 w 143166"/>
                  <a:gd name="connsiteY9" fmla="*/ 134706 h 143166"/>
                  <a:gd name="connsiteX10" fmla="*/ 73535 w 143166"/>
                  <a:gd name="connsiteY10" fmla="*/ 134706 h 1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166" h="143166">
                    <a:moveTo>
                      <a:pt x="73535" y="134706"/>
                    </a:moveTo>
                    <a:lnTo>
                      <a:pt x="73535" y="134706"/>
                    </a:lnTo>
                    <a:cubicBezTo>
                      <a:pt x="108676" y="134706"/>
                      <a:pt x="137310" y="107375"/>
                      <a:pt x="137310" y="72234"/>
                    </a:cubicBezTo>
                    <a:cubicBezTo>
                      <a:pt x="137310" y="46204"/>
                      <a:pt x="121691" y="25379"/>
                      <a:pt x="99566" y="14967"/>
                    </a:cubicBezTo>
                    <a:cubicBezTo>
                      <a:pt x="91757" y="11063"/>
                      <a:pt x="82646" y="9761"/>
                      <a:pt x="73535" y="9761"/>
                    </a:cubicBezTo>
                    <a:cubicBezTo>
                      <a:pt x="64425" y="9761"/>
                      <a:pt x="55314" y="11063"/>
                      <a:pt x="47505" y="14967"/>
                    </a:cubicBezTo>
                    <a:cubicBezTo>
                      <a:pt x="25379" y="25379"/>
                      <a:pt x="9761" y="46204"/>
                      <a:pt x="9761" y="72234"/>
                    </a:cubicBezTo>
                    <a:cubicBezTo>
                      <a:pt x="9761" y="106073"/>
                      <a:pt x="38395" y="134706"/>
                      <a:pt x="73535" y="134706"/>
                    </a:cubicBezTo>
                    <a:lnTo>
                      <a:pt x="73535" y="134706"/>
                    </a:lnTo>
                    <a:lnTo>
                      <a:pt x="73535" y="134706"/>
                    </a:lnTo>
                    <a:lnTo>
                      <a:pt x="73535" y="13470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89800D4-189D-44C2-912C-31E7ECEA46DC}"/>
                  </a:ext>
                </a:extLst>
              </p:cNvPr>
              <p:cNvSpPr/>
              <p:nvPr/>
            </p:nvSpPr>
            <p:spPr>
              <a:xfrm>
                <a:off x="1047382" y="4132044"/>
                <a:ext cx="208242" cy="104121"/>
              </a:xfrm>
              <a:custGeom>
                <a:avLst/>
                <a:gdLst>
                  <a:gd name="connsiteX0" fmla="*/ 107375 w 208241"/>
                  <a:gd name="connsiteY0" fmla="*/ 9761 h 104120"/>
                  <a:gd name="connsiteX1" fmla="*/ 107375 w 208241"/>
                  <a:gd name="connsiteY1" fmla="*/ 9761 h 104120"/>
                  <a:gd name="connsiteX2" fmla="*/ 9761 w 208241"/>
                  <a:gd name="connsiteY2" fmla="*/ 104772 h 104120"/>
                  <a:gd name="connsiteX3" fmla="*/ 203687 w 208241"/>
                  <a:gd name="connsiteY3" fmla="*/ 104772 h 104120"/>
                  <a:gd name="connsiteX4" fmla="*/ 107375 w 208241"/>
                  <a:gd name="connsiteY4" fmla="*/ 9761 h 104120"/>
                  <a:gd name="connsiteX5" fmla="*/ 107375 w 208241"/>
                  <a:gd name="connsiteY5" fmla="*/ 9761 h 104120"/>
                  <a:gd name="connsiteX6" fmla="*/ 107375 w 208241"/>
                  <a:gd name="connsiteY6" fmla="*/ 9761 h 104120"/>
                  <a:gd name="connsiteX7" fmla="*/ 107375 w 208241"/>
                  <a:gd name="connsiteY7" fmla="*/ 9761 h 10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241" h="104120">
                    <a:moveTo>
                      <a:pt x="107375" y="9761"/>
                    </a:moveTo>
                    <a:lnTo>
                      <a:pt x="107375" y="9761"/>
                    </a:lnTo>
                    <a:cubicBezTo>
                      <a:pt x="54013" y="9761"/>
                      <a:pt x="9761" y="51410"/>
                      <a:pt x="9761" y="104772"/>
                    </a:cubicBezTo>
                    <a:lnTo>
                      <a:pt x="203687" y="104772"/>
                    </a:lnTo>
                    <a:cubicBezTo>
                      <a:pt x="204988" y="51410"/>
                      <a:pt x="160737" y="9761"/>
                      <a:pt x="107375" y="9761"/>
                    </a:cubicBezTo>
                    <a:lnTo>
                      <a:pt x="107375" y="9761"/>
                    </a:lnTo>
                    <a:lnTo>
                      <a:pt x="107375" y="9761"/>
                    </a:lnTo>
                    <a:lnTo>
                      <a:pt x="107375" y="9761"/>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F17DB21-4874-4C4C-8E02-ABB8B23C7C8E}"/>
                  </a:ext>
                </a:extLst>
              </p:cNvPr>
              <p:cNvSpPr/>
              <p:nvPr/>
            </p:nvSpPr>
            <p:spPr>
              <a:xfrm>
                <a:off x="1439137" y="3992782"/>
                <a:ext cx="143166" cy="143166"/>
              </a:xfrm>
              <a:custGeom>
                <a:avLst/>
                <a:gdLst>
                  <a:gd name="connsiteX0" fmla="*/ 73535 w 143166"/>
                  <a:gd name="connsiteY0" fmla="*/ 134706 h 143166"/>
                  <a:gd name="connsiteX1" fmla="*/ 73535 w 143166"/>
                  <a:gd name="connsiteY1" fmla="*/ 134706 h 143166"/>
                  <a:gd name="connsiteX2" fmla="*/ 137310 w 143166"/>
                  <a:gd name="connsiteY2" fmla="*/ 72234 h 143166"/>
                  <a:gd name="connsiteX3" fmla="*/ 99566 w 143166"/>
                  <a:gd name="connsiteY3" fmla="*/ 14967 h 143166"/>
                  <a:gd name="connsiteX4" fmla="*/ 73535 w 143166"/>
                  <a:gd name="connsiteY4" fmla="*/ 9761 h 143166"/>
                  <a:gd name="connsiteX5" fmla="*/ 47505 w 143166"/>
                  <a:gd name="connsiteY5" fmla="*/ 14967 h 143166"/>
                  <a:gd name="connsiteX6" fmla="*/ 9761 w 143166"/>
                  <a:gd name="connsiteY6" fmla="*/ 72234 h 143166"/>
                  <a:gd name="connsiteX7" fmla="*/ 73535 w 143166"/>
                  <a:gd name="connsiteY7" fmla="*/ 134706 h 143166"/>
                  <a:gd name="connsiteX8" fmla="*/ 73535 w 143166"/>
                  <a:gd name="connsiteY8" fmla="*/ 134706 h 143166"/>
                  <a:gd name="connsiteX9" fmla="*/ 73535 w 143166"/>
                  <a:gd name="connsiteY9" fmla="*/ 134706 h 143166"/>
                  <a:gd name="connsiteX10" fmla="*/ 73535 w 143166"/>
                  <a:gd name="connsiteY10" fmla="*/ 134706 h 1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166" h="143166">
                    <a:moveTo>
                      <a:pt x="73535" y="134706"/>
                    </a:moveTo>
                    <a:lnTo>
                      <a:pt x="73535" y="134706"/>
                    </a:lnTo>
                    <a:cubicBezTo>
                      <a:pt x="108676" y="134706"/>
                      <a:pt x="137310" y="107375"/>
                      <a:pt x="137310" y="72234"/>
                    </a:cubicBezTo>
                    <a:cubicBezTo>
                      <a:pt x="137310" y="46204"/>
                      <a:pt x="121691" y="25379"/>
                      <a:pt x="99566" y="14967"/>
                    </a:cubicBezTo>
                    <a:cubicBezTo>
                      <a:pt x="91757" y="11063"/>
                      <a:pt x="82646" y="9761"/>
                      <a:pt x="73535" y="9761"/>
                    </a:cubicBezTo>
                    <a:cubicBezTo>
                      <a:pt x="64425" y="9761"/>
                      <a:pt x="55314" y="11063"/>
                      <a:pt x="47505" y="14967"/>
                    </a:cubicBezTo>
                    <a:cubicBezTo>
                      <a:pt x="25379" y="25379"/>
                      <a:pt x="9761" y="46204"/>
                      <a:pt x="9761" y="72234"/>
                    </a:cubicBezTo>
                    <a:cubicBezTo>
                      <a:pt x="9761" y="106073"/>
                      <a:pt x="38395" y="134706"/>
                      <a:pt x="73535" y="134706"/>
                    </a:cubicBezTo>
                    <a:lnTo>
                      <a:pt x="73535" y="134706"/>
                    </a:lnTo>
                    <a:lnTo>
                      <a:pt x="73535" y="134706"/>
                    </a:lnTo>
                    <a:lnTo>
                      <a:pt x="73535" y="13470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0B9A80B-0875-4526-B5DE-BBBEBCFFA340}"/>
                  </a:ext>
                </a:extLst>
              </p:cNvPr>
              <p:cNvSpPr/>
              <p:nvPr/>
            </p:nvSpPr>
            <p:spPr>
              <a:xfrm>
                <a:off x="1405297" y="4132044"/>
                <a:ext cx="208242" cy="104121"/>
              </a:xfrm>
              <a:custGeom>
                <a:avLst/>
                <a:gdLst>
                  <a:gd name="connsiteX0" fmla="*/ 107375 w 208241"/>
                  <a:gd name="connsiteY0" fmla="*/ 9761 h 104120"/>
                  <a:gd name="connsiteX1" fmla="*/ 107375 w 208241"/>
                  <a:gd name="connsiteY1" fmla="*/ 9761 h 104120"/>
                  <a:gd name="connsiteX2" fmla="*/ 9761 w 208241"/>
                  <a:gd name="connsiteY2" fmla="*/ 104772 h 104120"/>
                  <a:gd name="connsiteX3" fmla="*/ 203687 w 208241"/>
                  <a:gd name="connsiteY3" fmla="*/ 104772 h 104120"/>
                  <a:gd name="connsiteX4" fmla="*/ 107375 w 208241"/>
                  <a:gd name="connsiteY4" fmla="*/ 9761 h 104120"/>
                  <a:gd name="connsiteX5" fmla="*/ 107375 w 208241"/>
                  <a:gd name="connsiteY5" fmla="*/ 9761 h 104120"/>
                  <a:gd name="connsiteX6" fmla="*/ 107375 w 208241"/>
                  <a:gd name="connsiteY6" fmla="*/ 9761 h 104120"/>
                  <a:gd name="connsiteX7" fmla="*/ 107375 w 208241"/>
                  <a:gd name="connsiteY7" fmla="*/ 9761 h 10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241" h="104120">
                    <a:moveTo>
                      <a:pt x="107375" y="9761"/>
                    </a:moveTo>
                    <a:lnTo>
                      <a:pt x="107375" y="9761"/>
                    </a:lnTo>
                    <a:cubicBezTo>
                      <a:pt x="54013" y="9761"/>
                      <a:pt x="9761" y="51410"/>
                      <a:pt x="9761" y="104772"/>
                    </a:cubicBezTo>
                    <a:lnTo>
                      <a:pt x="203687" y="104772"/>
                    </a:lnTo>
                    <a:cubicBezTo>
                      <a:pt x="204988" y="51410"/>
                      <a:pt x="160737" y="9761"/>
                      <a:pt x="107375" y="9761"/>
                    </a:cubicBezTo>
                    <a:lnTo>
                      <a:pt x="107375" y="9761"/>
                    </a:lnTo>
                    <a:lnTo>
                      <a:pt x="107375" y="9761"/>
                    </a:lnTo>
                    <a:lnTo>
                      <a:pt x="107375" y="9761"/>
                    </a:lnTo>
                    <a:close/>
                  </a:path>
                </a:pathLst>
              </a:custGeom>
              <a:grpFill/>
              <a:ln w="9525" cap="flat">
                <a:noFill/>
                <a:prstDash val="solid"/>
                <a:miter/>
              </a:ln>
            </p:spPr>
            <p:txBody>
              <a:bodyPr rtlCol="0" anchor="ctr"/>
              <a:lstStyle/>
              <a:p>
                <a:endParaRPr lang="en-US"/>
              </a:p>
            </p:txBody>
          </p:sp>
        </p:grpSp>
        <p:grpSp>
          <p:nvGrpSpPr>
            <p:cNvPr id="32" name="Graphic 71">
              <a:extLst>
                <a:ext uri="{FF2B5EF4-FFF2-40B4-BE49-F238E27FC236}">
                  <a16:creationId xmlns:a16="http://schemas.microsoft.com/office/drawing/2014/main" id="{2493D334-839C-4113-8CEF-E0B47A5101F8}"/>
                </a:ext>
              </a:extLst>
            </p:cNvPr>
            <p:cNvGrpSpPr/>
            <p:nvPr/>
          </p:nvGrpSpPr>
          <p:grpSpPr>
            <a:xfrm>
              <a:off x="5257842" y="3884829"/>
              <a:ext cx="560756" cy="560756"/>
              <a:chOff x="5257842" y="3722269"/>
              <a:chExt cx="560756" cy="560756"/>
            </a:xfrm>
          </p:grpSpPr>
          <p:sp>
            <p:nvSpPr>
              <p:cNvPr id="34" name="Freeform: Shape 33">
                <a:extLst>
                  <a:ext uri="{FF2B5EF4-FFF2-40B4-BE49-F238E27FC236}">
                    <a16:creationId xmlns:a16="http://schemas.microsoft.com/office/drawing/2014/main" id="{678F3E26-67E5-41DB-9216-30384838A5B9}"/>
                  </a:ext>
                </a:extLst>
              </p:cNvPr>
              <p:cNvSpPr/>
              <p:nvPr/>
            </p:nvSpPr>
            <p:spPr>
              <a:xfrm>
                <a:off x="5252795" y="3729559"/>
                <a:ext cx="560756" cy="549541"/>
              </a:xfrm>
              <a:custGeom>
                <a:avLst/>
                <a:gdLst>
                  <a:gd name="connsiteX0" fmla="*/ 561317 w 560756"/>
                  <a:gd name="connsiteY0" fmla="*/ 546737 h 549540"/>
                  <a:gd name="connsiteX1" fmla="*/ 8411 w 560756"/>
                  <a:gd name="connsiteY1" fmla="*/ 546737 h 549540"/>
                  <a:gd name="connsiteX2" fmla="*/ 8411 w 560756"/>
                  <a:gd name="connsiteY2" fmla="*/ 8411 h 549540"/>
                  <a:gd name="connsiteX3" fmla="*/ 42057 w 560756"/>
                  <a:gd name="connsiteY3" fmla="*/ 8411 h 549540"/>
                  <a:gd name="connsiteX4" fmla="*/ 42057 w 560756"/>
                  <a:gd name="connsiteY4" fmla="*/ 513092 h 549540"/>
                  <a:gd name="connsiteX5" fmla="*/ 561317 w 560756"/>
                  <a:gd name="connsiteY5" fmla="*/ 513092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756" h="549540">
                    <a:moveTo>
                      <a:pt x="561317" y="546737"/>
                    </a:moveTo>
                    <a:lnTo>
                      <a:pt x="8411" y="546737"/>
                    </a:lnTo>
                    <a:lnTo>
                      <a:pt x="8411" y="8411"/>
                    </a:lnTo>
                    <a:lnTo>
                      <a:pt x="42057" y="8411"/>
                    </a:lnTo>
                    <a:lnTo>
                      <a:pt x="42057" y="513092"/>
                    </a:lnTo>
                    <a:lnTo>
                      <a:pt x="561317" y="513092"/>
                    </a:lnTo>
                    <a:close/>
                  </a:path>
                </a:pathLst>
              </a:custGeom>
              <a:solidFill>
                <a:schemeClr val="tx1">
                  <a:lumMod val="75000"/>
                </a:scheme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BB5C87F-4E90-4236-955C-27B322878233}"/>
                  </a:ext>
                </a:extLst>
              </p:cNvPr>
              <p:cNvSpPr/>
              <p:nvPr/>
            </p:nvSpPr>
            <p:spPr>
              <a:xfrm>
                <a:off x="5318740" y="3845972"/>
                <a:ext cx="493465" cy="358884"/>
              </a:xfrm>
              <a:custGeom>
                <a:avLst/>
                <a:gdLst>
                  <a:gd name="connsiteX0" fmla="*/ 336117 w 493465"/>
                  <a:gd name="connsiteY0" fmla="*/ 9757 h 358883"/>
                  <a:gd name="connsiteX1" fmla="*/ 336117 w 493465"/>
                  <a:gd name="connsiteY1" fmla="*/ 43403 h 358883"/>
                  <a:gd name="connsiteX2" fmla="*/ 434810 w 493465"/>
                  <a:gd name="connsiteY2" fmla="*/ 43403 h 358883"/>
                  <a:gd name="connsiteX3" fmla="*/ 276677 w 493465"/>
                  <a:gd name="connsiteY3" fmla="*/ 197050 h 358883"/>
                  <a:gd name="connsiteX4" fmla="*/ 197050 w 493465"/>
                  <a:gd name="connsiteY4" fmla="*/ 119665 h 358883"/>
                  <a:gd name="connsiteX5" fmla="*/ 9757 w 493465"/>
                  <a:gd name="connsiteY5" fmla="*/ 302472 h 358883"/>
                  <a:gd name="connsiteX6" fmla="*/ 9757 w 493465"/>
                  <a:gd name="connsiteY6" fmla="*/ 349575 h 358883"/>
                  <a:gd name="connsiteX7" fmla="*/ 197050 w 493465"/>
                  <a:gd name="connsiteY7" fmla="*/ 166769 h 358883"/>
                  <a:gd name="connsiteX8" fmla="*/ 276677 w 493465"/>
                  <a:gd name="connsiteY8" fmla="*/ 244153 h 358883"/>
                  <a:gd name="connsiteX9" fmla="*/ 458362 w 493465"/>
                  <a:gd name="connsiteY9" fmla="*/ 66954 h 358883"/>
                  <a:gd name="connsiteX10" fmla="*/ 458362 w 493465"/>
                  <a:gd name="connsiteY10" fmla="*/ 162283 h 358883"/>
                  <a:gd name="connsiteX11" fmla="*/ 492007 w 493465"/>
                  <a:gd name="connsiteY11" fmla="*/ 162283 h 358883"/>
                  <a:gd name="connsiteX12" fmla="*/ 492007 w 493465"/>
                  <a:gd name="connsiteY12" fmla="*/ 9757 h 35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465" h="358883">
                    <a:moveTo>
                      <a:pt x="336117" y="9757"/>
                    </a:moveTo>
                    <a:lnTo>
                      <a:pt x="336117" y="43403"/>
                    </a:lnTo>
                    <a:lnTo>
                      <a:pt x="434810" y="43403"/>
                    </a:lnTo>
                    <a:lnTo>
                      <a:pt x="276677" y="197050"/>
                    </a:lnTo>
                    <a:lnTo>
                      <a:pt x="197050" y="119665"/>
                    </a:lnTo>
                    <a:lnTo>
                      <a:pt x="9757" y="302472"/>
                    </a:lnTo>
                    <a:lnTo>
                      <a:pt x="9757" y="349575"/>
                    </a:lnTo>
                    <a:lnTo>
                      <a:pt x="197050" y="166769"/>
                    </a:lnTo>
                    <a:lnTo>
                      <a:pt x="276677" y="244153"/>
                    </a:lnTo>
                    <a:lnTo>
                      <a:pt x="458362" y="66954"/>
                    </a:lnTo>
                    <a:lnTo>
                      <a:pt x="458362" y="162283"/>
                    </a:lnTo>
                    <a:lnTo>
                      <a:pt x="492007" y="162283"/>
                    </a:lnTo>
                    <a:lnTo>
                      <a:pt x="492007" y="9757"/>
                    </a:lnTo>
                    <a:close/>
                  </a:path>
                </a:pathLst>
              </a:custGeom>
              <a:solidFill>
                <a:srgbClr val="0078D4"/>
              </a:solidFill>
              <a:ln w="11049" cap="flat">
                <a:noFill/>
                <a:prstDash val="solid"/>
                <a:miter/>
              </a:ln>
            </p:spPr>
            <p:txBody>
              <a:bodyPr rtlCol="0" anchor="ctr"/>
              <a:lstStyle/>
              <a:p>
                <a:endParaRPr lang="en-US"/>
              </a:p>
            </p:txBody>
          </p:sp>
        </p:grpSp>
        <p:grpSp>
          <p:nvGrpSpPr>
            <p:cNvPr id="39" name="Graphic 70">
              <a:extLst>
                <a:ext uri="{FF2B5EF4-FFF2-40B4-BE49-F238E27FC236}">
                  <a16:creationId xmlns:a16="http://schemas.microsoft.com/office/drawing/2014/main" id="{4131E2CC-A9CF-45B1-ABD7-17DC15FAE791}"/>
                </a:ext>
              </a:extLst>
            </p:cNvPr>
            <p:cNvGrpSpPr/>
            <p:nvPr/>
          </p:nvGrpSpPr>
          <p:grpSpPr>
            <a:xfrm>
              <a:off x="10262140" y="4256281"/>
              <a:ext cx="484549" cy="582612"/>
              <a:chOff x="10262140" y="4093721"/>
              <a:chExt cx="484549" cy="582612"/>
            </a:xfrm>
          </p:grpSpPr>
          <p:sp>
            <p:nvSpPr>
              <p:cNvPr id="40" name="Freeform: Shape 39">
                <a:extLst>
                  <a:ext uri="{FF2B5EF4-FFF2-40B4-BE49-F238E27FC236}">
                    <a16:creationId xmlns:a16="http://schemas.microsoft.com/office/drawing/2014/main" id="{B5D90A14-4FA8-4553-8B97-F6F4CB92E706}"/>
                  </a:ext>
                </a:extLst>
              </p:cNvPr>
              <p:cNvSpPr/>
              <p:nvPr/>
            </p:nvSpPr>
            <p:spPr>
              <a:xfrm>
                <a:off x="10262140" y="4434059"/>
                <a:ext cx="484549" cy="242274"/>
              </a:xfrm>
              <a:custGeom>
                <a:avLst/>
                <a:gdLst>
                  <a:gd name="connsiteX0" fmla="*/ 242851 w 484548"/>
                  <a:gd name="connsiteY0" fmla="*/ 8653 h 242274"/>
                  <a:gd name="connsiteX1" fmla="*/ 242851 w 484548"/>
                  <a:gd name="connsiteY1" fmla="*/ 8653 h 242274"/>
                  <a:gd name="connsiteX2" fmla="*/ 8653 w 484548"/>
                  <a:gd name="connsiteY2" fmla="*/ 235929 h 242274"/>
                  <a:gd name="connsiteX3" fmla="*/ 478204 w 484548"/>
                  <a:gd name="connsiteY3" fmla="*/ 235929 h 242274"/>
                  <a:gd name="connsiteX4" fmla="*/ 242851 w 484548"/>
                  <a:gd name="connsiteY4" fmla="*/ 8653 h 242274"/>
                  <a:gd name="connsiteX5" fmla="*/ 242851 w 484548"/>
                  <a:gd name="connsiteY5" fmla="*/ 8653 h 242274"/>
                  <a:gd name="connsiteX6" fmla="*/ 242851 w 484548"/>
                  <a:gd name="connsiteY6" fmla="*/ 8653 h 242274"/>
                  <a:gd name="connsiteX7" fmla="*/ 242851 w 484548"/>
                  <a:gd name="connsiteY7" fmla="*/ 8653 h 242274"/>
                  <a:gd name="connsiteX8" fmla="*/ 242851 w 484548"/>
                  <a:gd name="connsiteY8" fmla="*/ 8653 h 242274"/>
                  <a:gd name="connsiteX9" fmla="*/ 242851 w 484548"/>
                  <a:gd name="connsiteY9" fmla="*/ 8653 h 2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548" h="242274">
                    <a:moveTo>
                      <a:pt x="242851" y="8653"/>
                    </a:moveTo>
                    <a:lnTo>
                      <a:pt x="242851" y="8653"/>
                    </a:lnTo>
                    <a:cubicBezTo>
                      <a:pt x="113638" y="8653"/>
                      <a:pt x="8653" y="109024"/>
                      <a:pt x="8653" y="235929"/>
                    </a:cubicBezTo>
                    <a:lnTo>
                      <a:pt x="478204" y="235929"/>
                    </a:lnTo>
                    <a:cubicBezTo>
                      <a:pt x="479357" y="109024"/>
                      <a:pt x="374372" y="8653"/>
                      <a:pt x="242851" y="8653"/>
                    </a:cubicBezTo>
                    <a:lnTo>
                      <a:pt x="242851" y="8653"/>
                    </a:lnTo>
                    <a:lnTo>
                      <a:pt x="242851" y="8653"/>
                    </a:lnTo>
                    <a:lnTo>
                      <a:pt x="242851" y="8653"/>
                    </a:lnTo>
                    <a:lnTo>
                      <a:pt x="242851" y="8653"/>
                    </a:lnTo>
                    <a:lnTo>
                      <a:pt x="242851" y="8653"/>
                    </a:lnTo>
                    <a:close/>
                  </a:path>
                </a:pathLst>
              </a:custGeom>
              <a:solidFill>
                <a:schemeClr val="tx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A407CB8-C4B8-4793-B860-3452A7B03702}"/>
                  </a:ext>
                </a:extLst>
              </p:cNvPr>
              <p:cNvSpPr/>
              <p:nvPr/>
            </p:nvSpPr>
            <p:spPr>
              <a:xfrm>
                <a:off x="10344053" y="4093721"/>
                <a:ext cx="357643" cy="311496"/>
              </a:xfrm>
              <a:custGeom>
                <a:avLst/>
                <a:gdLst>
                  <a:gd name="connsiteX0" fmla="*/ 327071 w 357643"/>
                  <a:gd name="connsiteY0" fmla="*/ 96333 h 311495"/>
                  <a:gd name="connsiteX1" fmla="*/ 302843 w 357643"/>
                  <a:gd name="connsiteY1" fmla="*/ 96333 h 311495"/>
                  <a:gd name="connsiteX2" fmla="*/ 226700 w 357643"/>
                  <a:gd name="connsiteY2" fmla="*/ 20190 h 311495"/>
                  <a:gd name="connsiteX3" fmla="*/ 163247 w 357643"/>
                  <a:gd name="connsiteY3" fmla="*/ 8653 h 311495"/>
                  <a:gd name="connsiteX4" fmla="*/ 99794 w 357643"/>
                  <a:gd name="connsiteY4" fmla="*/ 20190 h 311495"/>
                  <a:gd name="connsiteX5" fmla="*/ 8653 w 357643"/>
                  <a:gd name="connsiteY5" fmla="*/ 159786 h 311495"/>
                  <a:gd name="connsiteX6" fmla="*/ 163247 w 357643"/>
                  <a:gd name="connsiteY6" fmla="*/ 310919 h 311495"/>
                  <a:gd name="connsiteX7" fmla="*/ 303997 w 357643"/>
                  <a:gd name="connsiteY7" fmla="*/ 223239 h 311495"/>
                  <a:gd name="connsiteX8" fmla="*/ 328224 w 357643"/>
                  <a:gd name="connsiteY8" fmla="*/ 223239 h 311495"/>
                  <a:gd name="connsiteX9" fmla="*/ 352452 w 357643"/>
                  <a:gd name="connsiteY9" fmla="*/ 199011 h 311495"/>
                  <a:gd name="connsiteX10" fmla="*/ 352452 w 357643"/>
                  <a:gd name="connsiteY10" fmla="*/ 120560 h 311495"/>
                  <a:gd name="connsiteX11" fmla="*/ 327071 w 357643"/>
                  <a:gd name="connsiteY11" fmla="*/ 96333 h 311495"/>
                  <a:gd name="connsiteX12" fmla="*/ 327071 w 357643"/>
                  <a:gd name="connsiteY12" fmla="*/ 96333 h 31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43" h="311495">
                    <a:moveTo>
                      <a:pt x="327071" y="96333"/>
                    </a:moveTo>
                    <a:lnTo>
                      <a:pt x="302843" y="96333"/>
                    </a:lnTo>
                    <a:cubicBezTo>
                      <a:pt x="286691" y="64030"/>
                      <a:pt x="260157" y="37495"/>
                      <a:pt x="226700" y="20190"/>
                    </a:cubicBezTo>
                    <a:cubicBezTo>
                      <a:pt x="208241" y="12114"/>
                      <a:pt x="185167" y="8653"/>
                      <a:pt x="163247" y="8653"/>
                    </a:cubicBezTo>
                    <a:cubicBezTo>
                      <a:pt x="141327" y="8653"/>
                      <a:pt x="118253" y="12114"/>
                      <a:pt x="99794" y="20190"/>
                    </a:cubicBezTo>
                    <a:cubicBezTo>
                      <a:pt x="44417" y="45571"/>
                      <a:pt x="8653" y="96333"/>
                      <a:pt x="8653" y="159786"/>
                    </a:cubicBezTo>
                    <a:cubicBezTo>
                      <a:pt x="8653" y="242851"/>
                      <a:pt x="76720" y="310919"/>
                      <a:pt x="163247" y="310919"/>
                    </a:cubicBezTo>
                    <a:cubicBezTo>
                      <a:pt x="226700" y="310919"/>
                      <a:pt x="279769" y="275155"/>
                      <a:pt x="303997" y="223239"/>
                    </a:cubicBezTo>
                    <a:lnTo>
                      <a:pt x="328224" y="223239"/>
                    </a:lnTo>
                    <a:cubicBezTo>
                      <a:pt x="342069" y="223239"/>
                      <a:pt x="352452" y="211702"/>
                      <a:pt x="352452" y="199011"/>
                    </a:cubicBezTo>
                    <a:lnTo>
                      <a:pt x="352452" y="120560"/>
                    </a:lnTo>
                    <a:cubicBezTo>
                      <a:pt x="351298" y="106716"/>
                      <a:pt x="339761" y="96333"/>
                      <a:pt x="327071" y="96333"/>
                    </a:cubicBezTo>
                    <a:lnTo>
                      <a:pt x="327071" y="96333"/>
                    </a:lnTo>
                    <a:close/>
                  </a:path>
                </a:pathLst>
              </a:custGeom>
              <a:solidFill>
                <a:schemeClr val="tx2"/>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3179BCA-D01F-4023-B2D6-06939E99751A}"/>
                  </a:ext>
                </a:extLst>
              </p:cNvPr>
              <p:cNvSpPr/>
              <p:nvPr/>
            </p:nvSpPr>
            <p:spPr>
              <a:xfrm>
                <a:off x="10451346" y="4264173"/>
                <a:ext cx="184590" cy="103832"/>
              </a:xfrm>
              <a:custGeom>
                <a:avLst/>
                <a:gdLst>
                  <a:gd name="connsiteX0" fmla="*/ 169015 w 184590"/>
                  <a:gd name="connsiteY0" fmla="*/ 8947 h 103831"/>
                  <a:gd name="connsiteX1" fmla="*/ 158632 w 184590"/>
                  <a:gd name="connsiteY1" fmla="*/ 14715 h 103831"/>
                  <a:gd name="connsiteX2" fmla="*/ 97487 w 184590"/>
                  <a:gd name="connsiteY2" fmla="*/ 66631 h 103831"/>
                  <a:gd name="connsiteX3" fmla="*/ 74413 w 184590"/>
                  <a:gd name="connsiteY3" fmla="*/ 49326 h 103831"/>
                  <a:gd name="connsiteX4" fmla="*/ 32880 w 184590"/>
                  <a:gd name="connsiteY4" fmla="*/ 49326 h 103831"/>
                  <a:gd name="connsiteX5" fmla="*/ 8653 w 184590"/>
                  <a:gd name="connsiteY5" fmla="*/ 73553 h 103831"/>
                  <a:gd name="connsiteX6" fmla="*/ 8653 w 184590"/>
                  <a:gd name="connsiteY6" fmla="*/ 77014 h 103831"/>
                  <a:gd name="connsiteX7" fmla="*/ 32880 w 184590"/>
                  <a:gd name="connsiteY7" fmla="*/ 101242 h 103831"/>
                  <a:gd name="connsiteX8" fmla="*/ 74413 w 184590"/>
                  <a:gd name="connsiteY8" fmla="*/ 101242 h 103831"/>
                  <a:gd name="connsiteX9" fmla="*/ 97487 w 184590"/>
                  <a:gd name="connsiteY9" fmla="*/ 82783 h 103831"/>
                  <a:gd name="connsiteX10" fmla="*/ 175937 w 184590"/>
                  <a:gd name="connsiteY10" fmla="*/ 18176 h 103831"/>
                  <a:gd name="connsiteX11" fmla="*/ 169015 w 184590"/>
                  <a:gd name="connsiteY11" fmla="*/ 8947 h 103831"/>
                  <a:gd name="connsiteX12" fmla="*/ 169015 w 184590"/>
                  <a:gd name="connsiteY12" fmla="*/ 8947 h 1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90" h="103831">
                    <a:moveTo>
                      <a:pt x="169015" y="8947"/>
                    </a:moveTo>
                    <a:cubicBezTo>
                      <a:pt x="164401" y="7793"/>
                      <a:pt x="159786" y="10100"/>
                      <a:pt x="158632" y="14715"/>
                    </a:cubicBezTo>
                    <a:cubicBezTo>
                      <a:pt x="158632" y="14715"/>
                      <a:pt x="145942" y="62016"/>
                      <a:pt x="97487" y="66631"/>
                    </a:cubicBezTo>
                    <a:cubicBezTo>
                      <a:pt x="94026" y="56248"/>
                      <a:pt x="84796" y="49326"/>
                      <a:pt x="74413" y="49326"/>
                    </a:cubicBezTo>
                    <a:lnTo>
                      <a:pt x="32880" y="49326"/>
                    </a:lnTo>
                    <a:cubicBezTo>
                      <a:pt x="19036" y="49326"/>
                      <a:pt x="8653" y="60863"/>
                      <a:pt x="8653" y="73553"/>
                    </a:cubicBezTo>
                    <a:lnTo>
                      <a:pt x="8653" y="77014"/>
                    </a:lnTo>
                    <a:cubicBezTo>
                      <a:pt x="8653" y="90859"/>
                      <a:pt x="20190" y="101242"/>
                      <a:pt x="32880" y="101242"/>
                    </a:cubicBezTo>
                    <a:lnTo>
                      <a:pt x="74413" y="101242"/>
                    </a:lnTo>
                    <a:cubicBezTo>
                      <a:pt x="85950" y="101242"/>
                      <a:pt x="95179" y="93166"/>
                      <a:pt x="97487" y="82783"/>
                    </a:cubicBezTo>
                    <a:cubicBezTo>
                      <a:pt x="158632" y="77014"/>
                      <a:pt x="174784" y="18176"/>
                      <a:pt x="175937" y="18176"/>
                    </a:cubicBezTo>
                    <a:cubicBezTo>
                      <a:pt x="177091" y="14715"/>
                      <a:pt x="173630" y="10100"/>
                      <a:pt x="169015" y="8947"/>
                    </a:cubicBezTo>
                    <a:lnTo>
                      <a:pt x="169015" y="8947"/>
                    </a:lnTo>
                    <a:close/>
                  </a:path>
                </a:pathLst>
              </a:custGeom>
              <a:solidFill>
                <a:schemeClr val="tx1">
                  <a:lumMod val="75000"/>
                </a:schemeClr>
              </a:solidFill>
              <a:ln w="9525" cap="flat">
                <a:noFill/>
                <a:prstDash val="solid"/>
                <a:miter/>
              </a:ln>
            </p:spPr>
            <p:txBody>
              <a:bodyPr rtlCol="0" anchor="ctr"/>
              <a:lstStyle/>
              <a:p>
                <a:endParaRPr lang="en-US"/>
              </a:p>
            </p:txBody>
          </p:sp>
        </p:grpSp>
        <p:pic>
          <p:nvPicPr>
            <p:cNvPr id="74" name="Picture 73">
              <a:extLst>
                <a:ext uri="{FF2B5EF4-FFF2-40B4-BE49-F238E27FC236}">
                  <a16:creationId xmlns:a16="http://schemas.microsoft.com/office/drawing/2014/main" id="{A77004FC-9969-4044-9C9D-A9AF999627A7}"/>
                </a:ext>
              </a:extLst>
            </p:cNvPr>
            <p:cNvPicPr>
              <a:picLocks noChangeAspect="1"/>
            </p:cNvPicPr>
            <p:nvPr/>
          </p:nvPicPr>
          <p:blipFill>
            <a:blip r:embed="rId13"/>
            <a:stretch>
              <a:fillRect/>
            </a:stretch>
          </p:blipFill>
          <p:spPr>
            <a:xfrm>
              <a:off x="10199054" y="5444929"/>
              <a:ext cx="594360" cy="594360"/>
            </a:xfrm>
            <a:prstGeom prst="rect">
              <a:avLst/>
            </a:prstGeom>
          </p:spPr>
        </p:pic>
        <p:pic>
          <p:nvPicPr>
            <p:cNvPr id="75" name="Picture 74">
              <a:extLst>
                <a:ext uri="{FF2B5EF4-FFF2-40B4-BE49-F238E27FC236}">
                  <a16:creationId xmlns:a16="http://schemas.microsoft.com/office/drawing/2014/main" id="{CEFE9B13-9EF1-4E1E-9C6A-D19D388D25BA}"/>
                </a:ext>
              </a:extLst>
            </p:cNvPr>
            <p:cNvPicPr>
              <a:picLocks noChangeAspect="1"/>
            </p:cNvPicPr>
            <p:nvPr/>
          </p:nvPicPr>
          <p:blipFill>
            <a:blip r:embed="rId14"/>
            <a:stretch>
              <a:fillRect/>
            </a:stretch>
          </p:blipFill>
          <p:spPr>
            <a:xfrm>
              <a:off x="10210685" y="3117612"/>
              <a:ext cx="594360" cy="594360"/>
            </a:xfrm>
            <a:prstGeom prst="rect">
              <a:avLst/>
            </a:prstGeom>
          </p:spPr>
        </p:pic>
        <p:grpSp>
          <p:nvGrpSpPr>
            <p:cNvPr id="61" name="Group 60">
              <a:extLst>
                <a:ext uri="{FF2B5EF4-FFF2-40B4-BE49-F238E27FC236}">
                  <a16:creationId xmlns:a16="http://schemas.microsoft.com/office/drawing/2014/main" id="{1177420C-8CC9-428C-839B-8BF690109E5F}"/>
                </a:ext>
              </a:extLst>
            </p:cNvPr>
            <p:cNvGrpSpPr/>
            <p:nvPr/>
          </p:nvGrpSpPr>
          <p:grpSpPr>
            <a:xfrm>
              <a:off x="0" y="1469452"/>
              <a:ext cx="12435490" cy="415775"/>
              <a:chOff x="0" y="1306892"/>
              <a:chExt cx="12435490" cy="415775"/>
            </a:xfrm>
          </p:grpSpPr>
          <p:sp>
            <p:nvSpPr>
              <p:cNvPr id="56" name="Rectangle 55">
                <a:extLst>
                  <a:ext uri="{FF2B5EF4-FFF2-40B4-BE49-F238E27FC236}">
                    <a16:creationId xmlns:a16="http://schemas.microsoft.com/office/drawing/2014/main" id="{8418E4EE-151F-4D55-8F71-17837E45F838}"/>
                  </a:ext>
                </a:extLst>
              </p:cNvPr>
              <p:cNvSpPr/>
              <p:nvPr/>
            </p:nvSpPr>
            <p:spPr bwMode="auto">
              <a:xfrm>
                <a:off x="0" y="1306892"/>
                <a:ext cx="12435490" cy="415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C3F17578-F7EF-4806-BBB5-F70C14789903}"/>
                  </a:ext>
                </a:extLst>
              </p:cNvPr>
              <p:cNvSpPr/>
              <p:nvPr/>
            </p:nvSpPr>
            <p:spPr>
              <a:xfrm>
                <a:off x="560981" y="1344104"/>
                <a:ext cx="1306768" cy="338554"/>
              </a:xfrm>
              <a:prstGeom prst="rect">
                <a:avLst/>
              </a:prstGeom>
            </p:spPr>
            <p:txBody>
              <a:bodyPr wrap="none">
                <a:spAutoFit/>
              </a:bodyPr>
              <a:lstStyle/>
              <a:p>
                <a:pPr algn="ctr" defTabSz="932504">
                  <a:defRPr/>
                </a:pPr>
                <a:r>
                  <a:rPr lang="en-US" sz="1600" kern="0">
                    <a:ln w="3175">
                      <a:noFill/>
                    </a:ln>
                    <a:solidFill>
                      <a:schemeClr val="bg1"/>
                    </a:solidFill>
                    <a:latin typeface="Segoe UI Semibold"/>
                    <a:cs typeface="Segoe UI Semibold" panose="020B0702040204020203" pitchFamily="34" charset="0"/>
                  </a:rPr>
                  <a:t>On-demand</a:t>
                </a:r>
                <a:endParaRPr lang="en-US" sz="1600">
                  <a:solidFill>
                    <a:schemeClr val="bg1"/>
                  </a:solidFill>
                  <a:latin typeface="Segoe UI Semibold"/>
                </a:endParaRPr>
              </a:p>
            </p:txBody>
          </p:sp>
          <p:sp>
            <p:nvSpPr>
              <p:cNvPr id="48" name="Rectangle 47">
                <a:extLst>
                  <a:ext uri="{FF2B5EF4-FFF2-40B4-BE49-F238E27FC236}">
                    <a16:creationId xmlns:a16="http://schemas.microsoft.com/office/drawing/2014/main" id="{FFEB6B24-1360-48E9-9BEC-5A0F7BED0A8C}"/>
                  </a:ext>
                </a:extLst>
              </p:cNvPr>
              <p:cNvSpPr/>
              <p:nvPr/>
            </p:nvSpPr>
            <p:spPr>
              <a:xfrm>
                <a:off x="2916288" y="1344104"/>
                <a:ext cx="1447832" cy="338554"/>
              </a:xfrm>
              <a:prstGeom prst="rect">
                <a:avLst/>
              </a:prstGeom>
            </p:spPr>
            <p:txBody>
              <a:bodyPr wrap="none">
                <a:spAutoFit/>
              </a:bodyPr>
              <a:lstStyle/>
              <a:p>
                <a:pPr algn="ctr" defTabSz="932504">
                  <a:defRPr/>
                </a:pPr>
                <a:r>
                  <a:rPr lang="en-US" sz="1600" kern="0">
                    <a:ln w="3175">
                      <a:noFill/>
                    </a:ln>
                    <a:solidFill>
                      <a:schemeClr val="bg1"/>
                    </a:solidFill>
                    <a:latin typeface="Segoe UI Semibold"/>
                    <a:cs typeface="Segoe UI Semibold" panose="020B0702040204020203" pitchFamily="34" charset="0"/>
                  </a:rPr>
                  <a:t>Purpose-built</a:t>
                </a:r>
              </a:p>
            </p:txBody>
          </p:sp>
          <p:sp>
            <p:nvSpPr>
              <p:cNvPr id="49" name="Rectangle 48">
                <a:extLst>
                  <a:ext uri="{FF2B5EF4-FFF2-40B4-BE49-F238E27FC236}">
                    <a16:creationId xmlns:a16="http://schemas.microsoft.com/office/drawing/2014/main" id="{7FF7E74F-75F9-4D83-87F1-196A2857B580}"/>
                  </a:ext>
                </a:extLst>
              </p:cNvPr>
              <p:cNvSpPr/>
              <p:nvPr/>
            </p:nvSpPr>
            <p:spPr>
              <a:xfrm>
                <a:off x="4662181" y="1344104"/>
                <a:ext cx="3991946" cy="338554"/>
              </a:xfrm>
              <a:prstGeom prst="rect">
                <a:avLst/>
              </a:prstGeom>
            </p:spPr>
            <p:txBody>
              <a:bodyPr wrap="square">
                <a:spAutoFit/>
              </a:bodyPr>
              <a:lstStyle/>
              <a:p>
                <a:pPr algn="ctr" defTabSz="932504">
                  <a:defRPr/>
                </a:pPr>
                <a:r>
                  <a:rPr lang="en-US" sz="1600" kern="0">
                    <a:ln w="3175">
                      <a:noFill/>
                    </a:ln>
                    <a:solidFill>
                      <a:schemeClr val="bg1"/>
                    </a:solidFill>
                    <a:latin typeface="Segoe UI Semibold"/>
                    <a:cs typeface="Segoe UI Semibold" panose="020B0702040204020203" pitchFamily="34" charset="0"/>
                  </a:rPr>
                  <a:t>Linux, Open Source, and Red Hat</a:t>
                </a:r>
              </a:p>
            </p:txBody>
          </p:sp>
          <p:sp>
            <p:nvSpPr>
              <p:cNvPr id="50" name="Rectangle 49">
                <a:extLst>
                  <a:ext uri="{FF2B5EF4-FFF2-40B4-BE49-F238E27FC236}">
                    <a16:creationId xmlns:a16="http://schemas.microsoft.com/office/drawing/2014/main" id="{6DF2E9AA-494E-4157-B788-85D237E7CBD4}"/>
                  </a:ext>
                </a:extLst>
              </p:cNvPr>
              <p:cNvSpPr/>
              <p:nvPr/>
            </p:nvSpPr>
            <p:spPr>
              <a:xfrm>
                <a:off x="8627553" y="1344104"/>
                <a:ext cx="3647584" cy="338554"/>
              </a:xfrm>
              <a:prstGeom prst="rect">
                <a:avLst/>
              </a:prstGeom>
            </p:spPr>
            <p:txBody>
              <a:bodyPr wrap="square">
                <a:spAutoFit/>
              </a:bodyPr>
              <a:lstStyle/>
              <a:p>
                <a:pPr algn="ctr" defTabSz="932504">
                  <a:defRPr/>
                </a:pPr>
                <a:r>
                  <a:rPr lang="en-US" sz="1600" kern="0">
                    <a:ln w="3175">
                      <a:noFill/>
                    </a:ln>
                    <a:solidFill>
                      <a:schemeClr val="bg1"/>
                    </a:solidFill>
                    <a:latin typeface="Segoe UI Semibold"/>
                    <a:cs typeface="Segoe UI Semibold" panose="020B0702040204020203" pitchFamily="34" charset="0"/>
                  </a:rPr>
                  <a:t>Best Choice for Microsoft workloads</a:t>
                </a:r>
              </a:p>
            </p:txBody>
          </p:sp>
        </p:grpSp>
        <p:grpSp>
          <p:nvGrpSpPr>
            <p:cNvPr id="76" name="Group 75">
              <a:extLst>
                <a:ext uri="{FF2B5EF4-FFF2-40B4-BE49-F238E27FC236}">
                  <a16:creationId xmlns:a16="http://schemas.microsoft.com/office/drawing/2014/main" id="{0B2AD61B-F4B1-42B9-8D6D-C1D9DED9AE5C}"/>
                </a:ext>
              </a:extLst>
            </p:cNvPr>
            <p:cNvGrpSpPr/>
            <p:nvPr/>
          </p:nvGrpSpPr>
          <p:grpSpPr>
            <a:xfrm>
              <a:off x="897177" y="5380702"/>
              <a:ext cx="590926" cy="455299"/>
              <a:chOff x="2621280" y="2235200"/>
              <a:chExt cx="4531360" cy="3840480"/>
            </a:xfrm>
          </p:grpSpPr>
          <p:sp>
            <p:nvSpPr>
              <p:cNvPr id="77" name="Rectangle: Rounded Corners 76">
                <a:extLst>
                  <a:ext uri="{FF2B5EF4-FFF2-40B4-BE49-F238E27FC236}">
                    <a16:creationId xmlns:a16="http://schemas.microsoft.com/office/drawing/2014/main" id="{22559ECB-CCA6-4136-97D1-A54925BB2498}"/>
                  </a:ext>
                </a:extLst>
              </p:cNvPr>
              <p:cNvSpPr/>
              <p:nvPr/>
            </p:nvSpPr>
            <p:spPr bwMode="auto">
              <a:xfrm>
                <a:off x="2621280" y="2235200"/>
                <a:ext cx="4531360" cy="3840480"/>
              </a:xfrm>
              <a:prstGeom prst="roundRect">
                <a:avLst>
                  <a:gd name="adj" fmla="val 635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Top Corners Rounded 77">
                <a:extLst>
                  <a:ext uri="{FF2B5EF4-FFF2-40B4-BE49-F238E27FC236}">
                    <a16:creationId xmlns:a16="http://schemas.microsoft.com/office/drawing/2014/main" id="{F7E33A79-19F2-4346-B1CA-65E632DC4E65}"/>
                  </a:ext>
                </a:extLst>
              </p:cNvPr>
              <p:cNvSpPr/>
              <p:nvPr/>
            </p:nvSpPr>
            <p:spPr bwMode="auto">
              <a:xfrm>
                <a:off x="2621280" y="2235200"/>
                <a:ext cx="4531360" cy="690880"/>
              </a:xfrm>
              <a:prstGeom prst="round2SameRect">
                <a:avLst>
                  <a:gd name="adj1" fmla="val 31373"/>
                  <a:gd name="adj2"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1FB01A1B-14BE-49E3-9D57-BD189BE2D916}"/>
                  </a:ext>
                </a:extLst>
              </p:cNvPr>
              <p:cNvSpPr/>
              <p:nvPr/>
            </p:nvSpPr>
            <p:spPr bwMode="auto">
              <a:xfrm>
                <a:off x="2940631" y="3272444"/>
                <a:ext cx="1052948" cy="6280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C5F7EA4F-1292-4C78-8ED8-EA12A5557E4A}"/>
                  </a:ext>
                </a:extLst>
              </p:cNvPr>
              <p:cNvSpPr/>
              <p:nvPr/>
            </p:nvSpPr>
            <p:spPr bwMode="auto">
              <a:xfrm>
                <a:off x="4360490" y="3272444"/>
                <a:ext cx="1052948" cy="6280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015A7659-5D9E-4D36-9502-4D2A71E855AE}"/>
                  </a:ext>
                </a:extLst>
              </p:cNvPr>
              <p:cNvSpPr/>
              <p:nvPr/>
            </p:nvSpPr>
            <p:spPr bwMode="auto">
              <a:xfrm>
                <a:off x="5780348" y="3272444"/>
                <a:ext cx="1052948" cy="6280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3667198-58F3-4C55-9A9A-DAA5E12E5A6C}"/>
                  </a:ext>
                </a:extLst>
              </p:cNvPr>
              <p:cNvSpPr/>
              <p:nvPr/>
            </p:nvSpPr>
            <p:spPr bwMode="auto">
              <a:xfrm>
                <a:off x="2940631" y="4186848"/>
                <a:ext cx="1052948" cy="6280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B5CCDC7B-C540-448E-A656-89EF3274F4AF}"/>
                  </a:ext>
                </a:extLst>
              </p:cNvPr>
              <p:cNvSpPr/>
              <p:nvPr/>
            </p:nvSpPr>
            <p:spPr bwMode="auto">
              <a:xfrm>
                <a:off x="4360490" y="4186848"/>
                <a:ext cx="1052948" cy="6280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F576EE6E-7BF4-45D5-9946-CF953E71520C}"/>
                  </a:ext>
                </a:extLst>
              </p:cNvPr>
              <p:cNvSpPr/>
              <p:nvPr/>
            </p:nvSpPr>
            <p:spPr bwMode="auto">
              <a:xfrm>
                <a:off x="5780348" y="4186848"/>
                <a:ext cx="1052948" cy="6280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607A14AD-2A40-4D9A-A001-34935E313721}"/>
                  </a:ext>
                </a:extLst>
              </p:cNvPr>
              <p:cNvSpPr/>
              <p:nvPr/>
            </p:nvSpPr>
            <p:spPr bwMode="auto">
              <a:xfrm>
                <a:off x="2940631" y="5101244"/>
                <a:ext cx="1052948" cy="6280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A8B30B6B-6766-4A28-B2DD-999ABAFA4D64}"/>
                  </a:ext>
                </a:extLst>
              </p:cNvPr>
              <p:cNvSpPr/>
              <p:nvPr/>
            </p:nvSpPr>
            <p:spPr bwMode="auto">
              <a:xfrm>
                <a:off x="4360490" y="5101244"/>
                <a:ext cx="1052948" cy="6280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8944DF05-1CCD-4725-9846-067EDBE82E93}"/>
                  </a:ext>
                </a:extLst>
              </p:cNvPr>
              <p:cNvSpPr/>
              <p:nvPr/>
            </p:nvSpPr>
            <p:spPr bwMode="auto">
              <a:xfrm>
                <a:off x="5780348" y="5101244"/>
                <a:ext cx="1052948" cy="6280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9491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77D8099-FDDB-41C0-8235-1131761ED83C}"/>
              </a:ext>
            </a:extLst>
          </p:cNvPr>
          <p:cNvGrpSpPr/>
          <p:nvPr/>
        </p:nvGrpSpPr>
        <p:grpSpPr>
          <a:xfrm>
            <a:off x="4485730" y="2760225"/>
            <a:ext cx="1246694" cy="1938003"/>
            <a:chOff x="4397870" y="2706257"/>
            <a:chExt cx="1222516" cy="1900418"/>
          </a:xfrm>
        </p:grpSpPr>
        <p:sp>
          <p:nvSpPr>
            <p:cNvPr id="31" name="Title 1">
              <a:extLst>
                <a:ext uri="{FF2B5EF4-FFF2-40B4-BE49-F238E27FC236}">
                  <a16:creationId xmlns:a16="http://schemas.microsoft.com/office/drawing/2014/main" id="{99C086D9-15F4-4535-89A9-6BCF74B9E2A1}"/>
                </a:ext>
              </a:extLst>
            </p:cNvPr>
            <p:cNvSpPr txBox="1">
              <a:spLocks/>
            </p:cNvSpPr>
            <p:nvPr/>
          </p:nvSpPr>
          <p:spPr>
            <a:xfrm>
              <a:off x="4530378" y="4143127"/>
              <a:ext cx="1027845"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MySQL</a:t>
              </a:r>
            </a:p>
          </p:txBody>
        </p:sp>
        <p:pic>
          <p:nvPicPr>
            <p:cNvPr id="61" name="Graphic 60">
              <a:extLst>
                <a:ext uri="{FF2B5EF4-FFF2-40B4-BE49-F238E27FC236}">
                  <a16:creationId xmlns:a16="http://schemas.microsoft.com/office/drawing/2014/main" id="{9968F17B-B8FF-4EF5-B97B-0565AC175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7870" y="2706257"/>
              <a:ext cx="1222516" cy="1222516"/>
            </a:xfrm>
            <a:prstGeom prst="rect">
              <a:avLst/>
            </a:prstGeom>
          </p:spPr>
        </p:pic>
      </p:grpSp>
      <p:grpSp>
        <p:nvGrpSpPr>
          <p:cNvPr id="27" name="Group 26">
            <a:extLst>
              <a:ext uri="{FF2B5EF4-FFF2-40B4-BE49-F238E27FC236}">
                <a16:creationId xmlns:a16="http://schemas.microsoft.com/office/drawing/2014/main" id="{CB4F2503-1833-4FD6-91C6-924546045926}"/>
              </a:ext>
            </a:extLst>
          </p:cNvPr>
          <p:cNvGrpSpPr/>
          <p:nvPr/>
        </p:nvGrpSpPr>
        <p:grpSpPr>
          <a:xfrm>
            <a:off x="439137" y="2760227"/>
            <a:ext cx="1272552" cy="1938002"/>
            <a:chOff x="429756" y="2706258"/>
            <a:chExt cx="1247872" cy="1900417"/>
          </a:xfrm>
        </p:grpSpPr>
        <p:sp>
          <p:nvSpPr>
            <p:cNvPr id="30" name="Title 1">
              <a:extLst>
                <a:ext uri="{FF2B5EF4-FFF2-40B4-BE49-F238E27FC236}">
                  <a16:creationId xmlns:a16="http://schemas.microsoft.com/office/drawing/2014/main" id="{9BE6AAC8-6434-417F-BB8B-E9C9C09C4137}"/>
                </a:ext>
              </a:extLst>
            </p:cNvPr>
            <p:cNvSpPr txBox="1">
              <a:spLocks/>
            </p:cNvSpPr>
            <p:nvPr/>
          </p:nvSpPr>
          <p:spPr>
            <a:xfrm>
              <a:off x="533394" y="4143127"/>
              <a:ext cx="1071127"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SQL DB</a:t>
              </a:r>
            </a:p>
          </p:txBody>
        </p:sp>
        <p:pic>
          <p:nvPicPr>
            <p:cNvPr id="62" name="Graphic 61">
              <a:extLst>
                <a:ext uri="{FF2B5EF4-FFF2-40B4-BE49-F238E27FC236}">
                  <a16:creationId xmlns:a16="http://schemas.microsoft.com/office/drawing/2014/main" id="{D71A3B61-7D6F-40D2-9692-6A95D2B8E8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56" y="2706258"/>
              <a:ext cx="1247872" cy="1247870"/>
            </a:xfrm>
            <a:prstGeom prst="rect">
              <a:avLst/>
            </a:prstGeom>
          </p:spPr>
        </p:pic>
      </p:grpSp>
      <p:grpSp>
        <p:nvGrpSpPr>
          <p:cNvPr id="33" name="Group 32">
            <a:extLst>
              <a:ext uri="{FF2B5EF4-FFF2-40B4-BE49-F238E27FC236}">
                <a16:creationId xmlns:a16="http://schemas.microsoft.com/office/drawing/2014/main" id="{431DF871-1E53-49D6-901F-13CBBE01591E}"/>
              </a:ext>
            </a:extLst>
          </p:cNvPr>
          <p:cNvGrpSpPr/>
          <p:nvPr/>
        </p:nvGrpSpPr>
        <p:grpSpPr>
          <a:xfrm>
            <a:off x="8237996" y="2797233"/>
            <a:ext cx="1636145" cy="1900995"/>
            <a:chOff x="8077366" y="2742547"/>
            <a:chExt cx="1604414" cy="1864128"/>
          </a:xfrm>
        </p:grpSpPr>
        <p:sp>
          <p:nvSpPr>
            <p:cNvPr id="35" name="Title 1">
              <a:extLst>
                <a:ext uri="{FF2B5EF4-FFF2-40B4-BE49-F238E27FC236}">
                  <a16:creationId xmlns:a16="http://schemas.microsoft.com/office/drawing/2014/main" id="{27B58075-B6F4-42B6-B16A-E8DF4C36099F}"/>
                </a:ext>
              </a:extLst>
            </p:cNvPr>
            <p:cNvSpPr txBox="1">
              <a:spLocks/>
            </p:cNvSpPr>
            <p:nvPr/>
          </p:nvSpPr>
          <p:spPr>
            <a:xfrm>
              <a:off x="8077366" y="4143127"/>
              <a:ext cx="1604414"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Redis Cache</a:t>
              </a:r>
            </a:p>
          </p:txBody>
        </p:sp>
        <p:pic>
          <p:nvPicPr>
            <p:cNvPr id="63" name="Graphic 62">
              <a:extLst>
                <a:ext uri="{FF2B5EF4-FFF2-40B4-BE49-F238E27FC236}">
                  <a16:creationId xmlns:a16="http://schemas.microsoft.com/office/drawing/2014/main" id="{E0E95984-09EC-4F3A-94BB-2D806DE49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0137" y="2742547"/>
              <a:ext cx="1212181" cy="1212181"/>
            </a:xfrm>
            <a:prstGeom prst="rect">
              <a:avLst/>
            </a:prstGeom>
          </p:spPr>
        </p:pic>
      </p:grpSp>
      <p:grpSp>
        <p:nvGrpSpPr>
          <p:cNvPr id="28" name="Group 27">
            <a:extLst>
              <a:ext uri="{FF2B5EF4-FFF2-40B4-BE49-F238E27FC236}">
                <a16:creationId xmlns:a16="http://schemas.microsoft.com/office/drawing/2014/main" id="{FAE7393C-FF10-456B-9F6B-E4C2A07026F0}"/>
              </a:ext>
            </a:extLst>
          </p:cNvPr>
          <p:cNvGrpSpPr/>
          <p:nvPr/>
        </p:nvGrpSpPr>
        <p:grpSpPr>
          <a:xfrm>
            <a:off x="2303209" y="2819678"/>
            <a:ext cx="1651577" cy="1878551"/>
            <a:chOff x="2257676" y="2764556"/>
            <a:chExt cx="1619547" cy="1842119"/>
          </a:xfrm>
        </p:grpSpPr>
        <p:sp>
          <p:nvSpPr>
            <p:cNvPr id="34" name="Title 1">
              <a:extLst>
                <a:ext uri="{FF2B5EF4-FFF2-40B4-BE49-F238E27FC236}">
                  <a16:creationId xmlns:a16="http://schemas.microsoft.com/office/drawing/2014/main" id="{D73EB5C3-F790-4371-A4BC-BD278E1B7CD0}"/>
                </a:ext>
              </a:extLst>
            </p:cNvPr>
            <p:cNvSpPr txBox="1">
              <a:spLocks/>
            </p:cNvSpPr>
            <p:nvPr/>
          </p:nvSpPr>
          <p:spPr>
            <a:xfrm>
              <a:off x="2257676" y="4143127"/>
              <a:ext cx="1619547"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PostgreSQL </a:t>
              </a:r>
            </a:p>
          </p:txBody>
        </p:sp>
        <p:pic>
          <p:nvPicPr>
            <p:cNvPr id="64" name="Picture 63">
              <a:extLst>
                <a:ext uri="{FF2B5EF4-FFF2-40B4-BE49-F238E27FC236}">
                  <a16:creationId xmlns:a16="http://schemas.microsoft.com/office/drawing/2014/main" id="{BA89FDEA-8B75-4F0D-B024-FCC2E025DEA6}"/>
                </a:ext>
              </a:extLst>
            </p:cNvPr>
            <p:cNvPicPr>
              <a:picLocks noChangeAspect="1"/>
            </p:cNvPicPr>
            <p:nvPr/>
          </p:nvPicPr>
          <p:blipFill rotWithShape="1">
            <a:blip r:embed="rId9"/>
            <a:srcRect l="5625" t="3852" r="4118" b="4813"/>
            <a:stretch/>
          </p:blipFill>
          <p:spPr>
            <a:xfrm>
              <a:off x="2443553" y="2764556"/>
              <a:ext cx="1175596" cy="1164217"/>
            </a:xfrm>
            <a:prstGeom prst="ellipse">
              <a:avLst/>
            </a:prstGeom>
            <a:solidFill>
              <a:schemeClr val="accent1"/>
            </a:solidFill>
          </p:spPr>
        </p:pic>
      </p:grpSp>
      <p:grpSp>
        <p:nvGrpSpPr>
          <p:cNvPr id="39" name="Group 38">
            <a:extLst>
              <a:ext uri="{FF2B5EF4-FFF2-40B4-BE49-F238E27FC236}">
                <a16:creationId xmlns:a16="http://schemas.microsoft.com/office/drawing/2014/main" id="{4119C955-84E6-46DF-88F7-DA9586C57C3A}"/>
              </a:ext>
            </a:extLst>
          </p:cNvPr>
          <p:cNvGrpSpPr/>
          <p:nvPr/>
        </p:nvGrpSpPr>
        <p:grpSpPr>
          <a:xfrm>
            <a:off x="6339061" y="2750189"/>
            <a:ext cx="1234530" cy="1948039"/>
            <a:chOff x="6215258" y="2696415"/>
            <a:chExt cx="1210588" cy="1910260"/>
          </a:xfrm>
        </p:grpSpPr>
        <p:sp>
          <p:nvSpPr>
            <p:cNvPr id="19" name="Title 1">
              <a:extLst>
                <a:ext uri="{FF2B5EF4-FFF2-40B4-BE49-F238E27FC236}">
                  <a16:creationId xmlns:a16="http://schemas.microsoft.com/office/drawing/2014/main" id="{3E90079A-9213-4644-BD6C-5AE7789E3F58}"/>
                </a:ext>
              </a:extLst>
            </p:cNvPr>
            <p:cNvSpPr txBox="1">
              <a:spLocks/>
            </p:cNvSpPr>
            <p:nvPr/>
          </p:nvSpPr>
          <p:spPr>
            <a:xfrm>
              <a:off x="6215258" y="4143127"/>
              <a:ext cx="1210588"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MariaDB</a:t>
              </a:r>
            </a:p>
          </p:txBody>
        </p:sp>
        <p:grpSp>
          <p:nvGrpSpPr>
            <p:cNvPr id="25" name="Group 24">
              <a:extLst>
                <a:ext uri="{FF2B5EF4-FFF2-40B4-BE49-F238E27FC236}">
                  <a16:creationId xmlns:a16="http://schemas.microsoft.com/office/drawing/2014/main" id="{E062C6F7-7163-4A9F-BCD5-0D0862901F3B}"/>
                </a:ext>
              </a:extLst>
            </p:cNvPr>
            <p:cNvGrpSpPr/>
            <p:nvPr/>
          </p:nvGrpSpPr>
          <p:grpSpPr>
            <a:xfrm>
              <a:off x="6326686" y="2696415"/>
              <a:ext cx="935494" cy="1232448"/>
              <a:chOff x="6643067" y="1819338"/>
              <a:chExt cx="957971" cy="1262060"/>
            </a:xfrm>
          </p:grpSpPr>
          <p:sp>
            <p:nvSpPr>
              <p:cNvPr id="10" name="Freeform: Shape 9">
                <a:extLst>
                  <a:ext uri="{FF2B5EF4-FFF2-40B4-BE49-F238E27FC236}">
                    <a16:creationId xmlns:a16="http://schemas.microsoft.com/office/drawing/2014/main" id="{E0670958-76ED-40BA-A26E-D6E18D85AA6D}"/>
                  </a:ext>
                </a:extLst>
              </p:cNvPr>
              <p:cNvSpPr/>
              <p:nvPr/>
            </p:nvSpPr>
            <p:spPr>
              <a:xfrm>
                <a:off x="6643067" y="1990300"/>
                <a:ext cx="480396" cy="1091006"/>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1" name="Freeform: Shape 10">
                <a:extLst>
                  <a:ext uri="{FF2B5EF4-FFF2-40B4-BE49-F238E27FC236}">
                    <a16:creationId xmlns:a16="http://schemas.microsoft.com/office/drawing/2014/main" id="{34F0174E-BBBE-46B0-8303-28E09763B13E}"/>
                  </a:ext>
                </a:extLst>
              </p:cNvPr>
              <p:cNvSpPr/>
              <p:nvPr/>
            </p:nvSpPr>
            <p:spPr>
              <a:xfrm>
                <a:off x="7109470" y="1998298"/>
                <a:ext cx="491568" cy="1083100"/>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3" name="Freeform: Shape 12">
                <a:extLst>
                  <a:ext uri="{FF2B5EF4-FFF2-40B4-BE49-F238E27FC236}">
                    <a16:creationId xmlns:a16="http://schemas.microsoft.com/office/drawing/2014/main" id="{A5B59C98-3117-4B41-909D-556CDB2C99DE}"/>
                  </a:ext>
                </a:extLst>
              </p:cNvPr>
              <p:cNvSpPr/>
              <p:nvPr/>
            </p:nvSpPr>
            <p:spPr>
              <a:xfrm>
                <a:off x="6643067" y="1819338"/>
                <a:ext cx="949620" cy="359920"/>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4" name="Freeform: Shape 13">
                <a:extLst>
                  <a:ext uri="{FF2B5EF4-FFF2-40B4-BE49-F238E27FC236}">
                    <a16:creationId xmlns:a16="http://schemas.microsoft.com/office/drawing/2014/main" id="{721DADB1-5841-45DC-9B94-7382FCA99D78}"/>
                  </a:ext>
                </a:extLst>
              </p:cNvPr>
              <p:cNvSpPr/>
              <p:nvPr/>
            </p:nvSpPr>
            <p:spPr>
              <a:xfrm>
                <a:off x="6738029" y="1866578"/>
                <a:ext cx="759696" cy="23619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5" name="Freeform: Shape 14">
                <a:extLst>
                  <a:ext uri="{FF2B5EF4-FFF2-40B4-BE49-F238E27FC236}">
                    <a16:creationId xmlns:a16="http://schemas.microsoft.com/office/drawing/2014/main" id="{8AE8D486-F593-4612-9A66-589DDC44BF6D}"/>
                  </a:ext>
                </a:extLst>
              </p:cNvPr>
              <p:cNvSpPr/>
              <p:nvPr/>
            </p:nvSpPr>
            <p:spPr>
              <a:xfrm>
                <a:off x="6738029" y="1866578"/>
                <a:ext cx="759696" cy="191207"/>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6" name="Freeform: Shape 15">
                <a:extLst>
                  <a:ext uri="{FF2B5EF4-FFF2-40B4-BE49-F238E27FC236}">
                    <a16:creationId xmlns:a16="http://schemas.microsoft.com/office/drawing/2014/main" id="{6C455E99-3FDB-49AA-96AA-BC4DEA4007E9}"/>
                  </a:ext>
                </a:extLst>
              </p:cNvPr>
              <p:cNvSpPr/>
              <p:nvPr/>
            </p:nvSpPr>
            <p:spPr>
              <a:xfrm>
                <a:off x="6715685" y="2298594"/>
                <a:ext cx="793212" cy="539879"/>
              </a:xfrm>
              <a:custGeom>
                <a:avLst/>
                <a:gdLst>
                  <a:gd name="connsiteX0" fmla="*/ 9776 w 793212"/>
                  <a:gd name="connsiteY0" fmla="*/ 460866 h 539879"/>
                  <a:gd name="connsiteX1" fmla="*/ 60832 w 793212"/>
                  <a:gd name="connsiteY1" fmla="*/ 443095 h 539879"/>
                  <a:gd name="connsiteX2" fmla="*/ 123618 w 793212"/>
                  <a:gd name="connsiteY2" fmla="*/ 437134 h 539879"/>
                  <a:gd name="connsiteX3" fmla="*/ 174674 w 793212"/>
                  <a:gd name="connsiteY3" fmla="*/ 399567 h 539879"/>
                  <a:gd name="connsiteX4" fmla="*/ 310079 w 793212"/>
                  <a:gd name="connsiteY4" fmla="*/ 298340 h 539879"/>
                  <a:gd name="connsiteX5" fmla="*/ 529944 w 793212"/>
                  <a:gd name="connsiteY5" fmla="*/ 195538 h 539879"/>
                  <a:gd name="connsiteX6" fmla="*/ 698753 w 793212"/>
                  <a:gd name="connsiteY6" fmla="*/ 31549 h 539879"/>
                  <a:gd name="connsiteX7" fmla="*/ 779191 w 793212"/>
                  <a:gd name="connsiteY7" fmla="*/ 9842 h 539879"/>
                  <a:gd name="connsiteX8" fmla="*/ 789023 w 793212"/>
                  <a:gd name="connsiteY8" fmla="*/ 54831 h 539879"/>
                  <a:gd name="connsiteX9" fmla="*/ 781202 w 793212"/>
                  <a:gd name="connsiteY9" fmla="*/ 62705 h 539879"/>
                  <a:gd name="connsiteX10" fmla="*/ 732045 w 793212"/>
                  <a:gd name="connsiteY10" fmla="*/ 115455 h 539879"/>
                  <a:gd name="connsiteX11" fmla="*/ 683000 w 793212"/>
                  <a:gd name="connsiteY11" fmla="*/ 227930 h 539879"/>
                  <a:gd name="connsiteX12" fmla="*/ 600551 w 793212"/>
                  <a:gd name="connsiteY12" fmla="*/ 411714 h 539879"/>
                  <a:gd name="connsiteX13" fmla="*/ 590720 w 793212"/>
                  <a:gd name="connsiteY13" fmla="*/ 415651 h 539879"/>
                  <a:gd name="connsiteX14" fmla="*/ 582899 w 793212"/>
                  <a:gd name="connsiteY14" fmla="*/ 427461 h 539879"/>
                  <a:gd name="connsiteX15" fmla="*/ 567147 w 793212"/>
                  <a:gd name="connsiteY15" fmla="*/ 415651 h 539879"/>
                  <a:gd name="connsiteX16" fmla="*/ 541674 w 793212"/>
                  <a:gd name="connsiteY16" fmla="*/ 457154 h 539879"/>
                  <a:gd name="connsiteX17" fmla="*/ 421911 w 793212"/>
                  <a:gd name="connsiteY17" fmla="*/ 530263 h 539879"/>
                  <a:gd name="connsiteX18" fmla="*/ 480787 w 793212"/>
                  <a:gd name="connsiteY18" fmla="*/ 382021 h 539879"/>
                  <a:gd name="connsiteX19" fmla="*/ 463135 w 793212"/>
                  <a:gd name="connsiteY19" fmla="*/ 425436 h 539879"/>
                  <a:gd name="connsiteX20" fmla="*/ 427832 w 793212"/>
                  <a:gd name="connsiteY20" fmla="*/ 451080 h 539879"/>
                  <a:gd name="connsiteX21" fmla="*/ 211989 w 793212"/>
                  <a:gd name="connsiteY21" fmla="*/ 451080 h 539879"/>
                  <a:gd name="connsiteX22" fmla="*/ 100269 w 793212"/>
                  <a:gd name="connsiteY22" fmla="*/ 512379 h 539879"/>
                  <a:gd name="connsiteX23" fmla="*/ 25640 w 793212"/>
                  <a:gd name="connsiteY23" fmla="*/ 508443 h 539879"/>
                  <a:gd name="connsiteX24" fmla="*/ 53123 w 793212"/>
                  <a:gd name="connsiteY24" fmla="*/ 476837 h 539879"/>
                  <a:gd name="connsiteX25" fmla="*/ 9776 w 793212"/>
                  <a:gd name="connsiteY25" fmla="*/ 460866 h 53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212" h="539879">
                    <a:moveTo>
                      <a:pt x="9776" y="460866"/>
                    </a:moveTo>
                    <a:cubicBezTo>
                      <a:pt x="9776" y="460866"/>
                      <a:pt x="48989" y="443095"/>
                      <a:pt x="60832" y="443095"/>
                    </a:cubicBezTo>
                    <a:cubicBezTo>
                      <a:pt x="60832" y="443095"/>
                      <a:pt x="103955" y="437134"/>
                      <a:pt x="123618" y="437134"/>
                    </a:cubicBezTo>
                    <a:cubicBezTo>
                      <a:pt x="143281" y="437134"/>
                      <a:pt x="160598" y="421387"/>
                      <a:pt x="174674" y="399567"/>
                    </a:cubicBezTo>
                    <a:cubicBezTo>
                      <a:pt x="188751" y="377747"/>
                      <a:pt x="245281" y="312624"/>
                      <a:pt x="310079" y="298340"/>
                    </a:cubicBezTo>
                    <a:cubicBezTo>
                      <a:pt x="374876" y="284055"/>
                      <a:pt x="474978" y="268646"/>
                      <a:pt x="529944" y="195538"/>
                    </a:cubicBezTo>
                    <a:cubicBezTo>
                      <a:pt x="584910" y="122429"/>
                      <a:pt x="614292" y="35486"/>
                      <a:pt x="698753" y="31549"/>
                    </a:cubicBezTo>
                    <a:cubicBezTo>
                      <a:pt x="783213" y="27613"/>
                      <a:pt x="755618" y="9842"/>
                      <a:pt x="779191" y="9842"/>
                    </a:cubicBezTo>
                    <a:cubicBezTo>
                      <a:pt x="802764" y="9842"/>
                      <a:pt x="789023" y="54831"/>
                      <a:pt x="789023" y="54831"/>
                    </a:cubicBezTo>
                    <a:cubicBezTo>
                      <a:pt x="789023" y="54831"/>
                      <a:pt x="781202" y="60793"/>
                      <a:pt x="781202" y="62705"/>
                    </a:cubicBezTo>
                    <a:cubicBezTo>
                      <a:pt x="781202" y="64617"/>
                      <a:pt x="775058" y="89361"/>
                      <a:pt x="732045" y="115455"/>
                    </a:cubicBezTo>
                    <a:cubicBezTo>
                      <a:pt x="689033" y="141550"/>
                      <a:pt x="687357" y="202399"/>
                      <a:pt x="683000" y="227930"/>
                    </a:cubicBezTo>
                    <a:cubicBezTo>
                      <a:pt x="678643" y="253462"/>
                      <a:pt x="639876" y="378084"/>
                      <a:pt x="600551" y="411714"/>
                    </a:cubicBezTo>
                    <a:lnTo>
                      <a:pt x="590720" y="415651"/>
                    </a:lnTo>
                    <a:cubicBezTo>
                      <a:pt x="590720" y="415651"/>
                      <a:pt x="586809" y="425549"/>
                      <a:pt x="582899" y="427461"/>
                    </a:cubicBezTo>
                    <a:cubicBezTo>
                      <a:pt x="578989" y="429373"/>
                      <a:pt x="569158" y="419588"/>
                      <a:pt x="567147" y="415651"/>
                    </a:cubicBezTo>
                    <a:cubicBezTo>
                      <a:pt x="565136" y="411714"/>
                      <a:pt x="547484" y="449393"/>
                      <a:pt x="541674" y="457154"/>
                    </a:cubicBezTo>
                    <a:cubicBezTo>
                      <a:pt x="515820" y="499562"/>
                      <a:pt x="471215" y="526791"/>
                      <a:pt x="421911" y="530263"/>
                    </a:cubicBezTo>
                    <a:cubicBezTo>
                      <a:pt x="421911" y="530263"/>
                      <a:pt x="486708" y="421612"/>
                      <a:pt x="480787" y="382021"/>
                    </a:cubicBezTo>
                    <a:cubicBezTo>
                      <a:pt x="473526" y="395886"/>
                      <a:pt x="467614" y="410425"/>
                      <a:pt x="463135" y="425436"/>
                    </a:cubicBezTo>
                    <a:cubicBezTo>
                      <a:pt x="463135" y="433309"/>
                      <a:pt x="449394" y="449168"/>
                      <a:pt x="427832" y="451080"/>
                    </a:cubicBezTo>
                    <a:cubicBezTo>
                      <a:pt x="406270" y="452993"/>
                      <a:pt x="268854" y="419475"/>
                      <a:pt x="211989" y="451080"/>
                    </a:cubicBezTo>
                    <a:cubicBezTo>
                      <a:pt x="155123" y="482686"/>
                      <a:pt x="131550" y="510355"/>
                      <a:pt x="100269" y="512379"/>
                    </a:cubicBezTo>
                    <a:cubicBezTo>
                      <a:pt x="68987" y="514404"/>
                      <a:pt x="37482" y="514404"/>
                      <a:pt x="25640" y="508443"/>
                    </a:cubicBezTo>
                    <a:cubicBezTo>
                      <a:pt x="25640" y="508443"/>
                      <a:pt x="51112" y="480774"/>
                      <a:pt x="53123" y="476837"/>
                    </a:cubicBezTo>
                    <a:cubicBezTo>
                      <a:pt x="52899" y="476725"/>
                      <a:pt x="15362" y="484598"/>
                      <a:pt x="9776" y="460866"/>
                    </a:cubicBezTo>
                    <a:close/>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7" name="Freeform: Shape 16">
                <a:extLst>
                  <a:ext uri="{FF2B5EF4-FFF2-40B4-BE49-F238E27FC236}">
                    <a16:creationId xmlns:a16="http://schemas.microsoft.com/office/drawing/2014/main" id="{F5AD5FD7-7D56-465D-8575-658630F70309}"/>
                  </a:ext>
                </a:extLst>
              </p:cNvPr>
              <p:cNvSpPr/>
              <p:nvPr/>
            </p:nvSpPr>
            <p:spPr>
              <a:xfrm>
                <a:off x="7458786" y="2316815"/>
                <a:ext cx="44688" cy="44990"/>
              </a:xfrm>
              <a:custGeom>
                <a:avLst/>
                <a:gdLst>
                  <a:gd name="connsiteX0" fmla="*/ 40000 w 44688"/>
                  <a:gd name="connsiteY0" fmla="*/ 43472 h 44989"/>
                  <a:gd name="connsiteX1" fmla="*/ 45921 w 44688"/>
                  <a:gd name="connsiteY1" fmla="*/ 37510 h 44989"/>
                  <a:gd name="connsiteX2" fmla="*/ 10618 w 44688"/>
                  <a:gd name="connsiteY2" fmla="*/ 9842 h 44989"/>
                  <a:gd name="connsiteX3" fmla="*/ 10618 w 44688"/>
                  <a:gd name="connsiteY3" fmla="*/ 17715 h 44989"/>
                  <a:gd name="connsiteX4" fmla="*/ 40000 w 44688"/>
                  <a:gd name="connsiteY4" fmla="*/ 43472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8" h="44989">
                    <a:moveTo>
                      <a:pt x="40000" y="43472"/>
                    </a:moveTo>
                    <a:lnTo>
                      <a:pt x="45921" y="37510"/>
                    </a:lnTo>
                    <a:cubicBezTo>
                      <a:pt x="45921" y="37510"/>
                      <a:pt x="18438" y="29637"/>
                      <a:pt x="10618" y="9842"/>
                    </a:cubicBezTo>
                    <a:cubicBezTo>
                      <a:pt x="9495" y="12344"/>
                      <a:pt x="9495" y="15212"/>
                      <a:pt x="10618" y="17715"/>
                    </a:cubicBezTo>
                    <a:cubicBezTo>
                      <a:pt x="18950" y="27858"/>
                      <a:pt x="28875" y="36558"/>
                      <a:pt x="40000" y="43472"/>
                    </a:cubicBezTo>
                    <a:close/>
                  </a:path>
                </a:pathLst>
              </a:custGeom>
              <a:solidFill>
                <a:schemeClr val="accent1"/>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18" name="Freeform: Shape 17">
                <a:extLst>
                  <a:ext uri="{FF2B5EF4-FFF2-40B4-BE49-F238E27FC236}">
                    <a16:creationId xmlns:a16="http://schemas.microsoft.com/office/drawing/2014/main" id="{FA77C573-5045-4C6E-8DA0-68B7B5F0F1EB}"/>
                  </a:ext>
                </a:extLst>
              </p:cNvPr>
              <p:cNvSpPr/>
              <p:nvPr/>
            </p:nvSpPr>
            <p:spPr>
              <a:xfrm>
                <a:off x="7367236" y="2347916"/>
                <a:ext cx="55860" cy="44990"/>
              </a:xfrm>
              <a:custGeom>
                <a:avLst/>
                <a:gdLst>
                  <a:gd name="connsiteX0" fmla="*/ 9776 w 55860"/>
                  <a:gd name="connsiteY0" fmla="*/ 32391 h 44989"/>
                  <a:gd name="connsiteX1" fmla="*/ 47090 w 55860"/>
                  <a:gd name="connsiteY1" fmla="*/ 10683 h 44989"/>
                  <a:gd name="connsiteX2" fmla="*/ 35553 w 55860"/>
                  <a:gd name="connsiteY2" fmla="*/ 37200 h 44989"/>
                  <a:gd name="connsiteX3" fmla="*/ 31337 w 55860"/>
                  <a:gd name="connsiteY3" fmla="*/ 38352 h 44989"/>
                  <a:gd name="connsiteX4" fmla="*/ 9776 w 55860"/>
                  <a:gd name="connsiteY4" fmla="*/ 32391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0" h="44989">
                    <a:moveTo>
                      <a:pt x="9776" y="32391"/>
                    </a:moveTo>
                    <a:cubicBezTo>
                      <a:pt x="9776" y="32391"/>
                      <a:pt x="21506" y="4722"/>
                      <a:pt x="47090" y="10683"/>
                    </a:cubicBezTo>
                    <a:cubicBezTo>
                      <a:pt x="51178" y="21213"/>
                      <a:pt x="46012" y="33085"/>
                      <a:pt x="35553" y="37200"/>
                    </a:cubicBezTo>
                    <a:cubicBezTo>
                      <a:pt x="34193" y="37735"/>
                      <a:pt x="32780" y="38121"/>
                      <a:pt x="31337" y="38352"/>
                    </a:cubicBezTo>
                    <a:cubicBezTo>
                      <a:pt x="23642" y="39419"/>
                      <a:pt x="15850" y="37265"/>
                      <a:pt x="9776" y="32391"/>
                    </a:cubicBezTo>
                    <a:close/>
                  </a:path>
                </a:pathLst>
              </a:custGeom>
              <a:solidFill>
                <a:schemeClr val="accent1"/>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21" name="Freeform: Shape 20">
                <a:extLst>
                  <a:ext uri="{FF2B5EF4-FFF2-40B4-BE49-F238E27FC236}">
                    <a16:creationId xmlns:a16="http://schemas.microsoft.com/office/drawing/2014/main" id="{CBA8E4D3-1DA0-4F7F-9C8E-23DDED5073BD}"/>
                  </a:ext>
                </a:extLst>
              </p:cNvPr>
              <p:cNvSpPr/>
              <p:nvPr/>
            </p:nvSpPr>
            <p:spPr>
              <a:xfrm>
                <a:off x="7436921" y="2341644"/>
                <a:ext cx="22344" cy="44990"/>
              </a:xfrm>
              <a:custGeom>
                <a:avLst/>
                <a:gdLst>
                  <a:gd name="connsiteX0" fmla="*/ 28461 w 22344"/>
                  <a:gd name="connsiteY0" fmla="*/ 4921 h 44989"/>
                  <a:gd name="connsiteX1" fmla="*/ 4888 w 22344"/>
                  <a:gd name="connsiteY1" fmla="*/ 46424 h 44989"/>
                </a:gdLst>
                <a:ahLst/>
                <a:cxnLst>
                  <a:cxn ang="0">
                    <a:pos x="connsiteX0" y="connsiteY0"/>
                  </a:cxn>
                  <a:cxn ang="0">
                    <a:pos x="connsiteX1" y="connsiteY1"/>
                  </a:cxn>
                </a:cxnLst>
                <a:rect l="l" t="t" r="r" b="b"/>
                <a:pathLst>
                  <a:path w="22344" h="44989">
                    <a:moveTo>
                      <a:pt x="28461" y="4921"/>
                    </a:moveTo>
                    <a:cubicBezTo>
                      <a:pt x="28461" y="4921"/>
                      <a:pt x="6899" y="34614"/>
                      <a:pt x="4888" y="46424"/>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22" name="Freeform: Shape 21">
                <a:extLst>
                  <a:ext uri="{FF2B5EF4-FFF2-40B4-BE49-F238E27FC236}">
                    <a16:creationId xmlns:a16="http://schemas.microsoft.com/office/drawing/2014/main" id="{A5426F65-C432-4E15-B2F7-543F3763E236}"/>
                  </a:ext>
                </a:extLst>
              </p:cNvPr>
              <p:cNvSpPr/>
              <p:nvPr/>
            </p:nvSpPr>
            <p:spPr>
              <a:xfrm>
                <a:off x="7448651" y="2347492"/>
                <a:ext cx="22344" cy="44990"/>
              </a:xfrm>
              <a:custGeom>
                <a:avLst/>
                <a:gdLst>
                  <a:gd name="connsiteX0" fmla="*/ 20640 w 22344"/>
                  <a:gd name="connsiteY0" fmla="*/ 4921 h 44989"/>
                  <a:gd name="connsiteX1" fmla="*/ 4888 w 22344"/>
                  <a:gd name="connsiteY1" fmla="*/ 42487 h 44989"/>
                </a:gdLst>
                <a:ahLst/>
                <a:cxnLst>
                  <a:cxn ang="0">
                    <a:pos x="connsiteX0" y="connsiteY0"/>
                  </a:cxn>
                  <a:cxn ang="0">
                    <a:pos x="connsiteX1" y="connsiteY1"/>
                  </a:cxn>
                </a:cxnLst>
                <a:rect l="l" t="t" r="r" b="b"/>
                <a:pathLst>
                  <a:path w="22344" h="44989">
                    <a:moveTo>
                      <a:pt x="20640" y="4921"/>
                    </a:moveTo>
                    <a:cubicBezTo>
                      <a:pt x="14443" y="17019"/>
                      <a:pt x="9177" y="29578"/>
                      <a:pt x="4888" y="42487"/>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23" name="Freeform: Shape 22">
                <a:extLst>
                  <a:ext uri="{FF2B5EF4-FFF2-40B4-BE49-F238E27FC236}">
                    <a16:creationId xmlns:a16="http://schemas.microsoft.com/office/drawing/2014/main" id="{6EC44749-1E0A-4E62-A4DF-270E5F7C9642}"/>
                  </a:ext>
                </a:extLst>
              </p:cNvPr>
              <p:cNvSpPr/>
              <p:nvPr/>
            </p:nvSpPr>
            <p:spPr>
              <a:xfrm>
                <a:off x="7460494" y="2347492"/>
                <a:ext cx="11172" cy="44990"/>
              </a:xfrm>
              <a:custGeom>
                <a:avLst/>
                <a:gdLst>
                  <a:gd name="connsiteX0" fmla="*/ 10809 w 11172"/>
                  <a:gd name="connsiteY0" fmla="*/ 4921 h 44989"/>
                  <a:gd name="connsiteX1" fmla="*/ 4888 w 11172"/>
                  <a:gd name="connsiteY1" fmla="*/ 42487 h 44989"/>
                </a:gdLst>
                <a:ahLst/>
                <a:cxnLst>
                  <a:cxn ang="0">
                    <a:pos x="connsiteX0" y="connsiteY0"/>
                  </a:cxn>
                  <a:cxn ang="0">
                    <a:pos x="connsiteX1" y="connsiteY1"/>
                  </a:cxn>
                </a:cxnLst>
                <a:rect l="l" t="t" r="r" b="b"/>
                <a:pathLst>
                  <a:path w="11172" h="44989">
                    <a:moveTo>
                      <a:pt x="10809" y="4921"/>
                    </a:moveTo>
                    <a:cubicBezTo>
                      <a:pt x="6881" y="17050"/>
                      <a:pt x="4882" y="29729"/>
                      <a:pt x="4888" y="42487"/>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24" name="Freeform: Shape 23">
                <a:extLst>
                  <a:ext uri="{FF2B5EF4-FFF2-40B4-BE49-F238E27FC236}">
                    <a16:creationId xmlns:a16="http://schemas.microsoft.com/office/drawing/2014/main" id="{6AF68316-9E8C-49E7-8764-E51654E9B382}"/>
                  </a:ext>
                </a:extLst>
              </p:cNvPr>
              <p:cNvSpPr/>
              <p:nvPr/>
            </p:nvSpPr>
            <p:spPr>
              <a:xfrm>
                <a:off x="7300468" y="2676509"/>
                <a:ext cx="78204" cy="78732"/>
              </a:xfrm>
              <a:custGeom>
                <a:avLst/>
                <a:gdLst>
                  <a:gd name="connsiteX0" fmla="*/ 47161 w 78204"/>
                  <a:gd name="connsiteY0" fmla="*/ 9842 h 78732"/>
                  <a:gd name="connsiteX1" fmla="*/ 9846 w 78204"/>
                  <a:gd name="connsiteY1" fmla="*/ 54831 h 78732"/>
                  <a:gd name="connsiteX2" fmla="*/ 74644 w 78204"/>
                  <a:gd name="connsiteY2" fmla="*/ 78564 h 78732"/>
                  <a:gd name="connsiteX3" fmla="*/ 47161 w 78204"/>
                  <a:gd name="connsiteY3" fmla="*/ 9842 h 78732"/>
                </a:gdLst>
                <a:ahLst/>
                <a:cxnLst>
                  <a:cxn ang="0">
                    <a:pos x="connsiteX0" y="connsiteY0"/>
                  </a:cxn>
                  <a:cxn ang="0">
                    <a:pos x="connsiteX1" y="connsiteY1"/>
                  </a:cxn>
                  <a:cxn ang="0">
                    <a:pos x="connsiteX2" y="connsiteY2"/>
                  </a:cxn>
                  <a:cxn ang="0">
                    <a:pos x="connsiteX3" y="connsiteY3"/>
                  </a:cxn>
                </a:cxnLst>
                <a:rect l="l" t="t" r="r" b="b"/>
                <a:pathLst>
                  <a:path w="78204" h="78732">
                    <a:moveTo>
                      <a:pt x="47161" y="9842"/>
                    </a:moveTo>
                    <a:cubicBezTo>
                      <a:pt x="47161" y="9842"/>
                      <a:pt x="11857" y="43584"/>
                      <a:pt x="9846" y="54831"/>
                    </a:cubicBezTo>
                    <a:cubicBezTo>
                      <a:pt x="7835" y="66079"/>
                      <a:pt x="49060" y="84525"/>
                      <a:pt x="74644" y="78564"/>
                    </a:cubicBezTo>
                    <a:cubicBezTo>
                      <a:pt x="74644" y="79014"/>
                      <a:pt x="47161" y="17715"/>
                      <a:pt x="47161" y="9842"/>
                    </a:cubicBezTo>
                    <a:close/>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grpSp>
      </p:grpSp>
      <p:sp>
        <p:nvSpPr>
          <p:cNvPr id="26" name="Title 25">
            <a:extLst>
              <a:ext uri="{FF2B5EF4-FFF2-40B4-BE49-F238E27FC236}">
                <a16:creationId xmlns:a16="http://schemas.microsoft.com/office/drawing/2014/main" id="{57989C1A-D3DC-4D95-9296-B9C8E0953D5E}"/>
              </a:ext>
            </a:extLst>
          </p:cNvPr>
          <p:cNvSpPr>
            <a:spLocks noGrp="1"/>
          </p:cNvSpPr>
          <p:nvPr>
            <p:ph type="title"/>
          </p:nvPr>
        </p:nvSpPr>
        <p:spPr/>
        <p:txBody>
          <a:bodyPr/>
          <a:lstStyle/>
          <a:p>
            <a:pPr algn="ctr"/>
            <a:r>
              <a:rPr lang="en-US"/>
              <a:t>Azure Operational Data Services</a:t>
            </a:r>
          </a:p>
        </p:txBody>
      </p:sp>
      <p:grpSp>
        <p:nvGrpSpPr>
          <p:cNvPr id="53" name="Group 52">
            <a:extLst>
              <a:ext uri="{FF2B5EF4-FFF2-40B4-BE49-F238E27FC236}">
                <a16:creationId xmlns:a16="http://schemas.microsoft.com/office/drawing/2014/main" id="{BAD73465-B2DD-47EC-9993-96CE9D08EFA1}"/>
              </a:ext>
            </a:extLst>
          </p:cNvPr>
          <p:cNvGrpSpPr/>
          <p:nvPr/>
        </p:nvGrpSpPr>
        <p:grpSpPr>
          <a:xfrm>
            <a:off x="10536095" y="2651068"/>
            <a:ext cx="1563106" cy="2047161"/>
            <a:chOff x="10330896" y="2599216"/>
            <a:chExt cx="1532792" cy="2007459"/>
          </a:xfrm>
        </p:grpSpPr>
        <p:grpSp>
          <p:nvGrpSpPr>
            <p:cNvPr id="32" name="Group 31">
              <a:extLst>
                <a:ext uri="{FF2B5EF4-FFF2-40B4-BE49-F238E27FC236}">
                  <a16:creationId xmlns:a16="http://schemas.microsoft.com/office/drawing/2014/main" id="{FAF65504-7E9A-4B43-AFC8-60924E7BEA08}"/>
                </a:ext>
              </a:extLst>
            </p:cNvPr>
            <p:cNvGrpSpPr/>
            <p:nvPr/>
          </p:nvGrpSpPr>
          <p:grpSpPr>
            <a:xfrm>
              <a:off x="10330896" y="4143127"/>
              <a:ext cx="1532792" cy="463548"/>
              <a:chOff x="10330896" y="4143127"/>
              <a:chExt cx="1532792" cy="463548"/>
            </a:xfrm>
            <a:solidFill>
              <a:schemeClr val="accent1"/>
            </a:solidFill>
          </p:grpSpPr>
          <p:sp>
            <p:nvSpPr>
              <p:cNvPr id="12" name="Title 1">
                <a:extLst>
                  <a:ext uri="{FF2B5EF4-FFF2-40B4-BE49-F238E27FC236}">
                    <a16:creationId xmlns:a16="http://schemas.microsoft.com/office/drawing/2014/main" id="{1A5791BF-E808-41A6-ACE2-840DF333E2BB}"/>
                  </a:ext>
                </a:extLst>
              </p:cNvPr>
              <p:cNvSpPr txBox="1">
                <a:spLocks/>
              </p:cNvSpPr>
              <p:nvPr/>
            </p:nvSpPr>
            <p:spPr>
              <a:xfrm>
                <a:off x="10330896" y="4143127"/>
                <a:ext cx="1532792"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Cosmos DB</a:t>
                </a:r>
              </a:p>
            </p:txBody>
          </p:sp>
        </p:grpSp>
        <p:grpSp>
          <p:nvGrpSpPr>
            <p:cNvPr id="40" name="Graphic 59">
              <a:extLst>
                <a:ext uri="{FF2B5EF4-FFF2-40B4-BE49-F238E27FC236}">
                  <a16:creationId xmlns:a16="http://schemas.microsoft.com/office/drawing/2014/main" id="{45E2BAB5-6B47-41AF-9654-9C8CE38C61C1}"/>
                </a:ext>
              </a:extLst>
            </p:cNvPr>
            <p:cNvGrpSpPr/>
            <p:nvPr/>
          </p:nvGrpSpPr>
          <p:grpSpPr>
            <a:xfrm>
              <a:off x="10339533" y="2599216"/>
              <a:ext cx="1427253" cy="1430840"/>
              <a:chOff x="10339533" y="2599216"/>
              <a:chExt cx="1427253" cy="1430840"/>
            </a:xfrm>
          </p:grpSpPr>
          <p:sp>
            <p:nvSpPr>
              <p:cNvPr id="41" name="Freeform: Shape 40">
                <a:extLst>
                  <a:ext uri="{FF2B5EF4-FFF2-40B4-BE49-F238E27FC236}">
                    <a16:creationId xmlns:a16="http://schemas.microsoft.com/office/drawing/2014/main" id="{C7FC74C7-CFA6-4E82-84BC-F975FCE53EC2}"/>
                  </a:ext>
                </a:extLst>
              </p:cNvPr>
              <p:cNvSpPr/>
              <p:nvPr/>
            </p:nvSpPr>
            <p:spPr>
              <a:xfrm>
                <a:off x="10524577" y="2783247"/>
                <a:ext cx="1012171" cy="1012171"/>
              </a:xfrm>
              <a:custGeom>
                <a:avLst/>
                <a:gdLst>
                  <a:gd name="connsiteX0" fmla="*/ 353972 w 1012170"/>
                  <a:gd name="connsiteY0" fmla="*/ 855457 h 1012170"/>
                  <a:gd name="connsiteX1" fmla="*/ 625418 w 1012170"/>
                  <a:gd name="connsiteY1" fmla="*/ 625418 h 1012170"/>
                  <a:gd name="connsiteX2" fmla="*/ 855457 w 1012170"/>
                  <a:gd name="connsiteY2" fmla="*/ 353972 h 1012170"/>
                  <a:gd name="connsiteX3" fmla="*/ 533402 w 1012170"/>
                  <a:gd name="connsiteY3" fmla="*/ 165340 h 1012170"/>
                  <a:gd name="connsiteX4" fmla="*/ 165340 w 1012170"/>
                  <a:gd name="connsiteY4" fmla="*/ 533402 h 1012170"/>
                  <a:gd name="connsiteX5" fmla="*/ 353972 w 1012170"/>
                  <a:gd name="connsiteY5" fmla="*/ 855457 h 101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170" h="1012170">
                    <a:moveTo>
                      <a:pt x="353972" y="855457"/>
                    </a:moveTo>
                    <a:cubicBezTo>
                      <a:pt x="432185" y="800247"/>
                      <a:pt x="524201" y="722034"/>
                      <a:pt x="625418" y="625418"/>
                    </a:cubicBezTo>
                    <a:cubicBezTo>
                      <a:pt x="726635" y="524201"/>
                      <a:pt x="800247" y="432185"/>
                      <a:pt x="855457" y="353972"/>
                    </a:cubicBezTo>
                    <a:cubicBezTo>
                      <a:pt x="795647" y="243554"/>
                      <a:pt x="671426" y="165340"/>
                      <a:pt x="533402" y="165340"/>
                    </a:cubicBezTo>
                    <a:cubicBezTo>
                      <a:pt x="330968" y="165340"/>
                      <a:pt x="165340" y="330968"/>
                      <a:pt x="165340" y="533402"/>
                    </a:cubicBezTo>
                    <a:cubicBezTo>
                      <a:pt x="165340" y="671426"/>
                      <a:pt x="243554" y="791046"/>
                      <a:pt x="353972" y="855457"/>
                    </a:cubicBezTo>
                    <a:close/>
                  </a:path>
                </a:pathLst>
              </a:custGeom>
              <a:solidFill>
                <a:srgbClr val="B8D432"/>
              </a:solidFill>
              <a:ln w="45641" cap="flat">
                <a:noFill/>
                <a:prstDash val="solid"/>
                <a:miter/>
              </a:ln>
            </p:spPr>
            <p:txBody>
              <a:bodyPr rtlCol="0" anchor="ctr"/>
              <a:lstStyle/>
              <a:p>
                <a:endParaRPr lang="en-US" sz="1873"/>
              </a:p>
            </p:txBody>
          </p:sp>
          <p:sp>
            <p:nvSpPr>
              <p:cNvPr id="42" name="Freeform: Shape 41">
                <a:extLst>
                  <a:ext uri="{FF2B5EF4-FFF2-40B4-BE49-F238E27FC236}">
                    <a16:creationId xmlns:a16="http://schemas.microsoft.com/office/drawing/2014/main" id="{A1D90A05-23E8-4DF6-9DD1-3D6DBAAE8334}"/>
                  </a:ext>
                </a:extLst>
              </p:cNvPr>
              <p:cNvSpPr/>
              <p:nvPr/>
            </p:nvSpPr>
            <p:spPr>
              <a:xfrm>
                <a:off x="10883437" y="3142107"/>
                <a:ext cx="690116" cy="690116"/>
              </a:xfrm>
              <a:custGeom>
                <a:avLst/>
                <a:gdLst>
                  <a:gd name="connsiteX0" fmla="*/ 363174 w 690116"/>
                  <a:gd name="connsiteY0" fmla="*/ 363174 h 690116"/>
                  <a:gd name="connsiteX1" fmla="*/ 165340 w 690116"/>
                  <a:gd name="connsiteY1" fmla="*/ 542604 h 690116"/>
                  <a:gd name="connsiteX2" fmla="*/ 174542 w 690116"/>
                  <a:gd name="connsiteY2" fmla="*/ 542604 h 690116"/>
                  <a:gd name="connsiteX3" fmla="*/ 542604 w 690116"/>
                  <a:gd name="connsiteY3" fmla="*/ 174542 h 690116"/>
                  <a:gd name="connsiteX4" fmla="*/ 542604 w 690116"/>
                  <a:gd name="connsiteY4" fmla="*/ 165340 h 690116"/>
                  <a:gd name="connsiteX5" fmla="*/ 363174 w 690116"/>
                  <a:gd name="connsiteY5" fmla="*/ 363174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63174" y="363174"/>
                    </a:moveTo>
                    <a:cubicBezTo>
                      <a:pt x="298763" y="427585"/>
                      <a:pt x="229751" y="487395"/>
                      <a:pt x="165340" y="542604"/>
                    </a:cubicBezTo>
                    <a:cubicBezTo>
                      <a:pt x="169941" y="542604"/>
                      <a:pt x="169941" y="542604"/>
                      <a:pt x="174542" y="542604"/>
                    </a:cubicBezTo>
                    <a:cubicBezTo>
                      <a:pt x="376976" y="542604"/>
                      <a:pt x="542604" y="376976"/>
                      <a:pt x="542604" y="174542"/>
                    </a:cubicBezTo>
                    <a:cubicBezTo>
                      <a:pt x="542604" y="169941"/>
                      <a:pt x="542604" y="169941"/>
                      <a:pt x="542604" y="165340"/>
                    </a:cubicBezTo>
                    <a:cubicBezTo>
                      <a:pt x="487395" y="234352"/>
                      <a:pt x="427585" y="298763"/>
                      <a:pt x="363174" y="363174"/>
                    </a:cubicBezTo>
                    <a:close/>
                  </a:path>
                </a:pathLst>
              </a:custGeom>
              <a:solidFill>
                <a:schemeClr val="accent1"/>
              </a:solidFill>
              <a:ln w="45641" cap="flat">
                <a:noFill/>
                <a:prstDash val="solid"/>
                <a:miter/>
              </a:ln>
            </p:spPr>
            <p:txBody>
              <a:bodyPr rtlCol="0" anchor="ctr"/>
              <a:lstStyle/>
              <a:p>
                <a:endParaRPr lang="en-US" sz="1873"/>
              </a:p>
            </p:txBody>
          </p:sp>
          <p:sp>
            <p:nvSpPr>
              <p:cNvPr id="43" name="Freeform: Shape 42">
                <a:extLst>
                  <a:ext uri="{FF2B5EF4-FFF2-40B4-BE49-F238E27FC236}">
                    <a16:creationId xmlns:a16="http://schemas.microsoft.com/office/drawing/2014/main" id="{83A4FCA7-258C-47AA-9552-A006A430B705}"/>
                  </a:ext>
                </a:extLst>
              </p:cNvPr>
              <p:cNvSpPr/>
              <p:nvPr/>
            </p:nvSpPr>
            <p:spPr>
              <a:xfrm>
                <a:off x="10339533" y="2603816"/>
                <a:ext cx="1426240" cy="1426240"/>
              </a:xfrm>
              <a:custGeom>
                <a:avLst/>
                <a:gdLst>
                  <a:gd name="connsiteX0" fmla="*/ 1242935 w 1426240"/>
                  <a:gd name="connsiteY0" fmla="*/ 188344 h 1426240"/>
                  <a:gd name="connsiteX1" fmla="*/ 1173923 w 1426240"/>
                  <a:gd name="connsiteY1" fmla="*/ 165340 h 1426240"/>
                  <a:gd name="connsiteX2" fmla="*/ 838067 w 1426240"/>
                  <a:gd name="connsiteY2" fmla="*/ 317166 h 1426240"/>
                  <a:gd name="connsiteX3" fmla="*/ 888675 w 1426240"/>
                  <a:gd name="connsiteY3" fmla="*/ 335569 h 1426240"/>
                  <a:gd name="connsiteX4" fmla="*/ 1178524 w 1426240"/>
                  <a:gd name="connsiteY4" fmla="*/ 211348 h 1426240"/>
                  <a:gd name="connsiteX5" fmla="*/ 1215330 w 1426240"/>
                  <a:gd name="connsiteY5" fmla="*/ 220550 h 1426240"/>
                  <a:gd name="connsiteX6" fmla="*/ 847268 w 1426240"/>
                  <a:gd name="connsiteY6" fmla="*/ 837054 h 1426240"/>
                  <a:gd name="connsiteX7" fmla="*/ 258369 w 1426240"/>
                  <a:gd name="connsiteY7" fmla="*/ 1214317 h 1426240"/>
                  <a:gd name="connsiteX8" fmla="*/ 221563 w 1426240"/>
                  <a:gd name="connsiteY8" fmla="*/ 1205116 h 1426240"/>
                  <a:gd name="connsiteX9" fmla="*/ 336582 w 1426240"/>
                  <a:gd name="connsiteY9" fmla="*/ 887662 h 1426240"/>
                  <a:gd name="connsiteX10" fmla="*/ 318179 w 1426240"/>
                  <a:gd name="connsiteY10" fmla="*/ 837054 h 1426240"/>
                  <a:gd name="connsiteX11" fmla="*/ 189357 w 1426240"/>
                  <a:gd name="connsiteY11" fmla="*/ 1241922 h 1426240"/>
                  <a:gd name="connsiteX12" fmla="*/ 258369 w 1426240"/>
                  <a:gd name="connsiteY12" fmla="*/ 1264926 h 1426240"/>
                  <a:gd name="connsiteX13" fmla="*/ 874873 w 1426240"/>
                  <a:gd name="connsiteY13" fmla="*/ 873860 h 1426240"/>
                  <a:gd name="connsiteX14" fmla="*/ 1242935 w 1426240"/>
                  <a:gd name="connsiteY14" fmla="*/ 188344 h 142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6240" h="1426240">
                    <a:moveTo>
                      <a:pt x="1242935" y="188344"/>
                    </a:moveTo>
                    <a:cubicBezTo>
                      <a:pt x="1229133" y="174542"/>
                      <a:pt x="1206129" y="165340"/>
                      <a:pt x="1173923" y="165340"/>
                    </a:cubicBezTo>
                    <a:cubicBezTo>
                      <a:pt x="1095710" y="165340"/>
                      <a:pt x="976090" y="220550"/>
                      <a:pt x="838067" y="317166"/>
                    </a:cubicBezTo>
                    <a:cubicBezTo>
                      <a:pt x="856470" y="321767"/>
                      <a:pt x="874873" y="330968"/>
                      <a:pt x="888675" y="335569"/>
                    </a:cubicBezTo>
                    <a:cubicBezTo>
                      <a:pt x="1017497" y="252755"/>
                      <a:pt x="1118714" y="211348"/>
                      <a:pt x="1178524" y="211348"/>
                    </a:cubicBezTo>
                    <a:cubicBezTo>
                      <a:pt x="1187726" y="211348"/>
                      <a:pt x="1206129" y="211348"/>
                      <a:pt x="1215330" y="220550"/>
                    </a:cubicBezTo>
                    <a:cubicBezTo>
                      <a:pt x="1256737" y="261957"/>
                      <a:pt x="1169322" y="514999"/>
                      <a:pt x="847268" y="837054"/>
                    </a:cubicBezTo>
                    <a:cubicBezTo>
                      <a:pt x="594226" y="1085495"/>
                      <a:pt x="364187" y="1214317"/>
                      <a:pt x="258369" y="1214317"/>
                    </a:cubicBezTo>
                    <a:cubicBezTo>
                      <a:pt x="249167" y="1214317"/>
                      <a:pt x="230764" y="1214317"/>
                      <a:pt x="221563" y="1205116"/>
                    </a:cubicBezTo>
                    <a:cubicBezTo>
                      <a:pt x="193958" y="1177511"/>
                      <a:pt x="221563" y="1057891"/>
                      <a:pt x="336582" y="887662"/>
                    </a:cubicBezTo>
                    <a:cubicBezTo>
                      <a:pt x="327381" y="869259"/>
                      <a:pt x="322780" y="855457"/>
                      <a:pt x="318179" y="837054"/>
                    </a:cubicBezTo>
                    <a:cubicBezTo>
                      <a:pt x="184757" y="1021085"/>
                      <a:pt x="129547" y="1182112"/>
                      <a:pt x="189357" y="1241922"/>
                    </a:cubicBezTo>
                    <a:cubicBezTo>
                      <a:pt x="203160" y="1255724"/>
                      <a:pt x="226163" y="1264926"/>
                      <a:pt x="258369" y="1264926"/>
                    </a:cubicBezTo>
                    <a:cubicBezTo>
                      <a:pt x="387191" y="1264926"/>
                      <a:pt x="635632" y="1113100"/>
                      <a:pt x="874873" y="873860"/>
                    </a:cubicBezTo>
                    <a:cubicBezTo>
                      <a:pt x="1164722" y="579410"/>
                      <a:pt x="1330350" y="275759"/>
                      <a:pt x="1242935" y="188344"/>
                    </a:cubicBezTo>
                    <a:close/>
                  </a:path>
                </a:pathLst>
              </a:custGeom>
              <a:solidFill>
                <a:schemeClr val="tx2"/>
              </a:solidFill>
              <a:ln w="45641" cap="flat">
                <a:noFill/>
                <a:prstDash val="solid"/>
                <a:miter/>
              </a:ln>
            </p:spPr>
            <p:txBody>
              <a:bodyPr rtlCol="0" anchor="ctr"/>
              <a:lstStyle/>
              <a:p>
                <a:endParaRPr lang="en-US" sz="1873"/>
              </a:p>
            </p:txBody>
          </p:sp>
          <p:sp>
            <p:nvSpPr>
              <p:cNvPr id="44" name="Freeform: Shape 43">
                <a:extLst>
                  <a:ext uri="{FF2B5EF4-FFF2-40B4-BE49-F238E27FC236}">
                    <a16:creationId xmlns:a16="http://schemas.microsoft.com/office/drawing/2014/main" id="{786C53B9-18CD-4226-B7C8-228AF2397356}"/>
                  </a:ext>
                </a:extLst>
              </p:cNvPr>
              <p:cNvSpPr/>
              <p:nvPr/>
            </p:nvSpPr>
            <p:spPr>
              <a:xfrm>
                <a:off x="10340546" y="2599216"/>
                <a:ext cx="690116" cy="690116"/>
              </a:xfrm>
              <a:custGeom>
                <a:avLst/>
                <a:gdLst>
                  <a:gd name="connsiteX0" fmla="*/ 349371 w 690116"/>
                  <a:gd name="connsiteY0" fmla="*/ 165340 h 690116"/>
                  <a:gd name="connsiteX1" fmla="*/ 165340 w 690116"/>
                  <a:gd name="connsiteY1" fmla="*/ 349371 h 690116"/>
                  <a:gd name="connsiteX2" fmla="*/ 349371 w 690116"/>
                  <a:gd name="connsiteY2" fmla="*/ 533402 h 690116"/>
                  <a:gd name="connsiteX3" fmla="*/ 533402 w 690116"/>
                  <a:gd name="connsiteY3" fmla="*/ 349371 h 690116"/>
                  <a:gd name="connsiteX4" fmla="*/ 349371 w 690116"/>
                  <a:gd name="connsiteY4" fmla="*/ 165340 h 690116"/>
                  <a:gd name="connsiteX5" fmla="*/ 349371 w 690116"/>
                  <a:gd name="connsiteY5" fmla="*/ 165340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49371" y="165340"/>
                    </a:moveTo>
                    <a:cubicBezTo>
                      <a:pt x="349371" y="266557"/>
                      <a:pt x="266557" y="349371"/>
                      <a:pt x="165340" y="349371"/>
                    </a:cubicBezTo>
                    <a:cubicBezTo>
                      <a:pt x="266557" y="349371"/>
                      <a:pt x="349371" y="432185"/>
                      <a:pt x="349371" y="533402"/>
                    </a:cubicBezTo>
                    <a:cubicBezTo>
                      <a:pt x="349371" y="432185"/>
                      <a:pt x="432185" y="349371"/>
                      <a:pt x="533402" y="349371"/>
                    </a:cubicBezTo>
                    <a:cubicBezTo>
                      <a:pt x="432185" y="349371"/>
                      <a:pt x="349371" y="266557"/>
                      <a:pt x="349371" y="165340"/>
                    </a:cubicBezTo>
                    <a:lnTo>
                      <a:pt x="349371" y="165340"/>
                    </a:lnTo>
                    <a:close/>
                  </a:path>
                </a:pathLst>
              </a:custGeom>
              <a:solidFill>
                <a:schemeClr val="tx2"/>
              </a:solidFill>
              <a:ln w="45641" cap="flat">
                <a:noFill/>
                <a:prstDash val="solid"/>
                <a:miter/>
              </a:ln>
            </p:spPr>
            <p:txBody>
              <a:bodyPr rtlCol="0" anchor="ctr"/>
              <a:lstStyle/>
              <a:p>
                <a:endParaRPr lang="en-US" sz="1873"/>
              </a:p>
            </p:txBody>
          </p:sp>
          <p:sp>
            <p:nvSpPr>
              <p:cNvPr id="48" name="Freeform: Shape 47">
                <a:extLst>
                  <a:ext uri="{FF2B5EF4-FFF2-40B4-BE49-F238E27FC236}">
                    <a16:creationId xmlns:a16="http://schemas.microsoft.com/office/drawing/2014/main" id="{FD1424FC-1549-4C79-B6B4-17ADDBFDD46F}"/>
                  </a:ext>
                </a:extLst>
              </p:cNvPr>
              <p:cNvSpPr/>
              <p:nvPr/>
            </p:nvSpPr>
            <p:spPr>
              <a:xfrm>
                <a:off x="11168685" y="3427355"/>
                <a:ext cx="598101" cy="598101"/>
              </a:xfrm>
              <a:custGeom>
                <a:avLst/>
                <a:gdLst>
                  <a:gd name="connsiteX0" fmla="*/ 303364 w 598100"/>
                  <a:gd name="connsiteY0" fmla="*/ 165340 h 598100"/>
                  <a:gd name="connsiteX1" fmla="*/ 165340 w 598100"/>
                  <a:gd name="connsiteY1" fmla="*/ 303364 h 598100"/>
                  <a:gd name="connsiteX2" fmla="*/ 303364 w 598100"/>
                  <a:gd name="connsiteY2" fmla="*/ 441387 h 598100"/>
                  <a:gd name="connsiteX3" fmla="*/ 441387 w 598100"/>
                  <a:gd name="connsiteY3" fmla="*/ 303364 h 598100"/>
                  <a:gd name="connsiteX4" fmla="*/ 303364 w 598100"/>
                  <a:gd name="connsiteY4" fmla="*/ 165340 h 598100"/>
                  <a:gd name="connsiteX5" fmla="*/ 303364 w 598100"/>
                  <a:gd name="connsiteY5" fmla="*/ 165340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00" h="598100">
                    <a:moveTo>
                      <a:pt x="303364" y="165340"/>
                    </a:moveTo>
                    <a:cubicBezTo>
                      <a:pt x="303364" y="243554"/>
                      <a:pt x="243554" y="303364"/>
                      <a:pt x="165340" y="303364"/>
                    </a:cubicBezTo>
                    <a:cubicBezTo>
                      <a:pt x="243554" y="303364"/>
                      <a:pt x="303364" y="363174"/>
                      <a:pt x="303364" y="441387"/>
                    </a:cubicBezTo>
                    <a:cubicBezTo>
                      <a:pt x="303364" y="363174"/>
                      <a:pt x="363174" y="303364"/>
                      <a:pt x="441387" y="303364"/>
                    </a:cubicBezTo>
                    <a:cubicBezTo>
                      <a:pt x="363174" y="303364"/>
                      <a:pt x="303364" y="243554"/>
                      <a:pt x="303364" y="165340"/>
                    </a:cubicBezTo>
                    <a:lnTo>
                      <a:pt x="303364" y="165340"/>
                    </a:lnTo>
                    <a:close/>
                  </a:path>
                </a:pathLst>
              </a:custGeom>
              <a:solidFill>
                <a:schemeClr val="tx2"/>
              </a:solidFill>
              <a:ln w="45641" cap="flat">
                <a:noFill/>
                <a:prstDash val="solid"/>
                <a:miter/>
              </a:ln>
            </p:spPr>
            <p:txBody>
              <a:bodyPr rtlCol="0" anchor="ctr"/>
              <a:lstStyle/>
              <a:p>
                <a:endParaRPr lang="en-US" sz="1873"/>
              </a:p>
            </p:txBody>
          </p:sp>
          <p:sp>
            <p:nvSpPr>
              <p:cNvPr id="49" name="Freeform: Shape 48">
                <a:extLst>
                  <a:ext uri="{FF2B5EF4-FFF2-40B4-BE49-F238E27FC236}">
                    <a16:creationId xmlns:a16="http://schemas.microsoft.com/office/drawing/2014/main" id="{1CE39809-4DED-4425-9D03-09B38900793B}"/>
                  </a:ext>
                </a:extLst>
              </p:cNvPr>
              <p:cNvSpPr/>
              <p:nvPr/>
            </p:nvSpPr>
            <p:spPr>
              <a:xfrm>
                <a:off x="10524577" y="3082297"/>
                <a:ext cx="644109" cy="644109"/>
              </a:xfrm>
              <a:custGeom>
                <a:avLst/>
                <a:gdLst>
                  <a:gd name="connsiteX0" fmla="*/ 376976 w 644108"/>
                  <a:gd name="connsiteY0" fmla="*/ 289561 h 644108"/>
                  <a:gd name="connsiteX1" fmla="*/ 363174 w 644108"/>
                  <a:gd name="connsiteY1" fmla="*/ 289561 h 644108"/>
                  <a:gd name="connsiteX2" fmla="*/ 367774 w 644108"/>
                  <a:gd name="connsiteY2" fmla="*/ 266557 h 644108"/>
                  <a:gd name="connsiteX3" fmla="*/ 266557 w 644108"/>
                  <a:gd name="connsiteY3" fmla="*/ 165340 h 644108"/>
                  <a:gd name="connsiteX4" fmla="*/ 174542 w 644108"/>
                  <a:gd name="connsiteY4" fmla="*/ 165340 h 644108"/>
                  <a:gd name="connsiteX5" fmla="*/ 165340 w 644108"/>
                  <a:gd name="connsiteY5" fmla="*/ 234352 h 644108"/>
                  <a:gd name="connsiteX6" fmla="*/ 271158 w 644108"/>
                  <a:gd name="connsiteY6" fmla="*/ 491995 h 644108"/>
                  <a:gd name="connsiteX7" fmla="*/ 381577 w 644108"/>
                  <a:gd name="connsiteY7" fmla="*/ 491995 h 644108"/>
                  <a:gd name="connsiteX8" fmla="*/ 482794 w 644108"/>
                  <a:gd name="connsiteY8" fmla="*/ 390778 h 644108"/>
                  <a:gd name="connsiteX9" fmla="*/ 376976 w 644108"/>
                  <a:gd name="connsiteY9" fmla="*/ 289561 h 6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108" h="644108">
                    <a:moveTo>
                      <a:pt x="376976" y="289561"/>
                    </a:moveTo>
                    <a:lnTo>
                      <a:pt x="363174" y="289561"/>
                    </a:lnTo>
                    <a:cubicBezTo>
                      <a:pt x="363174" y="280360"/>
                      <a:pt x="367774" y="275759"/>
                      <a:pt x="367774" y="266557"/>
                    </a:cubicBezTo>
                    <a:cubicBezTo>
                      <a:pt x="367774" y="211348"/>
                      <a:pt x="321767" y="165340"/>
                      <a:pt x="266557" y="165340"/>
                    </a:cubicBezTo>
                    <a:lnTo>
                      <a:pt x="174542" y="165340"/>
                    </a:lnTo>
                    <a:cubicBezTo>
                      <a:pt x="169941" y="188344"/>
                      <a:pt x="165340" y="211348"/>
                      <a:pt x="165340" y="234352"/>
                    </a:cubicBezTo>
                    <a:cubicBezTo>
                      <a:pt x="165340" y="335569"/>
                      <a:pt x="206747" y="422984"/>
                      <a:pt x="271158" y="491995"/>
                    </a:cubicBezTo>
                    <a:lnTo>
                      <a:pt x="381577" y="491995"/>
                    </a:lnTo>
                    <a:cubicBezTo>
                      <a:pt x="436786" y="491995"/>
                      <a:pt x="482794" y="445988"/>
                      <a:pt x="482794" y="390778"/>
                    </a:cubicBezTo>
                    <a:cubicBezTo>
                      <a:pt x="478193" y="335569"/>
                      <a:pt x="432185" y="289561"/>
                      <a:pt x="376976" y="289561"/>
                    </a:cubicBezTo>
                    <a:close/>
                  </a:path>
                </a:pathLst>
              </a:custGeom>
              <a:solidFill>
                <a:schemeClr val="bg1"/>
              </a:solidFill>
              <a:ln w="45641" cap="flat">
                <a:noFill/>
                <a:prstDash val="solid"/>
                <a:miter/>
              </a:ln>
            </p:spPr>
            <p:txBody>
              <a:bodyPr rtlCol="0" anchor="ctr"/>
              <a:lstStyle/>
              <a:p>
                <a:endParaRPr lang="en-US" sz="1873"/>
              </a:p>
            </p:txBody>
          </p:sp>
          <p:sp>
            <p:nvSpPr>
              <p:cNvPr id="50" name="Freeform: Shape 49">
                <a:extLst>
                  <a:ext uri="{FF2B5EF4-FFF2-40B4-BE49-F238E27FC236}">
                    <a16:creationId xmlns:a16="http://schemas.microsoft.com/office/drawing/2014/main" id="{D13F525E-C897-4500-92D6-795E137486DA}"/>
                  </a:ext>
                </a:extLst>
              </p:cNvPr>
              <p:cNvSpPr/>
              <p:nvPr/>
            </p:nvSpPr>
            <p:spPr>
              <a:xfrm>
                <a:off x="10984654" y="3201917"/>
                <a:ext cx="368062" cy="368062"/>
              </a:xfrm>
              <a:custGeom>
                <a:avLst/>
                <a:gdLst>
                  <a:gd name="connsiteX0" fmla="*/ 165340 w 368062"/>
                  <a:gd name="connsiteY0" fmla="*/ 206747 h 368062"/>
                  <a:gd name="connsiteX1" fmla="*/ 165340 w 368062"/>
                  <a:gd name="connsiteY1" fmla="*/ 206747 h 368062"/>
                  <a:gd name="connsiteX2" fmla="*/ 206747 w 368062"/>
                  <a:gd name="connsiteY2" fmla="*/ 165340 h 368062"/>
                  <a:gd name="connsiteX3" fmla="*/ 165340 w 368062"/>
                  <a:gd name="connsiteY3" fmla="*/ 206747 h 368062"/>
                </a:gdLst>
                <a:ahLst/>
                <a:cxnLst>
                  <a:cxn ang="0">
                    <a:pos x="connsiteX0" y="connsiteY0"/>
                  </a:cxn>
                  <a:cxn ang="0">
                    <a:pos x="connsiteX1" y="connsiteY1"/>
                  </a:cxn>
                  <a:cxn ang="0">
                    <a:pos x="connsiteX2" y="connsiteY2"/>
                  </a:cxn>
                  <a:cxn ang="0">
                    <a:pos x="connsiteX3" y="connsiteY3"/>
                  </a:cxn>
                </a:cxnLst>
                <a:rect l="l" t="t" r="r" b="b"/>
                <a:pathLst>
                  <a:path w="368062" h="368062">
                    <a:moveTo>
                      <a:pt x="165340" y="206747"/>
                    </a:moveTo>
                    <a:cubicBezTo>
                      <a:pt x="165340" y="206747"/>
                      <a:pt x="165340" y="206747"/>
                      <a:pt x="165340" y="206747"/>
                    </a:cubicBezTo>
                    <a:cubicBezTo>
                      <a:pt x="179143" y="192945"/>
                      <a:pt x="192945" y="179143"/>
                      <a:pt x="206747" y="165340"/>
                    </a:cubicBezTo>
                    <a:cubicBezTo>
                      <a:pt x="188344" y="174542"/>
                      <a:pt x="174542" y="188344"/>
                      <a:pt x="165340" y="206747"/>
                    </a:cubicBezTo>
                    <a:close/>
                  </a:path>
                </a:pathLst>
              </a:custGeom>
              <a:solidFill>
                <a:schemeClr val="accent1"/>
              </a:solidFill>
              <a:ln w="45641" cap="flat">
                <a:noFill/>
                <a:prstDash val="solid"/>
                <a:miter/>
              </a:ln>
            </p:spPr>
            <p:txBody>
              <a:bodyPr rtlCol="0" anchor="ctr"/>
              <a:lstStyle/>
              <a:p>
                <a:endParaRPr lang="en-US" sz="1873"/>
              </a:p>
            </p:txBody>
          </p:sp>
          <p:sp>
            <p:nvSpPr>
              <p:cNvPr id="51" name="Freeform: Shape 50">
                <a:extLst>
                  <a:ext uri="{FF2B5EF4-FFF2-40B4-BE49-F238E27FC236}">
                    <a16:creationId xmlns:a16="http://schemas.microsoft.com/office/drawing/2014/main" id="{DEAA6960-A210-4B77-8CEC-363AB4D43E1A}"/>
                  </a:ext>
                </a:extLst>
              </p:cNvPr>
              <p:cNvSpPr/>
              <p:nvPr/>
            </p:nvSpPr>
            <p:spPr>
              <a:xfrm>
                <a:off x="10952449" y="3188115"/>
                <a:ext cx="598101" cy="598101"/>
              </a:xfrm>
              <a:custGeom>
                <a:avLst/>
                <a:gdLst>
                  <a:gd name="connsiteX0" fmla="*/ 294162 w 598100"/>
                  <a:gd name="connsiteY0" fmla="*/ 317166 h 598100"/>
                  <a:gd name="connsiteX1" fmla="*/ 165340 w 598100"/>
                  <a:gd name="connsiteY1" fmla="*/ 436786 h 598100"/>
                  <a:gd name="connsiteX2" fmla="*/ 225150 w 598100"/>
                  <a:gd name="connsiteY2" fmla="*/ 459790 h 598100"/>
                  <a:gd name="connsiteX3" fmla="*/ 257356 w 598100"/>
                  <a:gd name="connsiteY3" fmla="*/ 459790 h 598100"/>
                  <a:gd name="connsiteX4" fmla="*/ 473592 w 598100"/>
                  <a:gd name="connsiteY4" fmla="*/ 165340 h 598100"/>
                  <a:gd name="connsiteX5" fmla="*/ 432185 w 598100"/>
                  <a:gd name="connsiteY5" fmla="*/ 165340 h 598100"/>
                  <a:gd name="connsiteX6" fmla="*/ 294162 w 598100"/>
                  <a:gd name="connsiteY6" fmla="*/ 317166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00" h="598100">
                    <a:moveTo>
                      <a:pt x="294162" y="317166"/>
                    </a:moveTo>
                    <a:cubicBezTo>
                      <a:pt x="252755" y="358573"/>
                      <a:pt x="206747" y="399980"/>
                      <a:pt x="165340" y="436786"/>
                    </a:cubicBezTo>
                    <a:cubicBezTo>
                      <a:pt x="179143" y="450588"/>
                      <a:pt x="202147" y="459790"/>
                      <a:pt x="225150" y="459790"/>
                    </a:cubicBezTo>
                    <a:lnTo>
                      <a:pt x="257356" y="459790"/>
                    </a:lnTo>
                    <a:cubicBezTo>
                      <a:pt x="372375" y="409181"/>
                      <a:pt x="455189" y="298763"/>
                      <a:pt x="473592" y="165340"/>
                    </a:cubicBezTo>
                    <a:lnTo>
                      <a:pt x="432185" y="165340"/>
                    </a:lnTo>
                    <a:cubicBezTo>
                      <a:pt x="386178" y="220550"/>
                      <a:pt x="344771" y="271158"/>
                      <a:pt x="294162" y="317166"/>
                    </a:cubicBezTo>
                    <a:close/>
                  </a:path>
                </a:pathLst>
              </a:custGeom>
              <a:solidFill>
                <a:srgbClr val="B8D432"/>
              </a:solidFill>
              <a:ln w="45641" cap="flat">
                <a:noFill/>
                <a:prstDash val="solid"/>
                <a:miter/>
              </a:ln>
            </p:spPr>
            <p:txBody>
              <a:bodyPr rtlCol="0" anchor="ctr"/>
              <a:lstStyle/>
              <a:p>
                <a:endParaRPr lang="en-US" sz="1873"/>
              </a:p>
            </p:txBody>
          </p:sp>
          <p:sp>
            <p:nvSpPr>
              <p:cNvPr id="52" name="Freeform: Shape 51">
                <a:extLst>
                  <a:ext uri="{FF2B5EF4-FFF2-40B4-BE49-F238E27FC236}">
                    <a16:creationId xmlns:a16="http://schemas.microsoft.com/office/drawing/2014/main" id="{8F332598-5E87-4AA5-866D-7E6DF773CB1C}"/>
                  </a:ext>
                </a:extLst>
              </p:cNvPr>
              <p:cNvSpPr/>
              <p:nvPr/>
            </p:nvSpPr>
            <p:spPr>
              <a:xfrm>
                <a:off x="10819026" y="2815452"/>
                <a:ext cx="690116" cy="598101"/>
              </a:xfrm>
              <a:custGeom>
                <a:avLst/>
                <a:gdLst>
                  <a:gd name="connsiteX0" fmla="*/ 271158 w 690116"/>
                  <a:gd name="connsiteY0" fmla="*/ 464391 h 598100"/>
                  <a:gd name="connsiteX1" fmla="*/ 450588 w 690116"/>
                  <a:gd name="connsiteY1" fmla="*/ 464391 h 598100"/>
                  <a:gd name="connsiteX2" fmla="*/ 561007 w 690116"/>
                  <a:gd name="connsiteY2" fmla="*/ 321767 h 598100"/>
                  <a:gd name="connsiteX3" fmla="*/ 399980 w 690116"/>
                  <a:gd name="connsiteY3" fmla="*/ 165340 h 598100"/>
                  <a:gd name="connsiteX4" fmla="*/ 376976 w 690116"/>
                  <a:gd name="connsiteY4" fmla="*/ 165340 h 598100"/>
                  <a:gd name="connsiteX5" fmla="*/ 307964 w 690116"/>
                  <a:gd name="connsiteY5" fmla="*/ 234352 h 598100"/>
                  <a:gd name="connsiteX6" fmla="*/ 312565 w 690116"/>
                  <a:gd name="connsiteY6" fmla="*/ 252755 h 598100"/>
                  <a:gd name="connsiteX7" fmla="*/ 271158 w 690116"/>
                  <a:gd name="connsiteY7" fmla="*/ 252755 h 598100"/>
                  <a:gd name="connsiteX8" fmla="*/ 165340 w 690116"/>
                  <a:gd name="connsiteY8" fmla="*/ 358573 h 598100"/>
                  <a:gd name="connsiteX9" fmla="*/ 271158 w 690116"/>
                  <a:gd name="connsiteY9" fmla="*/ 464391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116" h="598100">
                    <a:moveTo>
                      <a:pt x="271158" y="464391"/>
                    </a:moveTo>
                    <a:lnTo>
                      <a:pt x="450588" y="464391"/>
                    </a:lnTo>
                    <a:cubicBezTo>
                      <a:pt x="496596" y="413782"/>
                      <a:pt x="533402" y="367774"/>
                      <a:pt x="561007" y="321767"/>
                    </a:cubicBezTo>
                    <a:cubicBezTo>
                      <a:pt x="524201" y="252755"/>
                      <a:pt x="468992" y="202147"/>
                      <a:pt x="399980" y="165340"/>
                    </a:cubicBezTo>
                    <a:lnTo>
                      <a:pt x="376976" y="165340"/>
                    </a:lnTo>
                    <a:cubicBezTo>
                      <a:pt x="340170" y="165340"/>
                      <a:pt x="307964" y="197546"/>
                      <a:pt x="307964" y="234352"/>
                    </a:cubicBezTo>
                    <a:cubicBezTo>
                      <a:pt x="307964" y="238953"/>
                      <a:pt x="307964" y="248154"/>
                      <a:pt x="312565" y="252755"/>
                    </a:cubicBezTo>
                    <a:lnTo>
                      <a:pt x="271158" y="252755"/>
                    </a:lnTo>
                    <a:cubicBezTo>
                      <a:pt x="211348" y="252755"/>
                      <a:pt x="165340" y="298763"/>
                      <a:pt x="165340" y="358573"/>
                    </a:cubicBezTo>
                    <a:cubicBezTo>
                      <a:pt x="165340" y="418383"/>
                      <a:pt x="211348" y="464391"/>
                      <a:pt x="271158" y="464391"/>
                    </a:cubicBezTo>
                    <a:close/>
                  </a:path>
                </a:pathLst>
              </a:custGeom>
              <a:solidFill>
                <a:schemeClr val="bg1"/>
              </a:solidFill>
              <a:ln w="45641" cap="flat">
                <a:noFill/>
                <a:prstDash val="solid"/>
                <a:miter/>
              </a:ln>
            </p:spPr>
            <p:txBody>
              <a:bodyPr rtlCol="0" anchor="ctr"/>
              <a:lstStyle/>
              <a:p>
                <a:endParaRPr lang="en-US" sz="1873"/>
              </a:p>
            </p:txBody>
          </p:sp>
        </p:grpSp>
      </p:grpSp>
    </p:spTree>
    <p:extLst>
      <p:ext uri="{BB962C8B-B14F-4D97-AF65-F5344CB8AC3E}">
        <p14:creationId xmlns:p14="http://schemas.microsoft.com/office/powerpoint/2010/main" val="2300048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2.08333E-7 -4.44444E-6 L 0.00026 -0.04143 " pathEditMode="relative" rAng="0" ptsTypes="AA">
                                      <p:cBhvr>
                                        <p:cTn id="9" dur="750" spd="-100000" fill="hold"/>
                                        <p:tgtEl>
                                          <p:spTgt spid="26"/>
                                        </p:tgtEl>
                                        <p:attrNameLst>
                                          <p:attrName>ppt_x</p:attrName>
                                          <p:attrName>ppt_y</p:attrName>
                                        </p:attrNameLst>
                                      </p:cBhvr>
                                      <p:rCtr x="13" y="-208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2.5E-6 4.07407E-6 L 2.5E-6 0.04004 " pathEditMode="relative" rAng="0" ptsTypes="AA">
                                      <p:cBhvr>
                                        <p:cTn id="15" dur="500" spd="-100000" fill="hold"/>
                                        <p:tgtEl>
                                          <p:spTgt spid="27"/>
                                        </p:tgtEl>
                                        <p:attrNameLst>
                                          <p:attrName>ppt_x</p:attrName>
                                          <p:attrName>ppt_y</p:attrName>
                                        </p:attrNameLst>
                                      </p:cBhvr>
                                      <p:rCtr x="0" y="1991"/>
                                    </p:animMotion>
                                  </p:childTnLst>
                                </p:cTn>
                              </p:par>
                              <p:par>
                                <p:cTn id="16" presetID="10" presetClass="entr" presetSubtype="0" fill="hold" nodeType="withEffect">
                                  <p:stCondLst>
                                    <p:cond delay="25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250"/>
                                  </p:stCondLst>
                                  <p:childTnLst>
                                    <p:animMotion origin="layout" path="M 2.5E-6 4.07407E-6 L 2.5E-6 0.04004 " pathEditMode="relative" rAng="0" ptsTypes="AA">
                                      <p:cBhvr>
                                        <p:cTn id="20" dur="500" spd="-100000" fill="hold"/>
                                        <p:tgtEl>
                                          <p:spTgt spid="28"/>
                                        </p:tgtEl>
                                        <p:attrNameLst>
                                          <p:attrName>ppt_x</p:attrName>
                                          <p:attrName>ppt_y</p:attrName>
                                        </p:attrNameLst>
                                      </p:cBhvr>
                                      <p:rCtr x="0" y="1991"/>
                                    </p:animMotion>
                                  </p:childTnLst>
                                </p:cTn>
                              </p:par>
                              <p:par>
                                <p:cTn id="21" presetID="10" presetClass="entr" presetSubtype="0" fill="hold" nodeType="with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42" presetClass="path" presetSubtype="0" decel="100000" fill="hold" nodeType="withEffect">
                                  <p:stCondLst>
                                    <p:cond delay="500"/>
                                  </p:stCondLst>
                                  <p:childTnLst>
                                    <p:animMotion origin="layout" path="M 2.70833E-6 -1.85185E-6 L 2.70833E-6 0.04005 " pathEditMode="relative" rAng="0" ptsTypes="AA">
                                      <p:cBhvr>
                                        <p:cTn id="25" dur="500" spd="-100000" fill="hold"/>
                                        <p:tgtEl>
                                          <p:spTgt spid="29"/>
                                        </p:tgtEl>
                                        <p:attrNameLst>
                                          <p:attrName>ppt_x</p:attrName>
                                          <p:attrName>ppt_y</p:attrName>
                                        </p:attrNameLst>
                                      </p:cBhvr>
                                      <p:rCtr x="0" y="1991"/>
                                    </p:animMotion>
                                  </p:childTnLst>
                                </p:cTn>
                              </p:par>
                              <p:par>
                                <p:cTn id="26" presetID="10" presetClass="entr" presetSubtype="0" fill="hold" nodeType="withEffect">
                                  <p:stCondLst>
                                    <p:cond delay="7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42" presetClass="path" presetSubtype="0" decel="100000" fill="hold" nodeType="withEffect">
                                  <p:stCondLst>
                                    <p:cond delay="750"/>
                                  </p:stCondLst>
                                  <p:childTnLst>
                                    <p:animMotion origin="layout" path="M 2.5E-6 4.07407E-6 L 2.5E-6 0.04004 " pathEditMode="relative" rAng="0" ptsTypes="AA">
                                      <p:cBhvr>
                                        <p:cTn id="30" dur="500" spd="-100000" fill="hold"/>
                                        <p:tgtEl>
                                          <p:spTgt spid="39"/>
                                        </p:tgtEl>
                                        <p:attrNameLst>
                                          <p:attrName>ppt_x</p:attrName>
                                          <p:attrName>ppt_y</p:attrName>
                                        </p:attrNameLst>
                                      </p:cBhvr>
                                      <p:rCtr x="0" y="1991"/>
                                    </p:animMotion>
                                  </p:childTnLst>
                                </p:cTn>
                              </p:par>
                              <p:par>
                                <p:cTn id="31" presetID="10" presetClass="entr" presetSubtype="0" fill="hold" nodeType="withEffect">
                                  <p:stCondLst>
                                    <p:cond delay="100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42" presetClass="path" presetSubtype="0" decel="100000" fill="hold" nodeType="withEffect">
                                  <p:stCondLst>
                                    <p:cond delay="1000"/>
                                  </p:stCondLst>
                                  <p:childTnLst>
                                    <p:animMotion origin="layout" path="M 2.5E-6 4.07407E-6 L 2.5E-6 0.04004 " pathEditMode="relative" rAng="0" ptsTypes="AA">
                                      <p:cBhvr>
                                        <p:cTn id="35" dur="500" spd="-100000" fill="hold"/>
                                        <p:tgtEl>
                                          <p:spTgt spid="33"/>
                                        </p:tgtEl>
                                        <p:attrNameLst>
                                          <p:attrName>ppt_x</p:attrName>
                                          <p:attrName>ppt_y</p:attrName>
                                        </p:attrNameLst>
                                      </p:cBhvr>
                                      <p:rCtr x="0" y="1991"/>
                                    </p:animMotion>
                                  </p:childTnLst>
                                </p:cTn>
                              </p:par>
                              <p:par>
                                <p:cTn id="36" presetID="10" presetClass="entr" presetSubtype="0" fill="hold" nodeType="withEffect">
                                  <p:stCondLst>
                                    <p:cond delay="125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42" presetClass="path" presetSubtype="0" decel="100000" fill="hold" nodeType="withEffect">
                                  <p:stCondLst>
                                    <p:cond delay="1250"/>
                                  </p:stCondLst>
                                  <p:childTnLst>
                                    <p:animMotion origin="layout" path="M 2.5E-6 4.07407E-6 L 2.5E-6 0.04004 " pathEditMode="relative" rAng="0" ptsTypes="AA">
                                      <p:cBhvr>
                                        <p:cTn id="40" dur="500" spd="-100000" fill="hold"/>
                                        <p:tgtEl>
                                          <p:spTgt spid="53"/>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1283871" y="3127339"/>
            <a:ext cx="1851415" cy="915358"/>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3293313" y="3127339"/>
            <a:ext cx="1851415" cy="915358"/>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5302755" y="3127339"/>
            <a:ext cx="1851415" cy="915358"/>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7312197" y="3127339"/>
            <a:ext cx="1845906" cy="915358"/>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9316130" y="3127339"/>
            <a:ext cx="1845906" cy="915358"/>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pPr algn="ctr"/>
            <a:r>
              <a:rPr lang="en-US"/>
              <a:t>Azure for Cloud Scale Analytics</a:t>
            </a: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955387" y="3585018"/>
            <a:ext cx="605649"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1872787" y="3443763"/>
            <a:ext cx="673585"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3935691" y="3443763"/>
            <a:ext cx="566662"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5978550" y="3443763"/>
            <a:ext cx="499827"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7932921" y="3443763"/>
            <a:ext cx="604461"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3135287" y="3585018"/>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144729" y="3585018"/>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179815" y="3585018"/>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158103" y="3585018"/>
            <a:ext cx="373041"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9764960" y="3443763"/>
            <a:ext cx="948251"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Visualize</a:t>
            </a:r>
          </a:p>
        </p:txBody>
      </p:sp>
      <p:grpSp>
        <p:nvGrpSpPr>
          <p:cNvPr id="29" name="Group 28">
            <a:extLst>
              <a:ext uri="{FF2B5EF4-FFF2-40B4-BE49-F238E27FC236}">
                <a16:creationId xmlns:a16="http://schemas.microsoft.com/office/drawing/2014/main" id="{98BD25D2-A185-4B24-981F-58EA16823C09}"/>
              </a:ext>
            </a:extLst>
          </p:cNvPr>
          <p:cNvGrpSpPr/>
          <p:nvPr/>
        </p:nvGrpSpPr>
        <p:grpSpPr>
          <a:xfrm>
            <a:off x="-7914505" y="2760226"/>
            <a:ext cx="1246694" cy="1938004"/>
            <a:chOff x="4397870" y="2706257"/>
            <a:chExt cx="1222516" cy="1900418"/>
          </a:xfrm>
        </p:grpSpPr>
        <p:sp>
          <p:nvSpPr>
            <p:cNvPr id="30" name="Title 1">
              <a:extLst>
                <a:ext uri="{FF2B5EF4-FFF2-40B4-BE49-F238E27FC236}">
                  <a16:creationId xmlns:a16="http://schemas.microsoft.com/office/drawing/2014/main" id="{50274FF3-C4EF-49A7-A57C-EB74FD95FEC2}"/>
                </a:ext>
              </a:extLst>
            </p:cNvPr>
            <p:cNvSpPr txBox="1">
              <a:spLocks/>
            </p:cNvSpPr>
            <p:nvPr/>
          </p:nvSpPr>
          <p:spPr>
            <a:xfrm>
              <a:off x="4530378" y="4143127"/>
              <a:ext cx="1027845"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MySQL</a:t>
              </a:r>
            </a:p>
          </p:txBody>
        </p:sp>
        <p:pic>
          <p:nvPicPr>
            <p:cNvPr id="31" name="Graphic 30">
              <a:extLst>
                <a:ext uri="{FF2B5EF4-FFF2-40B4-BE49-F238E27FC236}">
                  <a16:creationId xmlns:a16="http://schemas.microsoft.com/office/drawing/2014/main" id="{EB026A1D-4FB7-4D23-9A04-3A8346727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7870" y="2706257"/>
              <a:ext cx="1222516" cy="1222516"/>
            </a:xfrm>
            <a:prstGeom prst="rect">
              <a:avLst/>
            </a:prstGeom>
          </p:spPr>
        </p:pic>
      </p:grpSp>
      <p:grpSp>
        <p:nvGrpSpPr>
          <p:cNvPr id="32" name="Group 31">
            <a:extLst>
              <a:ext uri="{FF2B5EF4-FFF2-40B4-BE49-F238E27FC236}">
                <a16:creationId xmlns:a16="http://schemas.microsoft.com/office/drawing/2014/main" id="{43C6C3B8-B8AD-46EA-876E-AEC96B98949C}"/>
              </a:ext>
            </a:extLst>
          </p:cNvPr>
          <p:cNvGrpSpPr/>
          <p:nvPr/>
        </p:nvGrpSpPr>
        <p:grpSpPr>
          <a:xfrm>
            <a:off x="-11961098" y="2760228"/>
            <a:ext cx="1272552" cy="1938003"/>
            <a:chOff x="429756" y="2706258"/>
            <a:chExt cx="1247872" cy="1900417"/>
          </a:xfrm>
        </p:grpSpPr>
        <p:sp>
          <p:nvSpPr>
            <p:cNvPr id="33" name="Title 1">
              <a:extLst>
                <a:ext uri="{FF2B5EF4-FFF2-40B4-BE49-F238E27FC236}">
                  <a16:creationId xmlns:a16="http://schemas.microsoft.com/office/drawing/2014/main" id="{898F612B-C62F-4078-9E19-96E669248D72}"/>
                </a:ext>
              </a:extLst>
            </p:cNvPr>
            <p:cNvSpPr txBox="1">
              <a:spLocks/>
            </p:cNvSpPr>
            <p:nvPr/>
          </p:nvSpPr>
          <p:spPr>
            <a:xfrm>
              <a:off x="533394" y="4143127"/>
              <a:ext cx="1071127"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SQL DB</a:t>
              </a:r>
            </a:p>
          </p:txBody>
        </p:sp>
        <p:pic>
          <p:nvPicPr>
            <p:cNvPr id="35" name="Graphic 34">
              <a:extLst>
                <a:ext uri="{FF2B5EF4-FFF2-40B4-BE49-F238E27FC236}">
                  <a16:creationId xmlns:a16="http://schemas.microsoft.com/office/drawing/2014/main" id="{09E3671C-CB52-4B7B-AA64-0DE54A39E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56" y="2706258"/>
              <a:ext cx="1247872" cy="1247870"/>
            </a:xfrm>
            <a:prstGeom prst="rect">
              <a:avLst/>
            </a:prstGeom>
          </p:spPr>
        </p:pic>
      </p:grpSp>
      <p:grpSp>
        <p:nvGrpSpPr>
          <p:cNvPr id="36" name="Group 35">
            <a:extLst>
              <a:ext uri="{FF2B5EF4-FFF2-40B4-BE49-F238E27FC236}">
                <a16:creationId xmlns:a16="http://schemas.microsoft.com/office/drawing/2014/main" id="{B9A1D864-108A-4FB4-9A52-D134D50D9C39}"/>
              </a:ext>
            </a:extLst>
          </p:cNvPr>
          <p:cNvGrpSpPr/>
          <p:nvPr/>
        </p:nvGrpSpPr>
        <p:grpSpPr>
          <a:xfrm>
            <a:off x="-4162239" y="2797236"/>
            <a:ext cx="1636145" cy="1900997"/>
            <a:chOff x="8077366" y="2742547"/>
            <a:chExt cx="1604414" cy="1864128"/>
          </a:xfrm>
        </p:grpSpPr>
        <p:sp>
          <p:nvSpPr>
            <p:cNvPr id="37" name="Title 1">
              <a:extLst>
                <a:ext uri="{FF2B5EF4-FFF2-40B4-BE49-F238E27FC236}">
                  <a16:creationId xmlns:a16="http://schemas.microsoft.com/office/drawing/2014/main" id="{0E6C096A-662B-4A09-BBFC-2E914AE8C056}"/>
                </a:ext>
              </a:extLst>
            </p:cNvPr>
            <p:cNvSpPr txBox="1">
              <a:spLocks/>
            </p:cNvSpPr>
            <p:nvPr/>
          </p:nvSpPr>
          <p:spPr>
            <a:xfrm>
              <a:off x="8077366" y="4143127"/>
              <a:ext cx="1604414"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Redis Cache</a:t>
              </a:r>
            </a:p>
          </p:txBody>
        </p:sp>
        <p:pic>
          <p:nvPicPr>
            <p:cNvPr id="40" name="Graphic 39">
              <a:extLst>
                <a:ext uri="{FF2B5EF4-FFF2-40B4-BE49-F238E27FC236}">
                  <a16:creationId xmlns:a16="http://schemas.microsoft.com/office/drawing/2014/main" id="{D1E1F998-615F-49F9-B6B0-3EBC8DD36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0137" y="2742547"/>
              <a:ext cx="1212181" cy="1212181"/>
            </a:xfrm>
            <a:prstGeom prst="rect">
              <a:avLst/>
            </a:prstGeom>
          </p:spPr>
        </p:pic>
      </p:grpSp>
      <p:grpSp>
        <p:nvGrpSpPr>
          <p:cNvPr id="41" name="Group 40">
            <a:extLst>
              <a:ext uri="{FF2B5EF4-FFF2-40B4-BE49-F238E27FC236}">
                <a16:creationId xmlns:a16="http://schemas.microsoft.com/office/drawing/2014/main" id="{A6A6F653-C4A6-43B1-8DDB-1D682F955250}"/>
              </a:ext>
            </a:extLst>
          </p:cNvPr>
          <p:cNvGrpSpPr/>
          <p:nvPr/>
        </p:nvGrpSpPr>
        <p:grpSpPr>
          <a:xfrm>
            <a:off x="-10097026" y="2819678"/>
            <a:ext cx="1651577" cy="1878551"/>
            <a:chOff x="2257676" y="2764556"/>
            <a:chExt cx="1619547" cy="1842119"/>
          </a:xfrm>
        </p:grpSpPr>
        <p:sp>
          <p:nvSpPr>
            <p:cNvPr id="42" name="Title 1">
              <a:extLst>
                <a:ext uri="{FF2B5EF4-FFF2-40B4-BE49-F238E27FC236}">
                  <a16:creationId xmlns:a16="http://schemas.microsoft.com/office/drawing/2014/main" id="{61440608-D7F3-4F7F-AC1F-77E03E52302F}"/>
                </a:ext>
              </a:extLst>
            </p:cNvPr>
            <p:cNvSpPr txBox="1">
              <a:spLocks/>
            </p:cNvSpPr>
            <p:nvPr/>
          </p:nvSpPr>
          <p:spPr>
            <a:xfrm>
              <a:off x="2257676" y="4143127"/>
              <a:ext cx="1619547"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PostgreSQL </a:t>
              </a:r>
            </a:p>
          </p:txBody>
        </p:sp>
        <p:pic>
          <p:nvPicPr>
            <p:cNvPr id="43" name="Picture 42">
              <a:extLst>
                <a:ext uri="{FF2B5EF4-FFF2-40B4-BE49-F238E27FC236}">
                  <a16:creationId xmlns:a16="http://schemas.microsoft.com/office/drawing/2014/main" id="{2CEB6187-F1F0-40DE-B75C-5B6A5F8284C5}"/>
                </a:ext>
              </a:extLst>
            </p:cNvPr>
            <p:cNvPicPr>
              <a:picLocks noChangeAspect="1"/>
            </p:cNvPicPr>
            <p:nvPr/>
          </p:nvPicPr>
          <p:blipFill rotWithShape="1">
            <a:blip r:embed="rId9"/>
            <a:srcRect l="5625" t="3852" r="4118" b="4813"/>
            <a:stretch/>
          </p:blipFill>
          <p:spPr>
            <a:xfrm>
              <a:off x="2443553" y="2764556"/>
              <a:ext cx="1175596" cy="1164217"/>
            </a:xfrm>
            <a:prstGeom prst="ellipse">
              <a:avLst/>
            </a:prstGeom>
            <a:solidFill>
              <a:schemeClr val="accent1"/>
            </a:solidFill>
          </p:spPr>
        </p:pic>
      </p:grpSp>
      <p:grpSp>
        <p:nvGrpSpPr>
          <p:cNvPr id="44" name="Group 43">
            <a:extLst>
              <a:ext uri="{FF2B5EF4-FFF2-40B4-BE49-F238E27FC236}">
                <a16:creationId xmlns:a16="http://schemas.microsoft.com/office/drawing/2014/main" id="{E3E4B38D-E223-427C-BC56-29FC47CF1BA6}"/>
              </a:ext>
            </a:extLst>
          </p:cNvPr>
          <p:cNvGrpSpPr/>
          <p:nvPr/>
        </p:nvGrpSpPr>
        <p:grpSpPr>
          <a:xfrm>
            <a:off x="-6061174" y="2750189"/>
            <a:ext cx="1234530" cy="1948039"/>
            <a:chOff x="6215258" y="2696415"/>
            <a:chExt cx="1210588" cy="1910260"/>
          </a:xfrm>
        </p:grpSpPr>
        <p:sp>
          <p:nvSpPr>
            <p:cNvPr id="45" name="Title 1">
              <a:extLst>
                <a:ext uri="{FF2B5EF4-FFF2-40B4-BE49-F238E27FC236}">
                  <a16:creationId xmlns:a16="http://schemas.microsoft.com/office/drawing/2014/main" id="{016F136F-64CB-49DB-958F-C74105FD75AF}"/>
                </a:ext>
              </a:extLst>
            </p:cNvPr>
            <p:cNvSpPr txBox="1">
              <a:spLocks/>
            </p:cNvSpPr>
            <p:nvPr/>
          </p:nvSpPr>
          <p:spPr>
            <a:xfrm>
              <a:off x="6215258" y="4143127"/>
              <a:ext cx="1210588"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MariaDB</a:t>
              </a:r>
            </a:p>
          </p:txBody>
        </p:sp>
        <p:grpSp>
          <p:nvGrpSpPr>
            <p:cNvPr id="46" name="Group 45">
              <a:extLst>
                <a:ext uri="{FF2B5EF4-FFF2-40B4-BE49-F238E27FC236}">
                  <a16:creationId xmlns:a16="http://schemas.microsoft.com/office/drawing/2014/main" id="{2AFE0038-25EE-4EA0-85D9-F2F38BE4BF7B}"/>
                </a:ext>
              </a:extLst>
            </p:cNvPr>
            <p:cNvGrpSpPr/>
            <p:nvPr/>
          </p:nvGrpSpPr>
          <p:grpSpPr>
            <a:xfrm>
              <a:off x="6326686" y="2696415"/>
              <a:ext cx="935494" cy="1232448"/>
              <a:chOff x="6643067" y="1819338"/>
              <a:chExt cx="957971" cy="1262060"/>
            </a:xfrm>
          </p:grpSpPr>
          <p:sp>
            <p:nvSpPr>
              <p:cNvPr id="47" name="Freeform: Shape 46">
                <a:extLst>
                  <a:ext uri="{FF2B5EF4-FFF2-40B4-BE49-F238E27FC236}">
                    <a16:creationId xmlns:a16="http://schemas.microsoft.com/office/drawing/2014/main" id="{E3F32EF7-D4C2-43B2-8089-443651656F98}"/>
                  </a:ext>
                </a:extLst>
              </p:cNvPr>
              <p:cNvSpPr/>
              <p:nvPr/>
            </p:nvSpPr>
            <p:spPr>
              <a:xfrm>
                <a:off x="6643067" y="1990300"/>
                <a:ext cx="480396" cy="1091006"/>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0" name="Freeform: Shape 59">
                <a:extLst>
                  <a:ext uri="{FF2B5EF4-FFF2-40B4-BE49-F238E27FC236}">
                    <a16:creationId xmlns:a16="http://schemas.microsoft.com/office/drawing/2014/main" id="{2F78E4A7-441A-4D36-A356-1EF6505A83BF}"/>
                  </a:ext>
                </a:extLst>
              </p:cNvPr>
              <p:cNvSpPr/>
              <p:nvPr/>
            </p:nvSpPr>
            <p:spPr>
              <a:xfrm>
                <a:off x="7109470" y="1998298"/>
                <a:ext cx="491568" cy="1083100"/>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1" name="Freeform: Shape 60">
                <a:extLst>
                  <a:ext uri="{FF2B5EF4-FFF2-40B4-BE49-F238E27FC236}">
                    <a16:creationId xmlns:a16="http://schemas.microsoft.com/office/drawing/2014/main" id="{BD96FD62-8575-44CC-9EA6-2D6F09A08F6C}"/>
                  </a:ext>
                </a:extLst>
              </p:cNvPr>
              <p:cNvSpPr/>
              <p:nvPr/>
            </p:nvSpPr>
            <p:spPr>
              <a:xfrm>
                <a:off x="6643067" y="1819338"/>
                <a:ext cx="949620" cy="359920"/>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4" name="Freeform: Shape 63">
                <a:extLst>
                  <a:ext uri="{FF2B5EF4-FFF2-40B4-BE49-F238E27FC236}">
                    <a16:creationId xmlns:a16="http://schemas.microsoft.com/office/drawing/2014/main" id="{F024A230-DAC7-4F03-8F05-E944D3207F6D}"/>
                  </a:ext>
                </a:extLst>
              </p:cNvPr>
              <p:cNvSpPr/>
              <p:nvPr/>
            </p:nvSpPr>
            <p:spPr>
              <a:xfrm>
                <a:off x="6738029" y="1866578"/>
                <a:ext cx="759696" cy="23619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7" name="Freeform: Shape 66">
                <a:extLst>
                  <a:ext uri="{FF2B5EF4-FFF2-40B4-BE49-F238E27FC236}">
                    <a16:creationId xmlns:a16="http://schemas.microsoft.com/office/drawing/2014/main" id="{DB91CB3C-5F41-4FF2-9D41-C12BD276E428}"/>
                  </a:ext>
                </a:extLst>
              </p:cNvPr>
              <p:cNvSpPr/>
              <p:nvPr/>
            </p:nvSpPr>
            <p:spPr>
              <a:xfrm>
                <a:off x="6738029" y="1866578"/>
                <a:ext cx="759696" cy="191207"/>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8" name="Freeform: Shape 67">
                <a:extLst>
                  <a:ext uri="{FF2B5EF4-FFF2-40B4-BE49-F238E27FC236}">
                    <a16:creationId xmlns:a16="http://schemas.microsoft.com/office/drawing/2014/main" id="{F40DAD75-3189-4957-BFA6-C9BDAC4C95E6}"/>
                  </a:ext>
                </a:extLst>
              </p:cNvPr>
              <p:cNvSpPr/>
              <p:nvPr/>
            </p:nvSpPr>
            <p:spPr>
              <a:xfrm>
                <a:off x="6715685" y="2298594"/>
                <a:ext cx="793212" cy="539879"/>
              </a:xfrm>
              <a:custGeom>
                <a:avLst/>
                <a:gdLst>
                  <a:gd name="connsiteX0" fmla="*/ 9776 w 793212"/>
                  <a:gd name="connsiteY0" fmla="*/ 460866 h 539879"/>
                  <a:gd name="connsiteX1" fmla="*/ 60832 w 793212"/>
                  <a:gd name="connsiteY1" fmla="*/ 443095 h 539879"/>
                  <a:gd name="connsiteX2" fmla="*/ 123618 w 793212"/>
                  <a:gd name="connsiteY2" fmla="*/ 437134 h 539879"/>
                  <a:gd name="connsiteX3" fmla="*/ 174674 w 793212"/>
                  <a:gd name="connsiteY3" fmla="*/ 399567 h 539879"/>
                  <a:gd name="connsiteX4" fmla="*/ 310079 w 793212"/>
                  <a:gd name="connsiteY4" fmla="*/ 298340 h 539879"/>
                  <a:gd name="connsiteX5" fmla="*/ 529944 w 793212"/>
                  <a:gd name="connsiteY5" fmla="*/ 195538 h 539879"/>
                  <a:gd name="connsiteX6" fmla="*/ 698753 w 793212"/>
                  <a:gd name="connsiteY6" fmla="*/ 31549 h 539879"/>
                  <a:gd name="connsiteX7" fmla="*/ 779191 w 793212"/>
                  <a:gd name="connsiteY7" fmla="*/ 9842 h 539879"/>
                  <a:gd name="connsiteX8" fmla="*/ 789023 w 793212"/>
                  <a:gd name="connsiteY8" fmla="*/ 54831 h 539879"/>
                  <a:gd name="connsiteX9" fmla="*/ 781202 w 793212"/>
                  <a:gd name="connsiteY9" fmla="*/ 62705 h 539879"/>
                  <a:gd name="connsiteX10" fmla="*/ 732045 w 793212"/>
                  <a:gd name="connsiteY10" fmla="*/ 115455 h 539879"/>
                  <a:gd name="connsiteX11" fmla="*/ 683000 w 793212"/>
                  <a:gd name="connsiteY11" fmla="*/ 227930 h 539879"/>
                  <a:gd name="connsiteX12" fmla="*/ 600551 w 793212"/>
                  <a:gd name="connsiteY12" fmla="*/ 411714 h 539879"/>
                  <a:gd name="connsiteX13" fmla="*/ 590720 w 793212"/>
                  <a:gd name="connsiteY13" fmla="*/ 415651 h 539879"/>
                  <a:gd name="connsiteX14" fmla="*/ 582899 w 793212"/>
                  <a:gd name="connsiteY14" fmla="*/ 427461 h 539879"/>
                  <a:gd name="connsiteX15" fmla="*/ 567147 w 793212"/>
                  <a:gd name="connsiteY15" fmla="*/ 415651 h 539879"/>
                  <a:gd name="connsiteX16" fmla="*/ 541674 w 793212"/>
                  <a:gd name="connsiteY16" fmla="*/ 457154 h 539879"/>
                  <a:gd name="connsiteX17" fmla="*/ 421911 w 793212"/>
                  <a:gd name="connsiteY17" fmla="*/ 530263 h 539879"/>
                  <a:gd name="connsiteX18" fmla="*/ 480787 w 793212"/>
                  <a:gd name="connsiteY18" fmla="*/ 382021 h 539879"/>
                  <a:gd name="connsiteX19" fmla="*/ 463135 w 793212"/>
                  <a:gd name="connsiteY19" fmla="*/ 425436 h 539879"/>
                  <a:gd name="connsiteX20" fmla="*/ 427832 w 793212"/>
                  <a:gd name="connsiteY20" fmla="*/ 451080 h 539879"/>
                  <a:gd name="connsiteX21" fmla="*/ 211989 w 793212"/>
                  <a:gd name="connsiteY21" fmla="*/ 451080 h 539879"/>
                  <a:gd name="connsiteX22" fmla="*/ 100269 w 793212"/>
                  <a:gd name="connsiteY22" fmla="*/ 512379 h 539879"/>
                  <a:gd name="connsiteX23" fmla="*/ 25640 w 793212"/>
                  <a:gd name="connsiteY23" fmla="*/ 508443 h 539879"/>
                  <a:gd name="connsiteX24" fmla="*/ 53123 w 793212"/>
                  <a:gd name="connsiteY24" fmla="*/ 476837 h 539879"/>
                  <a:gd name="connsiteX25" fmla="*/ 9776 w 793212"/>
                  <a:gd name="connsiteY25" fmla="*/ 460866 h 53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212" h="539879">
                    <a:moveTo>
                      <a:pt x="9776" y="460866"/>
                    </a:moveTo>
                    <a:cubicBezTo>
                      <a:pt x="9776" y="460866"/>
                      <a:pt x="48989" y="443095"/>
                      <a:pt x="60832" y="443095"/>
                    </a:cubicBezTo>
                    <a:cubicBezTo>
                      <a:pt x="60832" y="443095"/>
                      <a:pt x="103955" y="437134"/>
                      <a:pt x="123618" y="437134"/>
                    </a:cubicBezTo>
                    <a:cubicBezTo>
                      <a:pt x="143281" y="437134"/>
                      <a:pt x="160598" y="421387"/>
                      <a:pt x="174674" y="399567"/>
                    </a:cubicBezTo>
                    <a:cubicBezTo>
                      <a:pt x="188751" y="377747"/>
                      <a:pt x="245281" y="312624"/>
                      <a:pt x="310079" y="298340"/>
                    </a:cubicBezTo>
                    <a:cubicBezTo>
                      <a:pt x="374876" y="284055"/>
                      <a:pt x="474978" y="268646"/>
                      <a:pt x="529944" y="195538"/>
                    </a:cubicBezTo>
                    <a:cubicBezTo>
                      <a:pt x="584910" y="122429"/>
                      <a:pt x="614292" y="35486"/>
                      <a:pt x="698753" y="31549"/>
                    </a:cubicBezTo>
                    <a:cubicBezTo>
                      <a:pt x="783213" y="27613"/>
                      <a:pt x="755618" y="9842"/>
                      <a:pt x="779191" y="9842"/>
                    </a:cubicBezTo>
                    <a:cubicBezTo>
                      <a:pt x="802764" y="9842"/>
                      <a:pt x="789023" y="54831"/>
                      <a:pt x="789023" y="54831"/>
                    </a:cubicBezTo>
                    <a:cubicBezTo>
                      <a:pt x="789023" y="54831"/>
                      <a:pt x="781202" y="60793"/>
                      <a:pt x="781202" y="62705"/>
                    </a:cubicBezTo>
                    <a:cubicBezTo>
                      <a:pt x="781202" y="64617"/>
                      <a:pt x="775058" y="89361"/>
                      <a:pt x="732045" y="115455"/>
                    </a:cubicBezTo>
                    <a:cubicBezTo>
                      <a:pt x="689033" y="141550"/>
                      <a:pt x="687357" y="202399"/>
                      <a:pt x="683000" y="227930"/>
                    </a:cubicBezTo>
                    <a:cubicBezTo>
                      <a:pt x="678643" y="253462"/>
                      <a:pt x="639876" y="378084"/>
                      <a:pt x="600551" y="411714"/>
                    </a:cubicBezTo>
                    <a:lnTo>
                      <a:pt x="590720" y="415651"/>
                    </a:lnTo>
                    <a:cubicBezTo>
                      <a:pt x="590720" y="415651"/>
                      <a:pt x="586809" y="425549"/>
                      <a:pt x="582899" y="427461"/>
                    </a:cubicBezTo>
                    <a:cubicBezTo>
                      <a:pt x="578989" y="429373"/>
                      <a:pt x="569158" y="419588"/>
                      <a:pt x="567147" y="415651"/>
                    </a:cubicBezTo>
                    <a:cubicBezTo>
                      <a:pt x="565136" y="411714"/>
                      <a:pt x="547484" y="449393"/>
                      <a:pt x="541674" y="457154"/>
                    </a:cubicBezTo>
                    <a:cubicBezTo>
                      <a:pt x="515820" y="499562"/>
                      <a:pt x="471215" y="526791"/>
                      <a:pt x="421911" y="530263"/>
                    </a:cubicBezTo>
                    <a:cubicBezTo>
                      <a:pt x="421911" y="530263"/>
                      <a:pt x="486708" y="421612"/>
                      <a:pt x="480787" y="382021"/>
                    </a:cubicBezTo>
                    <a:cubicBezTo>
                      <a:pt x="473526" y="395886"/>
                      <a:pt x="467614" y="410425"/>
                      <a:pt x="463135" y="425436"/>
                    </a:cubicBezTo>
                    <a:cubicBezTo>
                      <a:pt x="463135" y="433309"/>
                      <a:pt x="449394" y="449168"/>
                      <a:pt x="427832" y="451080"/>
                    </a:cubicBezTo>
                    <a:cubicBezTo>
                      <a:pt x="406270" y="452993"/>
                      <a:pt x="268854" y="419475"/>
                      <a:pt x="211989" y="451080"/>
                    </a:cubicBezTo>
                    <a:cubicBezTo>
                      <a:pt x="155123" y="482686"/>
                      <a:pt x="131550" y="510355"/>
                      <a:pt x="100269" y="512379"/>
                    </a:cubicBezTo>
                    <a:cubicBezTo>
                      <a:pt x="68987" y="514404"/>
                      <a:pt x="37482" y="514404"/>
                      <a:pt x="25640" y="508443"/>
                    </a:cubicBezTo>
                    <a:cubicBezTo>
                      <a:pt x="25640" y="508443"/>
                      <a:pt x="51112" y="480774"/>
                      <a:pt x="53123" y="476837"/>
                    </a:cubicBezTo>
                    <a:cubicBezTo>
                      <a:pt x="52899" y="476725"/>
                      <a:pt x="15362" y="484598"/>
                      <a:pt x="9776" y="460866"/>
                    </a:cubicBezTo>
                    <a:close/>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69" name="Freeform: Shape 68">
                <a:extLst>
                  <a:ext uri="{FF2B5EF4-FFF2-40B4-BE49-F238E27FC236}">
                    <a16:creationId xmlns:a16="http://schemas.microsoft.com/office/drawing/2014/main" id="{035FB1EB-B41E-4C64-BAAC-15EFFF511635}"/>
                  </a:ext>
                </a:extLst>
              </p:cNvPr>
              <p:cNvSpPr/>
              <p:nvPr/>
            </p:nvSpPr>
            <p:spPr>
              <a:xfrm>
                <a:off x="7458786" y="2316815"/>
                <a:ext cx="44688" cy="44990"/>
              </a:xfrm>
              <a:custGeom>
                <a:avLst/>
                <a:gdLst>
                  <a:gd name="connsiteX0" fmla="*/ 40000 w 44688"/>
                  <a:gd name="connsiteY0" fmla="*/ 43472 h 44989"/>
                  <a:gd name="connsiteX1" fmla="*/ 45921 w 44688"/>
                  <a:gd name="connsiteY1" fmla="*/ 37510 h 44989"/>
                  <a:gd name="connsiteX2" fmla="*/ 10618 w 44688"/>
                  <a:gd name="connsiteY2" fmla="*/ 9842 h 44989"/>
                  <a:gd name="connsiteX3" fmla="*/ 10618 w 44688"/>
                  <a:gd name="connsiteY3" fmla="*/ 17715 h 44989"/>
                  <a:gd name="connsiteX4" fmla="*/ 40000 w 44688"/>
                  <a:gd name="connsiteY4" fmla="*/ 43472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8" h="44989">
                    <a:moveTo>
                      <a:pt x="40000" y="43472"/>
                    </a:moveTo>
                    <a:lnTo>
                      <a:pt x="45921" y="37510"/>
                    </a:lnTo>
                    <a:cubicBezTo>
                      <a:pt x="45921" y="37510"/>
                      <a:pt x="18438" y="29637"/>
                      <a:pt x="10618" y="9842"/>
                    </a:cubicBezTo>
                    <a:cubicBezTo>
                      <a:pt x="9495" y="12344"/>
                      <a:pt x="9495" y="15212"/>
                      <a:pt x="10618" y="17715"/>
                    </a:cubicBezTo>
                    <a:cubicBezTo>
                      <a:pt x="18950" y="27858"/>
                      <a:pt x="28875" y="36558"/>
                      <a:pt x="40000" y="43472"/>
                    </a:cubicBezTo>
                    <a:close/>
                  </a:path>
                </a:pathLst>
              </a:custGeom>
              <a:solidFill>
                <a:schemeClr val="accent1"/>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70" name="Freeform: Shape 69">
                <a:extLst>
                  <a:ext uri="{FF2B5EF4-FFF2-40B4-BE49-F238E27FC236}">
                    <a16:creationId xmlns:a16="http://schemas.microsoft.com/office/drawing/2014/main" id="{DCA7E470-A062-44F7-BB47-0E57C9913359}"/>
                  </a:ext>
                </a:extLst>
              </p:cNvPr>
              <p:cNvSpPr/>
              <p:nvPr/>
            </p:nvSpPr>
            <p:spPr>
              <a:xfrm>
                <a:off x="7367236" y="2347916"/>
                <a:ext cx="55860" cy="44990"/>
              </a:xfrm>
              <a:custGeom>
                <a:avLst/>
                <a:gdLst>
                  <a:gd name="connsiteX0" fmla="*/ 9776 w 55860"/>
                  <a:gd name="connsiteY0" fmla="*/ 32391 h 44989"/>
                  <a:gd name="connsiteX1" fmla="*/ 47090 w 55860"/>
                  <a:gd name="connsiteY1" fmla="*/ 10683 h 44989"/>
                  <a:gd name="connsiteX2" fmla="*/ 35553 w 55860"/>
                  <a:gd name="connsiteY2" fmla="*/ 37200 h 44989"/>
                  <a:gd name="connsiteX3" fmla="*/ 31337 w 55860"/>
                  <a:gd name="connsiteY3" fmla="*/ 38352 h 44989"/>
                  <a:gd name="connsiteX4" fmla="*/ 9776 w 55860"/>
                  <a:gd name="connsiteY4" fmla="*/ 32391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0" h="44989">
                    <a:moveTo>
                      <a:pt x="9776" y="32391"/>
                    </a:moveTo>
                    <a:cubicBezTo>
                      <a:pt x="9776" y="32391"/>
                      <a:pt x="21506" y="4722"/>
                      <a:pt x="47090" y="10683"/>
                    </a:cubicBezTo>
                    <a:cubicBezTo>
                      <a:pt x="51178" y="21213"/>
                      <a:pt x="46012" y="33085"/>
                      <a:pt x="35553" y="37200"/>
                    </a:cubicBezTo>
                    <a:cubicBezTo>
                      <a:pt x="34193" y="37735"/>
                      <a:pt x="32780" y="38121"/>
                      <a:pt x="31337" y="38352"/>
                    </a:cubicBezTo>
                    <a:cubicBezTo>
                      <a:pt x="23642" y="39419"/>
                      <a:pt x="15850" y="37265"/>
                      <a:pt x="9776" y="32391"/>
                    </a:cubicBezTo>
                    <a:close/>
                  </a:path>
                </a:pathLst>
              </a:custGeom>
              <a:solidFill>
                <a:schemeClr val="accent1"/>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71" name="Freeform: Shape 70">
                <a:extLst>
                  <a:ext uri="{FF2B5EF4-FFF2-40B4-BE49-F238E27FC236}">
                    <a16:creationId xmlns:a16="http://schemas.microsoft.com/office/drawing/2014/main" id="{345EB1B9-5F1E-4E41-B2C5-51A1B2ED5FD2}"/>
                  </a:ext>
                </a:extLst>
              </p:cNvPr>
              <p:cNvSpPr/>
              <p:nvPr/>
            </p:nvSpPr>
            <p:spPr>
              <a:xfrm>
                <a:off x="7436921" y="2341644"/>
                <a:ext cx="22344" cy="44990"/>
              </a:xfrm>
              <a:custGeom>
                <a:avLst/>
                <a:gdLst>
                  <a:gd name="connsiteX0" fmla="*/ 28461 w 22344"/>
                  <a:gd name="connsiteY0" fmla="*/ 4921 h 44989"/>
                  <a:gd name="connsiteX1" fmla="*/ 4888 w 22344"/>
                  <a:gd name="connsiteY1" fmla="*/ 46424 h 44989"/>
                </a:gdLst>
                <a:ahLst/>
                <a:cxnLst>
                  <a:cxn ang="0">
                    <a:pos x="connsiteX0" y="connsiteY0"/>
                  </a:cxn>
                  <a:cxn ang="0">
                    <a:pos x="connsiteX1" y="connsiteY1"/>
                  </a:cxn>
                </a:cxnLst>
                <a:rect l="l" t="t" r="r" b="b"/>
                <a:pathLst>
                  <a:path w="22344" h="44989">
                    <a:moveTo>
                      <a:pt x="28461" y="4921"/>
                    </a:moveTo>
                    <a:cubicBezTo>
                      <a:pt x="28461" y="4921"/>
                      <a:pt x="6899" y="34614"/>
                      <a:pt x="4888" y="46424"/>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72" name="Freeform: Shape 71">
                <a:extLst>
                  <a:ext uri="{FF2B5EF4-FFF2-40B4-BE49-F238E27FC236}">
                    <a16:creationId xmlns:a16="http://schemas.microsoft.com/office/drawing/2014/main" id="{916F5A78-4E09-4874-8CB6-772574CC5D3F}"/>
                  </a:ext>
                </a:extLst>
              </p:cNvPr>
              <p:cNvSpPr/>
              <p:nvPr/>
            </p:nvSpPr>
            <p:spPr>
              <a:xfrm>
                <a:off x="7448651" y="2347492"/>
                <a:ext cx="22344" cy="44990"/>
              </a:xfrm>
              <a:custGeom>
                <a:avLst/>
                <a:gdLst>
                  <a:gd name="connsiteX0" fmla="*/ 20640 w 22344"/>
                  <a:gd name="connsiteY0" fmla="*/ 4921 h 44989"/>
                  <a:gd name="connsiteX1" fmla="*/ 4888 w 22344"/>
                  <a:gd name="connsiteY1" fmla="*/ 42487 h 44989"/>
                </a:gdLst>
                <a:ahLst/>
                <a:cxnLst>
                  <a:cxn ang="0">
                    <a:pos x="connsiteX0" y="connsiteY0"/>
                  </a:cxn>
                  <a:cxn ang="0">
                    <a:pos x="connsiteX1" y="connsiteY1"/>
                  </a:cxn>
                </a:cxnLst>
                <a:rect l="l" t="t" r="r" b="b"/>
                <a:pathLst>
                  <a:path w="22344" h="44989">
                    <a:moveTo>
                      <a:pt x="20640" y="4921"/>
                    </a:moveTo>
                    <a:cubicBezTo>
                      <a:pt x="14443" y="17019"/>
                      <a:pt x="9177" y="29578"/>
                      <a:pt x="4888" y="42487"/>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73" name="Freeform: Shape 72">
                <a:extLst>
                  <a:ext uri="{FF2B5EF4-FFF2-40B4-BE49-F238E27FC236}">
                    <a16:creationId xmlns:a16="http://schemas.microsoft.com/office/drawing/2014/main" id="{0548D1F8-6858-4226-80DD-E1388EF8E2E5}"/>
                  </a:ext>
                </a:extLst>
              </p:cNvPr>
              <p:cNvSpPr/>
              <p:nvPr/>
            </p:nvSpPr>
            <p:spPr>
              <a:xfrm>
                <a:off x="7460494" y="2347492"/>
                <a:ext cx="11172" cy="44990"/>
              </a:xfrm>
              <a:custGeom>
                <a:avLst/>
                <a:gdLst>
                  <a:gd name="connsiteX0" fmla="*/ 10809 w 11172"/>
                  <a:gd name="connsiteY0" fmla="*/ 4921 h 44989"/>
                  <a:gd name="connsiteX1" fmla="*/ 4888 w 11172"/>
                  <a:gd name="connsiteY1" fmla="*/ 42487 h 44989"/>
                </a:gdLst>
                <a:ahLst/>
                <a:cxnLst>
                  <a:cxn ang="0">
                    <a:pos x="connsiteX0" y="connsiteY0"/>
                  </a:cxn>
                  <a:cxn ang="0">
                    <a:pos x="connsiteX1" y="connsiteY1"/>
                  </a:cxn>
                </a:cxnLst>
                <a:rect l="l" t="t" r="r" b="b"/>
                <a:pathLst>
                  <a:path w="11172" h="44989">
                    <a:moveTo>
                      <a:pt x="10809" y="4921"/>
                    </a:moveTo>
                    <a:cubicBezTo>
                      <a:pt x="6881" y="17050"/>
                      <a:pt x="4882" y="29729"/>
                      <a:pt x="4888" y="42487"/>
                    </a:cubicBezTo>
                  </a:path>
                </a:pathLst>
              </a:custGeom>
              <a:solidFill>
                <a:schemeClr val="accent1"/>
              </a:solidFill>
              <a:ln w="5556" cap="flat">
                <a:solidFill>
                  <a:schemeClr val="accent1"/>
                </a:solidFill>
                <a:prstDash val="solid"/>
                <a:miter/>
              </a:ln>
            </p:spPr>
            <p:txBody>
              <a:bodyPr rtlCol="0" anchor="ctr"/>
              <a:lstStyle/>
              <a:p>
                <a:endParaRPr lang="en-US" sz="1873">
                  <a:gradFill>
                    <a:gsLst>
                      <a:gs pos="7965">
                        <a:schemeClr val="tx1"/>
                      </a:gs>
                      <a:gs pos="37000">
                        <a:schemeClr val="tx1"/>
                      </a:gs>
                    </a:gsLst>
                    <a:lin ang="5400000" scaled="0"/>
                  </a:gradFill>
                </a:endParaRPr>
              </a:p>
            </p:txBody>
          </p:sp>
          <p:sp>
            <p:nvSpPr>
              <p:cNvPr id="74" name="Freeform: Shape 73">
                <a:extLst>
                  <a:ext uri="{FF2B5EF4-FFF2-40B4-BE49-F238E27FC236}">
                    <a16:creationId xmlns:a16="http://schemas.microsoft.com/office/drawing/2014/main" id="{A9F6FA50-807A-41D0-B213-D2CB7B89453E}"/>
                  </a:ext>
                </a:extLst>
              </p:cNvPr>
              <p:cNvSpPr/>
              <p:nvPr/>
            </p:nvSpPr>
            <p:spPr>
              <a:xfrm>
                <a:off x="7300468" y="2676509"/>
                <a:ext cx="78204" cy="78732"/>
              </a:xfrm>
              <a:custGeom>
                <a:avLst/>
                <a:gdLst>
                  <a:gd name="connsiteX0" fmla="*/ 47161 w 78204"/>
                  <a:gd name="connsiteY0" fmla="*/ 9842 h 78732"/>
                  <a:gd name="connsiteX1" fmla="*/ 9846 w 78204"/>
                  <a:gd name="connsiteY1" fmla="*/ 54831 h 78732"/>
                  <a:gd name="connsiteX2" fmla="*/ 74644 w 78204"/>
                  <a:gd name="connsiteY2" fmla="*/ 78564 h 78732"/>
                  <a:gd name="connsiteX3" fmla="*/ 47161 w 78204"/>
                  <a:gd name="connsiteY3" fmla="*/ 9842 h 78732"/>
                </a:gdLst>
                <a:ahLst/>
                <a:cxnLst>
                  <a:cxn ang="0">
                    <a:pos x="connsiteX0" y="connsiteY0"/>
                  </a:cxn>
                  <a:cxn ang="0">
                    <a:pos x="connsiteX1" y="connsiteY1"/>
                  </a:cxn>
                  <a:cxn ang="0">
                    <a:pos x="connsiteX2" y="connsiteY2"/>
                  </a:cxn>
                  <a:cxn ang="0">
                    <a:pos x="connsiteX3" y="connsiteY3"/>
                  </a:cxn>
                </a:cxnLst>
                <a:rect l="l" t="t" r="r" b="b"/>
                <a:pathLst>
                  <a:path w="78204" h="78732">
                    <a:moveTo>
                      <a:pt x="47161" y="9842"/>
                    </a:moveTo>
                    <a:cubicBezTo>
                      <a:pt x="47161" y="9842"/>
                      <a:pt x="11857" y="43584"/>
                      <a:pt x="9846" y="54831"/>
                    </a:cubicBezTo>
                    <a:cubicBezTo>
                      <a:pt x="7835" y="66079"/>
                      <a:pt x="49060" y="84525"/>
                      <a:pt x="74644" y="78564"/>
                    </a:cubicBezTo>
                    <a:cubicBezTo>
                      <a:pt x="74644" y="79014"/>
                      <a:pt x="47161" y="17715"/>
                      <a:pt x="47161" y="9842"/>
                    </a:cubicBezTo>
                    <a:close/>
                  </a:path>
                </a:pathLst>
              </a:custGeom>
              <a:solidFill>
                <a:srgbClr val="FFFFFF"/>
              </a:solidFill>
              <a:ln w="11113" cap="flat">
                <a:noFill/>
                <a:prstDash val="solid"/>
                <a:miter/>
              </a:ln>
            </p:spPr>
            <p:txBody>
              <a:bodyPr rtlCol="0" anchor="ctr"/>
              <a:lstStyle/>
              <a:p>
                <a:endParaRPr lang="en-US" sz="1873">
                  <a:gradFill>
                    <a:gsLst>
                      <a:gs pos="7965">
                        <a:schemeClr val="tx1"/>
                      </a:gs>
                      <a:gs pos="37000">
                        <a:schemeClr val="tx1"/>
                      </a:gs>
                    </a:gsLst>
                    <a:lin ang="5400000" scaled="0"/>
                  </a:gradFill>
                </a:endParaRPr>
              </a:p>
            </p:txBody>
          </p:sp>
        </p:grpSp>
      </p:grpSp>
      <p:grpSp>
        <p:nvGrpSpPr>
          <p:cNvPr id="75" name="Group 74">
            <a:extLst>
              <a:ext uri="{FF2B5EF4-FFF2-40B4-BE49-F238E27FC236}">
                <a16:creationId xmlns:a16="http://schemas.microsoft.com/office/drawing/2014/main" id="{74EECAEB-29B6-4B59-8B39-1E82AA91FF4E}"/>
              </a:ext>
            </a:extLst>
          </p:cNvPr>
          <p:cNvGrpSpPr/>
          <p:nvPr/>
        </p:nvGrpSpPr>
        <p:grpSpPr>
          <a:xfrm>
            <a:off x="-1864140" y="2651068"/>
            <a:ext cx="1563106" cy="2047161"/>
            <a:chOff x="10330896" y="2599216"/>
            <a:chExt cx="1532792" cy="2007459"/>
          </a:xfrm>
        </p:grpSpPr>
        <p:grpSp>
          <p:nvGrpSpPr>
            <p:cNvPr id="76" name="Group 75">
              <a:extLst>
                <a:ext uri="{FF2B5EF4-FFF2-40B4-BE49-F238E27FC236}">
                  <a16:creationId xmlns:a16="http://schemas.microsoft.com/office/drawing/2014/main" id="{8A951055-F3AF-40ED-AEA6-02103F0D2A99}"/>
                </a:ext>
              </a:extLst>
            </p:cNvPr>
            <p:cNvGrpSpPr/>
            <p:nvPr/>
          </p:nvGrpSpPr>
          <p:grpSpPr>
            <a:xfrm>
              <a:off x="10330896" y="4143127"/>
              <a:ext cx="1532792" cy="463548"/>
              <a:chOff x="10330896" y="4143127"/>
              <a:chExt cx="1532792" cy="463548"/>
            </a:xfrm>
            <a:solidFill>
              <a:schemeClr val="accent1"/>
            </a:solidFill>
          </p:grpSpPr>
          <p:sp>
            <p:nvSpPr>
              <p:cNvPr id="87" name="Title 1">
                <a:extLst>
                  <a:ext uri="{FF2B5EF4-FFF2-40B4-BE49-F238E27FC236}">
                    <a16:creationId xmlns:a16="http://schemas.microsoft.com/office/drawing/2014/main" id="{8A884647-8DBC-4834-8FE7-6AF1347E6191}"/>
                  </a:ext>
                </a:extLst>
              </p:cNvPr>
              <p:cNvSpPr txBox="1">
                <a:spLocks/>
              </p:cNvSpPr>
              <p:nvPr/>
            </p:nvSpPr>
            <p:spPr>
              <a:xfrm>
                <a:off x="10330896" y="4143127"/>
                <a:ext cx="1532792" cy="463548"/>
              </a:xfrm>
              <a:prstGeom prst="rect">
                <a:avLst/>
              </a:prstGeom>
              <a:noFill/>
            </p:spPr>
            <p:txBody>
              <a:bodyPr wrap="none" tIns="91415" bIns="91415"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470">
                  <a:defRPr/>
                </a:pPr>
                <a:r>
                  <a:rPr lang="en-US" sz="204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Cosmos DB</a:t>
                </a:r>
              </a:p>
            </p:txBody>
          </p:sp>
        </p:grpSp>
        <p:grpSp>
          <p:nvGrpSpPr>
            <p:cNvPr id="77" name="Graphic 59">
              <a:extLst>
                <a:ext uri="{FF2B5EF4-FFF2-40B4-BE49-F238E27FC236}">
                  <a16:creationId xmlns:a16="http://schemas.microsoft.com/office/drawing/2014/main" id="{ED4AB98F-F7C4-4B2D-9D05-886A51A0F715}"/>
                </a:ext>
              </a:extLst>
            </p:cNvPr>
            <p:cNvGrpSpPr/>
            <p:nvPr/>
          </p:nvGrpSpPr>
          <p:grpSpPr>
            <a:xfrm>
              <a:off x="10339533" y="2599216"/>
              <a:ext cx="1427253" cy="1430840"/>
              <a:chOff x="10339533" y="2599216"/>
              <a:chExt cx="1427253" cy="1430840"/>
            </a:xfrm>
          </p:grpSpPr>
          <p:sp>
            <p:nvSpPr>
              <p:cNvPr id="78" name="Freeform: Shape 77">
                <a:extLst>
                  <a:ext uri="{FF2B5EF4-FFF2-40B4-BE49-F238E27FC236}">
                    <a16:creationId xmlns:a16="http://schemas.microsoft.com/office/drawing/2014/main" id="{98B2D986-94F4-477D-B7A1-5E5EC75793A9}"/>
                  </a:ext>
                </a:extLst>
              </p:cNvPr>
              <p:cNvSpPr/>
              <p:nvPr/>
            </p:nvSpPr>
            <p:spPr>
              <a:xfrm>
                <a:off x="10524577" y="2783247"/>
                <a:ext cx="1012171" cy="1012171"/>
              </a:xfrm>
              <a:custGeom>
                <a:avLst/>
                <a:gdLst>
                  <a:gd name="connsiteX0" fmla="*/ 353972 w 1012170"/>
                  <a:gd name="connsiteY0" fmla="*/ 855457 h 1012170"/>
                  <a:gd name="connsiteX1" fmla="*/ 625418 w 1012170"/>
                  <a:gd name="connsiteY1" fmla="*/ 625418 h 1012170"/>
                  <a:gd name="connsiteX2" fmla="*/ 855457 w 1012170"/>
                  <a:gd name="connsiteY2" fmla="*/ 353972 h 1012170"/>
                  <a:gd name="connsiteX3" fmla="*/ 533402 w 1012170"/>
                  <a:gd name="connsiteY3" fmla="*/ 165340 h 1012170"/>
                  <a:gd name="connsiteX4" fmla="*/ 165340 w 1012170"/>
                  <a:gd name="connsiteY4" fmla="*/ 533402 h 1012170"/>
                  <a:gd name="connsiteX5" fmla="*/ 353972 w 1012170"/>
                  <a:gd name="connsiteY5" fmla="*/ 855457 h 101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170" h="1012170">
                    <a:moveTo>
                      <a:pt x="353972" y="855457"/>
                    </a:moveTo>
                    <a:cubicBezTo>
                      <a:pt x="432185" y="800247"/>
                      <a:pt x="524201" y="722034"/>
                      <a:pt x="625418" y="625418"/>
                    </a:cubicBezTo>
                    <a:cubicBezTo>
                      <a:pt x="726635" y="524201"/>
                      <a:pt x="800247" y="432185"/>
                      <a:pt x="855457" y="353972"/>
                    </a:cubicBezTo>
                    <a:cubicBezTo>
                      <a:pt x="795647" y="243554"/>
                      <a:pt x="671426" y="165340"/>
                      <a:pt x="533402" y="165340"/>
                    </a:cubicBezTo>
                    <a:cubicBezTo>
                      <a:pt x="330968" y="165340"/>
                      <a:pt x="165340" y="330968"/>
                      <a:pt x="165340" y="533402"/>
                    </a:cubicBezTo>
                    <a:cubicBezTo>
                      <a:pt x="165340" y="671426"/>
                      <a:pt x="243554" y="791046"/>
                      <a:pt x="353972" y="855457"/>
                    </a:cubicBezTo>
                    <a:close/>
                  </a:path>
                </a:pathLst>
              </a:custGeom>
              <a:solidFill>
                <a:srgbClr val="B8D432"/>
              </a:solidFill>
              <a:ln w="45641" cap="flat">
                <a:noFill/>
                <a:prstDash val="solid"/>
                <a:miter/>
              </a:ln>
            </p:spPr>
            <p:txBody>
              <a:bodyPr rtlCol="0" anchor="ctr"/>
              <a:lstStyle/>
              <a:p>
                <a:endParaRPr lang="en-US" sz="1873"/>
              </a:p>
            </p:txBody>
          </p:sp>
          <p:sp>
            <p:nvSpPr>
              <p:cNvPr id="79" name="Freeform: Shape 78">
                <a:extLst>
                  <a:ext uri="{FF2B5EF4-FFF2-40B4-BE49-F238E27FC236}">
                    <a16:creationId xmlns:a16="http://schemas.microsoft.com/office/drawing/2014/main" id="{B497F6FE-2381-4873-BB11-7BADA1C5E05D}"/>
                  </a:ext>
                </a:extLst>
              </p:cNvPr>
              <p:cNvSpPr/>
              <p:nvPr/>
            </p:nvSpPr>
            <p:spPr>
              <a:xfrm>
                <a:off x="10883437" y="3142107"/>
                <a:ext cx="690116" cy="690116"/>
              </a:xfrm>
              <a:custGeom>
                <a:avLst/>
                <a:gdLst>
                  <a:gd name="connsiteX0" fmla="*/ 363174 w 690116"/>
                  <a:gd name="connsiteY0" fmla="*/ 363174 h 690116"/>
                  <a:gd name="connsiteX1" fmla="*/ 165340 w 690116"/>
                  <a:gd name="connsiteY1" fmla="*/ 542604 h 690116"/>
                  <a:gd name="connsiteX2" fmla="*/ 174542 w 690116"/>
                  <a:gd name="connsiteY2" fmla="*/ 542604 h 690116"/>
                  <a:gd name="connsiteX3" fmla="*/ 542604 w 690116"/>
                  <a:gd name="connsiteY3" fmla="*/ 174542 h 690116"/>
                  <a:gd name="connsiteX4" fmla="*/ 542604 w 690116"/>
                  <a:gd name="connsiteY4" fmla="*/ 165340 h 690116"/>
                  <a:gd name="connsiteX5" fmla="*/ 363174 w 690116"/>
                  <a:gd name="connsiteY5" fmla="*/ 363174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63174" y="363174"/>
                    </a:moveTo>
                    <a:cubicBezTo>
                      <a:pt x="298763" y="427585"/>
                      <a:pt x="229751" y="487395"/>
                      <a:pt x="165340" y="542604"/>
                    </a:cubicBezTo>
                    <a:cubicBezTo>
                      <a:pt x="169941" y="542604"/>
                      <a:pt x="169941" y="542604"/>
                      <a:pt x="174542" y="542604"/>
                    </a:cubicBezTo>
                    <a:cubicBezTo>
                      <a:pt x="376976" y="542604"/>
                      <a:pt x="542604" y="376976"/>
                      <a:pt x="542604" y="174542"/>
                    </a:cubicBezTo>
                    <a:cubicBezTo>
                      <a:pt x="542604" y="169941"/>
                      <a:pt x="542604" y="169941"/>
                      <a:pt x="542604" y="165340"/>
                    </a:cubicBezTo>
                    <a:cubicBezTo>
                      <a:pt x="487395" y="234352"/>
                      <a:pt x="427585" y="298763"/>
                      <a:pt x="363174" y="363174"/>
                    </a:cubicBezTo>
                    <a:close/>
                  </a:path>
                </a:pathLst>
              </a:custGeom>
              <a:solidFill>
                <a:schemeClr val="accent1"/>
              </a:solidFill>
              <a:ln w="45641" cap="flat">
                <a:noFill/>
                <a:prstDash val="solid"/>
                <a:miter/>
              </a:ln>
            </p:spPr>
            <p:txBody>
              <a:bodyPr rtlCol="0" anchor="ctr"/>
              <a:lstStyle/>
              <a:p>
                <a:endParaRPr lang="en-US" sz="1873"/>
              </a:p>
            </p:txBody>
          </p:sp>
          <p:sp>
            <p:nvSpPr>
              <p:cNvPr id="80" name="Freeform: Shape 79">
                <a:extLst>
                  <a:ext uri="{FF2B5EF4-FFF2-40B4-BE49-F238E27FC236}">
                    <a16:creationId xmlns:a16="http://schemas.microsoft.com/office/drawing/2014/main" id="{F7C44606-9215-490B-B9D4-B7DEEF3221E4}"/>
                  </a:ext>
                </a:extLst>
              </p:cNvPr>
              <p:cNvSpPr/>
              <p:nvPr/>
            </p:nvSpPr>
            <p:spPr>
              <a:xfrm>
                <a:off x="10339533" y="2603816"/>
                <a:ext cx="1426240" cy="1426240"/>
              </a:xfrm>
              <a:custGeom>
                <a:avLst/>
                <a:gdLst>
                  <a:gd name="connsiteX0" fmla="*/ 1242935 w 1426240"/>
                  <a:gd name="connsiteY0" fmla="*/ 188344 h 1426240"/>
                  <a:gd name="connsiteX1" fmla="*/ 1173923 w 1426240"/>
                  <a:gd name="connsiteY1" fmla="*/ 165340 h 1426240"/>
                  <a:gd name="connsiteX2" fmla="*/ 838067 w 1426240"/>
                  <a:gd name="connsiteY2" fmla="*/ 317166 h 1426240"/>
                  <a:gd name="connsiteX3" fmla="*/ 888675 w 1426240"/>
                  <a:gd name="connsiteY3" fmla="*/ 335569 h 1426240"/>
                  <a:gd name="connsiteX4" fmla="*/ 1178524 w 1426240"/>
                  <a:gd name="connsiteY4" fmla="*/ 211348 h 1426240"/>
                  <a:gd name="connsiteX5" fmla="*/ 1215330 w 1426240"/>
                  <a:gd name="connsiteY5" fmla="*/ 220550 h 1426240"/>
                  <a:gd name="connsiteX6" fmla="*/ 847268 w 1426240"/>
                  <a:gd name="connsiteY6" fmla="*/ 837054 h 1426240"/>
                  <a:gd name="connsiteX7" fmla="*/ 258369 w 1426240"/>
                  <a:gd name="connsiteY7" fmla="*/ 1214317 h 1426240"/>
                  <a:gd name="connsiteX8" fmla="*/ 221563 w 1426240"/>
                  <a:gd name="connsiteY8" fmla="*/ 1205116 h 1426240"/>
                  <a:gd name="connsiteX9" fmla="*/ 336582 w 1426240"/>
                  <a:gd name="connsiteY9" fmla="*/ 887662 h 1426240"/>
                  <a:gd name="connsiteX10" fmla="*/ 318179 w 1426240"/>
                  <a:gd name="connsiteY10" fmla="*/ 837054 h 1426240"/>
                  <a:gd name="connsiteX11" fmla="*/ 189357 w 1426240"/>
                  <a:gd name="connsiteY11" fmla="*/ 1241922 h 1426240"/>
                  <a:gd name="connsiteX12" fmla="*/ 258369 w 1426240"/>
                  <a:gd name="connsiteY12" fmla="*/ 1264926 h 1426240"/>
                  <a:gd name="connsiteX13" fmla="*/ 874873 w 1426240"/>
                  <a:gd name="connsiteY13" fmla="*/ 873860 h 1426240"/>
                  <a:gd name="connsiteX14" fmla="*/ 1242935 w 1426240"/>
                  <a:gd name="connsiteY14" fmla="*/ 188344 h 142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6240" h="1426240">
                    <a:moveTo>
                      <a:pt x="1242935" y="188344"/>
                    </a:moveTo>
                    <a:cubicBezTo>
                      <a:pt x="1229133" y="174542"/>
                      <a:pt x="1206129" y="165340"/>
                      <a:pt x="1173923" y="165340"/>
                    </a:cubicBezTo>
                    <a:cubicBezTo>
                      <a:pt x="1095710" y="165340"/>
                      <a:pt x="976090" y="220550"/>
                      <a:pt x="838067" y="317166"/>
                    </a:cubicBezTo>
                    <a:cubicBezTo>
                      <a:pt x="856470" y="321767"/>
                      <a:pt x="874873" y="330968"/>
                      <a:pt x="888675" y="335569"/>
                    </a:cubicBezTo>
                    <a:cubicBezTo>
                      <a:pt x="1017497" y="252755"/>
                      <a:pt x="1118714" y="211348"/>
                      <a:pt x="1178524" y="211348"/>
                    </a:cubicBezTo>
                    <a:cubicBezTo>
                      <a:pt x="1187726" y="211348"/>
                      <a:pt x="1206129" y="211348"/>
                      <a:pt x="1215330" y="220550"/>
                    </a:cubicBezTo>
                    <a:cubicBezTo>
                      <a:pt x="1256737" y="261957"/>
                      <a:pt x="1169322" y="514999"/>
                      <a:pt x="847268" y="837054"/>
                    </a:cubicBezTo>
                    <a:cubicBezTo>
                      <a:pt x="594226" y="1085495"/>
                      <a:pt x="364187" y="1214317"/>
                      <a:pt x="258369" y="1214317"/>
                    </a:cubicBezTo>
                    <a:cubicBezTo>
                      <a:pt x="249167" y="1214317"/>
                      <a:pt x="230764" y="1214317"/>
                      <a:pt x="221563" y="1205116"/>
                    </a:cubicBezTo>
                    <a:cubicBezTo>
                      <a:pt x="193958" y="1177511"/>
                      <a:pt x="221563" y="1057891"/>
                      <a:pt x="336582" y="887662"/>
                    </a:cubicBezTo>
                    <a:cubicBezTo>
                      <a:pt x="327381" y="869259"/>
                      <a:pt x="322780" y="855457"/>
                      <a:pt x="318179" y="837054"/>
                    </a:cubicBezTo>
                    <a:cubicBezTo>
                      <a:pt x="184757" y="1021085"/>
                      <a:pt x="129547" y="1182112"/>
                      <a:pt x="189357" y="1241922"/>
                    </a:cubicBezTo>
                    <a:cubicBezTo>
                      <a:pt x="203160" y="1255724"/>
                      <a:pt x="226163" y="1264926"/>
                      <a:pt x="258369" y="1264926"/>
                    </a:cubicBezTo>
                    <a:cubicBezTo>
                      <a:pt x="387191" y="1264926"/>
                      <a:pt x="635632" y="1113100"/>
                      <a:pt x="874873" y="873860"/>
                    </a:cubicBezTo>
                    <a:cubicBezTo>
                      <a:pt x="1164722" y="579410"/>
                      <a:pt x="1330350" y="275759"/>
                      <a:pt x="1242935" y="188344"/>
                    </a:cubicBezTo>
                    <a:close/>
                  </a:path>
                </a:pathLst>
              </a:custGeom>
              <a:solidFill>
                <a:schemeClr val="tx2"/>
              </a:solidFill>
              <a:ln w="45641" cap="flat">
                <a:noFill/>
                <a:prstDash val="solid"/>
                <a:miter/>
              </a:ln>
            </p:spPr>
            <p:txBody>
              <a:bodyPr rtlCol="0" anchor="ctr"/>
              <a:lstStyle/>
              <a:p>
                <a:endParaRPr lang="en-US" sz="1873"/>
              </a:p>
            </p:txBody>
          </p:sp>
          <p:sp>
            <p:nvSpPr>
              <p:cNvPr id="81" name="Freeform: Shape 80">
                <a:extLst>
                  <a:ext uri="{FF2B5EF4-FFF2-40B4-BE49-F238E27FC236}">
                    <a16:creationId xmlns:a16="http://schemas.microsoft.com/office/drawing/2014/main" id="{F883846A-C3BE-4986-933F-8F57431783F5}"/>
                  </a:ext>
                </a:extLst>
              </p:cNvPr>
              <p:cNvSpPr/>
              <p:nvPr/>
            </p:nvSpPr>
            <p:spPr>
              <a:xfrm>
                <a:off x="10340546" y="2599216"/>
                <a:ext cx="690116" cy="690116"/>
              </a:xfrm>
              <a:custGeom>
                <a:avLst/>
                <a:gdLst>
                  <a:gd name="connsiteX0" fmla="*/ 349371 w 690116"/>
                  <a:gd name="connsiteY0" fmla="*/ 165340 h 690116"/>
                  <a:gd name="connsiteX1" fmla="*/ 165340 w 690116"/>
                  <a:gd name="connsiteY1" fmla="*/ 349371 h 690116"/>
                  <a:gd name="connsiteX2" fmla="*/ 349371 w 690116"/>
                  <a:gd name="connsiteY2" fmla="*/ 533402 h 690116"/>
                  <a:gd name="connsiteX3" fmla="*/ 533402 w 690116"/>
                  <a:gd name="connsiteY3" fmla="*/ 349371 h 690116"/>
                  <a:gd name="connsiteX4" fmla="*/ 349371 w 690116"/>
                  <a:gd name="connsiteY4" fmla="*/ 165340 h 690116"/>
                  <a:gd name="connsiteX5" fmla="*/ 349371 w 690116"/>
                  <a:gd name="connsiteY5" fmla="*/ 165340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49371" y="165340"/>
                    </a:moveTo>
                    <a:cubicBezTo>
                      <a:pt x="349371" y="266557"/>
                      <a:pt x="266557" y="349371"/>
                      <a:pt x="165340" y="349371"/>
                    </a:cubicBezTo>
                    <a:cubicBezTo>
                      <a:pt x="266557" y="349371"/>
                      <a:pt x="349371" y="432185"/>
                      <a:pt x="349371" y="533402"/>
                    </a:cubicBezTo>
                    <a:cubicBezTo>
                      <a:pt x="349371" y="432185"/>
                      <a:pt x="432185" y="349371"/>
                      <a:pt x="533402" y="349371"/>
                    </a:cubicBezTo>
                    <a:cubicBezTo>
                      <a:pt x="432185" y="349371"/>
                      <a:pt x="349371" y="266557"/>
                      <a:pt x="349371" y="165340"/>
                    </a:cubicBezTo>
                    <a:lnTo>
                      <a:pt x="349371" y="165340"/>
                    </a:lnTo>
                    <a:close/>
                  </a:path>
                </a:pathLst>
              </a:custGeom>
              <a:solidFill>
                <a:schemeClr val="tx2"/>
              </a:solidFill>
              <a:ln w="45641" cap="flat">
                <a:noFill/>
                <a:prstDash val="solid"/>
                <a:miter/>
              </a:ln>
            </p:spPr>
            <p:txBody>
              <a:bodyPr rtlCol="0" anchor="ctr"/>
              <a:lstStyle/>
              <a:p>
                <a:endParaRPr lang="en-US" sz="1873"/>
              </a:p>
            </p:txBody>
          </p:sp>
          <p:sp>
            <p:nvSpPr>
              <p:cNvPr id="82" name="Freeform: Shape 81">
                <a:extLst>
                  <a:ext uri="{FF2B5EF4-FFF2-40B4-BE49-F238E27FC236}">
                    <a16:creationId xmlns:a16="http://schemas.microsoft.com/office/drawing/2014/main" id="{EFF1BE12-355F-4E7A-89BC-C6B00F2158EA}"/>
                  </a:ext>
                </a:extLst>
              </p:cNvPr>
              <p:cNvSpPr/>
              <p:nvPr/>
            </p:nvSpPr>
            <p:spPr>
              <a:xfrm>
                <a:off x="11168685" y="3427355"/>
                <a:ext cx="598101" cy="598101"/>
              </a:xfrm>
              <a:custGeom>
                <a:avLst/>
                <a:gdLst>
                  <a:gd name="connsiteX0" fmla="*/ 303364 w 598100"/>
                  <a:gd name="connsiteY0" fmla="*/ 165340 h 598100"/>
                  <a:gd name="connsiteX1" fmla="*/ 165340 w 598100"/>
                  <a:gd name="connsiteY1" fmla="*/ 303364 h 598100"/>
                  <a:gd name="connsiteX2" fmla="*/ 303364 w 598100"/>
                  <a:gd name="connsiteY2" fmla="*/ 441387 h 598100"/>
                  <a:gd name="connsiteX3" fmla="*/ 441387 w 598100"/>
                  <a:gd name="connsiteY3" fmla="*/ 303364 h 598100"/>
                  <a:gd name="connsiteX4" fmla="*/ 303364 w 598100"/>
                  <a:gd name="connsiteY4" fmla="*/ 165340 h 598100"/>
                  <a:gd name="connsiteX5" fmla="*/ 303364 w 598100"/>
                  <a:gd name="connsiteY5" fmla="*/ 165340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00" h="598100">
                    <a:moveTo>
                      <a:pt x="303364" y="165340"/>
                    </a:moveTo>
                    <a:cubicBezTo>
                      <a:pt x="303364" y="243554"/>
                      <a:pt x="243554" y="303364"/>
                      <a:pt x="165340" y="303364"/>
                    </a:cubicBezTo>
                    <a:cubicBezTo>
                      <a:pt x="243554" y="303364"/>
                      <a:pt x="303364" y="363174"/>
                      <a:pt x="303364" y="441387"/>
                    </a:cubicBezTo>
                    <a:cubicBezTo>
                      <a:pt x="303364" y="363174"/>
                      <a:pt x="363174" y="303364"/>
                      <a:pt x="441387" y="303364"/>
                    </a:cubicBezTo>
                    <a:cubicBezTo>
                      <a:pt x="363174" y="303364"/>
                      <a:pt x="303364" y="243554"/>
                      <a:pt x="303364" y="165340"/>
                    </a:cubicBezTo>
                    <a:lnTo>
                      <a:pt x="303364" y="165340"/>
                    </a:lnTo>
                    <a:close/>
                  </a:path>
                </a:pathLst>
              </a:custGeom>
              <a:solidFill>
                <a:schemeClr val="tx2"/>
              </a:solidFill>
              <a:ln w="45641" cap="flat">
                <a:noFill/>
                <a:prstDash val="solid"/>
                <a:miter/>
              </a:ln>
            </p:spPr>
            <p:txBody>
              <a:bodyPr rtlCol="0" anchor="ctr"/>
              <a:lstStyle/>
              <a:p>
                <a:endParaRPr lang="en-US" sz="1873"/>
              </a:p>
            </p:txBody>
          </p:sp>
          <p:sp>
            <p:nvSpPr>
              <p:cNvPr id="83" name="Freeform: Shape 82">
                <a:extLst>
                  <a:ext uri="{FF2B5EF4-FFF2-40B4-BE49-F238E27FC236}">
                    <a16:creationId xmlns:a16="http://schemas.microsoft.com/office/drawing/2014/main" id="{EAF04662-EFC0-4FDC-BAAE-2FA446BA59A3}"/>
                  </a:ext>
                </a:extLst>
              </p:cNvPr>
              <p:cNvSpPr/>
              <p:nvPr/>
            </p:nvSpPr>
            <p:spPr>
              <a:xfrm>
                <a:off x="10524577" y="3082297"/>
                <a:ext cx="644109" cy="644109"/>
              </a:xfrm>
              <a:custGeom>
                <a:avLst/>
                <a:gdLst>
                  <a:gd name="connsiteX0" fmla="*/ 376976 w 644108"/>
                  <a:gd name="connsiteY0" fmla="*/ 289561 h 644108"/>
                  <a:gd name="connsiteX1" fmla="*/ 363174 w 644108"/>
                  <a:gd name="connsiteY1" fmla="*/ 289561 h 644108"/>
                  <a:gd name="connsiteX2" fmla="*/ 367774 w 644108"/>
                  <a:gd name="connsiteY2" fmla="*/ 266557 h 644108"/>
                  <a:gd name="connsiteX3" fmla="*/ 266557 w 644108"/>
                  <a:gd name="connsiteY3" fmla="*/ 165340 h 644108"/>
                  <a:gd name="connsiteX4" fmla="*/ 174542 w 644108"/>
                  <a:gd name="connsiteY4" fmla="*/ 165340 h 644108"/>
                  <a:gd name="connsiteX5" fmla="*/ 165340 w 644108"/>
                  <a:gd name="connsiteY5" fmla="*/ 234352 h 644108"/>
                  <a:gd name="connsiteX6" fmla="*/ 271158 w 644108"/>
                  <a:gd name="connsiteY6" fmla="*/ 491995 h 644108"/>
                  <a:gd name="connsiteX7" fmla="*/ 381577 w 644108"/>
                  <a:gd name="connsiteY7" fmla="*/ 491995 h 644108"/>
                  <a:gd name="connsiteX8" fmla="*/ 482794 w 644108"/>
                  <a:gd name="connsiteY8" fmla="*/ 390778 h 644108"/>
                  <a:gd name="connsiteX9" fmla="*/ 376976 w 644108"/>
                  <a:gd name="connsiteY9" fmla="*/ 289561 h 6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108" h="644108">
                    <a:moveTo>
                      <a:pt x="376976" y="289561"/>
                    </a:moveTo>
                    <a:lnTo>
                      <a:pt x="363174" y="289561"/>
                    </a:lnTo>
                    <a:cubicBezTo>
                      <a:pt x="363174" y="280360"/>
                      <a:pt x="367774" y="275759"/>
                      <a:pt x="367774" y="266557"/>
                    </a:cubicBezTo>
                    <a:cubicBezTo>
                      <a:pt x="367774" y="211348"/>
                      <a:pt x="321767" y="165340"/>
                      <a:pt x="266557" y="165340"/>
                    </a:cubicBezTo>
                    <a:lnTo>
                      <a:pt x="174542" y="165340"/>
                    </a:lnTo>
                    <a:cubicBezTo>
                      <a:pt x="169941" y="188344"/>
                      <a:pt x="165340" y="211348"/>
                      <a:pt x="165340" y="234352"/>
                    </a:cubicBezTo>
                    <a:cubicBezTo>
                      <a:pt x="165340" y="335569"/>
                      <a:pt x="206747" y="422984"/>
                      <a:pt x="271158" y="491995"/>
                    </a:cubicBezTo>
                    <a:lnTo>
                      <a:pt x="381577" y="491995"/>
                    </a:lnTo>
                    <a:cubicBezTo>
                      <a:pt x="436786" y="491995"/>
                      <a:pt x="482794" y="445988"/>
                      <a:pt x="482794" y="390778"/>
                    </a:cubicBezTo>
                    <a:cubicBezTo>
                      <a:pt x="478193" y="335569"/>
                      <a:pt x="432185" y="289561"/>
                      <a:pt x="376976" y="289561"/>
                    </a:cubicBezTo>
                    <a:close/>
                  </a:path>
                </a:pathLst>
              </a:custGeom>
              <a:solidFill>
                <a:schemeClr val="bg1"/>
              </a:solidFill>
              <a:ln w="45641" cap="flat">
                <a:noFill/>
                <a:prstDash val="solid"/>
                <a:miter/>
              </a:ln>
            </p:spPr>
            <p:txBody>
              <a:bodyPr rtlCol="0" anchor="ctr"/>
              <a:lstStyle/>
              <a:p>
                <a:endParaRPr lang="en-US" sz="1873"/>
              </a:p>
            </p:txBody>
          </p:sp>
          <p:sp>
            <p:nvSpPr>
              <p:cNvPr id="84" name="Freeform: Shape 83">
                <a:extLst>
                  <a:ext uri="{FF2B5EF4-FFF2-40B4-BE49-F238E27FC236}">
                    <a16:creationId xmlns:a16="http://schemas.microsoft.com/office/drawing/2014/main" id="{F4AD95E6-5A75-4F9B-9BDA-75E8A3688E6B}"/>
                  </a:ext>
                </a:extLst>
              </p:cNvPr>
              <p:cNvSpPr/>
              <p:nvPr/>
            </p:nvSpPr>
            <p:spPr>
              <a:xfrm>
                <a:off x="10984654" y="3201917"/>
                <a:ext cx="368062" cy="368062"/>
              </a:xfrm>
              <a:custGeom>
                <a:avLst/>
                <a:gdLst>
                  <a:gd name="connsiteX0" fmla="*/ 165340 w 368062"/>
                  <a:gd name="connsiteY0" fmla="*/ 206747 h 368062"/>
                  <a:gd name="connsiteX1" fmla="*/ 165340 w 368062"/>
                  <a:gd name="connsiteY1" fmla="*/ 206747 h 368062"/>
                  <a:gd name="connsiteX2" fmla="*/ 206747 w 368062"/>
                  <a:gd name="connsiteY2" fmla="*/ 165340 h 368062"/>
                  <a:gd name="connsiteX3" fmla="*/ 165340 w 368062"/>
                  <a:gd name="connsiteY3" fmla="*/ 206747 h 368062"/>
                </a:gdLst>
                <a:ahLst/>
                <a:cxnLst>
                  <a:cxn ang="0">
                    <a:pos x="connsiteX0" y="connsiteY0"/>
                  </a:cxn>
                  <a:cxn ang="0">
                    <a:pos x="connsiteX1" y="connsiteY1"/>
                  </a:cxn>
                  <a:cxn ang="0">
                    <a:pos x="connsiteX2" y="connsiteY2"/>
                  </a:cxn>
                  <a:cxn ang="0">
                    <a:pos x="connsiteX3" y="connsiteY3"/>
                  </a:cxn>
                </a:cxnLst>
                <a:rect l="l" t="t" r="r" b="b"/>
                <a:pathLst>
                  <a:path w="368062" h="368062">
                    <a:moveTo>
                      <a:pt x="165340" y="206747"/>
                    </a:moveTo>
                    <a:cubicBezTo>
                      <a:pt x="165340" y="206747"/>
                      <a:pt x="165340" y="206747"/>
                      <a:pt x="165340" y="206747"/>
                    </a:cubicBezTo>
                    <a:cubicBezTo>
                      <a:pt x="179143" y="192945"/>
                      <a:pt x="192945" y="179143"/>
                      <a:pt x="206747" y="165340"/>
                    </a:cubicBezTo>
                    <a:cubicBezTo>
                      <a:pt x="188344" y="174542"/>
                      <a:pt x="174542" y="188344"/>
                      <a:pt x="165340" y="206747"/>
                    </a:cubicBezTo>
                    <a:close/>
                  </a:path>
                </a:pathLst>
              </a:custGeom>
              <a:solidFill>
                <a:schemeClr val="accent1"/>
              </a:solidFill>
              <a:ln w="45641" cap="flat">
                <a:noFill/>
                <a:prstDash val="solid"/>
                <a:miter/>
              </a:ln>
            </p:spPr>
            <p:txBody>
              <a:bodyPr rtlCol="0" anchor="ctr"/>
              <a:lstStyle/>
              <a:p>
                <a:endParaRPr lang="en-US" sz="1873"/>
              </a:p>
            </p:txBody>
          </p:sp>
          <p:sp>
            <p:nvSpPr>
              <p:cNvPr id="85" name="Freeform: Shape 84">
                <a:extLst>
                  <a:ext uri="{FF2B5EF4-FFF2-40B4-BE49-F238E27FC236}">
                    <a16:creationId xmlns:a16="http://schemas.microsoft.com/office/drawing/2014/main" id="{FB0E2C96-BBDF-4CDD-AAD9-58553B410890}"/>
                  </a:ext>
                </a:extLst>
              </p:cNvPr>
              <p:cNvSpPr/>
              <p:nvPr/>
            </p:nvSpPr>
            <p:spPr>
              <a:xfrm>
                <a:off x="10952449" y="3188115"/>
                <a:ext cx="598101" cy="598101"/>
              </a:xfrm>
              <a:custGeom>
                <a:avLst/>
                <a:gdLst>
                  <a:gd name="connsiteX0" fmla="*/ 294162 w 598100"/>
                  <a:gd name="connsiteY0" fmla="*/ 317166 h 598100"/>
                  <a:gd name="connsiteX1" fmla="*/ 165340 w 598100"/>
                  <a:gd name="connsiteY1" fmla="*/ 436786 h 598100"/>
                  <a:gd name="connsiteX2" fmla="*/ 225150 w 598100"/>
                  <a:gd name="connsiteY2" fmla="*/ 459790 h 598100"/>
                  <a:gd name="connsiteX3" fmla="*/ 257356 w 598100"/>
                  <a:gd name="connsiteY3" fmla="*/ 459790 h 598100"/>
                  <a:gd name="connsiteX4" fmla="*/ 473592 w 598100"/>
                  <a:gd name="connsiteY4" fmla="*/ 165340 h 598100"/>
                  <a:gd name="connsiteX5" fmla="*/ 432185 w 598100"/>
                  <a:gd name="connsiteY5" fmla="*/ 165340 h 598100"/>
                  <a:gd name="connsiteX6" fmla="*/ 294162 w 598100"/>
                  <a:gd name="connsiteY6" fmla="*/ 317166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00" h="598100">
                    <a:moveTo>
                      <a:pt x="294162" y="317166"/>
                    </a:moveTo>
                    <a:cubicBezTo>
                      <a:pt x="252755" y="358573"/>
                      <a:pt x="206747" y="399980"/>
                      <a:pt x="165340" y="436786"/>
                    </a:cubicBezTo>
                    <a:cubicBezTo>
                      <a:pt x="179143" y="450588"/>
                      <a:pt x="202147" y="459790"/>
                      <a:pt x="225150" y="459790"/>
                    </a:cubicBezTo>
                    <a:lnTo>
                      <a:pt x="257356" y="459790"/>
                    </a:lnTo>
                    <a:cubicBezTo>
                      <a:pt x="372375" y="409181"/>
                      <a:pt x="455189" y="298763"/>
                      <a:pt x="473592" y="165340"/>
                    </a:cubicBezTo>
                    <a:lnTo>
                      <a:pt x="432185" y="165340"/>
                    </a:lnTo>
                    <a:cubicBezTo>
                      <a:pt x="386178" y="220550"/>
                      <a:pt x="344771" y="271158"/>
                      <a:pt x="294162" y="317166"/>
                    </a:cubicBezTo>
                    <a:close/>
                  </a:path>
                </a:pathLst>
              </a:custGeom>
              <a:solidFill>
                <a:srgbClr val="B8D432"/>
              </a:solidFill>
              <a:ln w="45641" cap="flat">
                <a:noFill/>
                <a:prstDash val="solid"/>
                <a:miter/>
              </a:ln>
            </p:spPr>
            <p:txBody>
              <a:bodyPr rtlCol="0" anchor="ctr"/>
              <a:lstStyle/>
              <a:p>
                <a:endParaRPr lang="en-US" sz="1873"/>
              </a:p>
            </p:txBody>
          </p:sp>
          <p:sp>
            <p:nvSpPr>
              <p:cNvPr id="86" name="Freeform: Shape 85">
                <a:extLst>
                  <a:ext uri="{FF2B5EF4-FFF2-40B4-BE49-F238E27FC236}">
                    <a16:creationId xmlns:a16="http://schemas.microsoft.com/office/drawing/2014/main" id="{CEF82CDA-912B-47E5-9DE2-8E8073FF5C48}"/>
                  </a:ext>
                </a:extLst>
              </p:cNvPr>
              <p:cNvSpPr/>
              <p:nvPr/>
            </p:nvSpPr>
            <p:spPr>
              <a:xfrm>
                <a:off x="10819026" y="2815452"/>
                <a:ext cx="690116" cy="598101"/>
              </a:xfrm>
              <a:custGeom>
                <a:avLst/>
                <a:gdLst>
                  <a:gd name="connsiteX0" fmla="*/ 271158 w 690116"/>
                  <a:gd name="connsiteY0" fmla="*/ 464391 h 598100"/>
                  <a:gd name="connsiteX1" fmla="*/ 450588 w 690116"/>
                  <a:gd name="connsiteY1" fmla="*/ 464391 h 598100"/>
                  <a:gd name="connsiteX2" fmla="*/ 561007 w 690116"/>
                  <a:gd name="connsiteY2" fmla="*/ 321767 h 598100"/>
                  <a:gd name="connsiteX3" fmla="*/ 399980 w 690116"/>
                  <a:gd name="connsiteY3" fmla="*/ 165340 h 598100"/>
                  <a:gd name="connsiteX4" fmla="*/ 376976 w 690116"/>
                  <a:gd name="connsiteY4" fmla="*/ 165340 h 598100"/>
                  <a:gd name="connsiteX5" fmla="*/ 307964 w 690116"/>
                  <a:gd name="connsiteY5" fmla="*/ 234352 h 598100"/>
                  <a:gd name="connsiteX6" fmla="*/ 312565 w 690116"/>
                  <a:gd name="connsiteY6" fmla="*/ 252755 h 598100"/>
                  <a:gd name="connsiteX7" fmla="*/ 271158 w 690116"/>
                  <a:gd name="connsiteY7" fmla="*/ 252755 h 598100"/>
                  <a:gd name="connsiteX8" fmla="*/ 165340 w 690116"/>
                  <a:gd name="connsiteY8" fmla="*/ 358573 h 598100"/>
                  <a:gd name="connsiteX9" fmla="*/ 271158 w 690116"/>
                  <a:gd name="connsiteY9" fmla="*/ 464391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116" h="598100">
                    <a:moveTo>
                      <a:pt x="271158" y="464391"/>
                    </a:moveTo>
                    <a:lnTo>
                      <a:pt x="450588" y="464391"/>
                    </a:lnTo>
                    <a:cubicBezTo>
                      <a:pt x="496596" y="413782"/>
                      <a:pt x="533402" y="367774"/>
                      <a:pt x="561007" y="321767"/>
                    </a:cubicBezTo>
                    <a:cubicBezTo>
                      <a:pt x="524201" y="252755"/>
                      <a:pt x="468992" y="202147"/>
                      <a:pt x="399980" y="165340"/>
                    </a:cubicBezTo>
                    <a:lnTo>
                      <a:pt x="376976" y="165340"/>
                    </a:lnTo>
                    <a:cubicBezTo>
                      <a:pt x="340170" y="165340"/>
                      <a:pt x="307964" y="197546"/>
                      <a:pt x="307964" y="234352"/>
                    </a:cubicBezTo>
                    <a:cubicBezTo>
                      <a:pt x="307964" y="238953"/>
                      <a:pt x="307964" y="248154"/>
                      <a:pt x="312565" y="252755"/>
                    </a:cubicBezTo>
                    <a:lnTo>
                      <a:pt x="271158" y="252755"/>
                    </a:lnTo>
                    <a:cubicBezTo>
                      <a:pt x="211348" y="252755"/>
                      <a:pt x="165340" y="298763"/>
                      <a:pt x="165340" y="358573"/>
                    </a:cubicBezTo>
                    <a:cubicBezTo>
                      <a:pt x="165340" y="418383"/>
                      <a:pt x="211348" y="464391"/>
                      <a:pt x="271158" y="464391"/>
                    </a:cubicBezTo>
                    <a:close/>
                  </a:path>
                </a:pathLst>
              </a:custGeom>
              <a:solidFill>
                <a:schemeClr val="bg1"/>
              </a:solidFill>
              <a:ln w="45641" cap="flat">
                <a:noFill/>
                <a:prstDash val="solid"/>
                <a:miter/>
              </a:ln>
            </p:spPr>
            <p:txBody>
              <a:bodyPr rtlCol="0" anchor="ctr"/>
              <a:lstStyle/>
              <a:p>
                <a:endParaRPr lang="en-US" sz="1873"/>
              </a:p>
            </p:txBody>
          </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0-#ppt_w/2"/>
                                          </p:val>
                                        </p:tav>
                                        <p:tav tm="100000">
                                          <p:val>
                                            <p:strVal val="#ppt_x"/>
                                          </p:val>
                                        </p:tav>
                                      </p:tavLst>
                                    </p:anim>
                                    <p:anim calcmode="lin" valueType="num">
                                      <p:cBhvr additive="base">
                                        <p:cTn id="12" dur="500" fill="hold"/>
                                        <p:tgtEl>
                                          <p:spTgt spid="9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left)">
                                      <p:cBhvr>
                                        <p:cTn id="20" dur="500"/>
                                        <p:tgtEl>
                                          <p:spTgt spid="9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left)">
                                      <p:cBhvr>
                                        <p:cTn id="26" dur="500"/>
                                        <p:tgtEl>
                                          <p:spTgt spid="5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wipe(left)">
                                      <p:cBhvr>
                                        <p:cTn id="30" dur="500"/>
                                        <p:tgtEl>
                                          <p:spTgt spid="9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left)">
                                      <p:cBhvr>
                                        <p:cTn id="36" dur="500"/>
                                        <p:tgtEl>
                                          <p:spTgt spid="5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left)">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52" grpId="0"/>
      <p:bldP spid="53" grpId="0"/>
      <p:bldP spid="54" grpId="0"/>
      <p:bldP spid="55"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2C4F8F-F882-42DD-A013-719683FD41C3}"/>
              </a:ext>
            </a:extLst>
          </p:cNvPr>
          <p:cNvSpPr/>
          <p:nvPr/>
        </p:nvSpPr>
        <p:spPr bwMode="auto">
          <a:xfrm>
            <a:off x="1272852" y="1904409"/>
            <a:ext cx="1851415" cy="38236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84" name="Rectangle 83">
            <a:extLst>
              <a:ext uri="{FF2B5EF4-FFF2-40B4-BE49-F238E27FC236}">
                <a16:creationId xmlns:a16="http://schemas.microsoft.com/office/drawing/2014/main" id="{4703DC10-7864-4C8C-9ECA-6816F2EE0864}"/>
              </a:ext>
            </a:extLst>
          </p:cNvPr>
          <p:cNvSpPr/>
          <p:nvPr/>
        </p:nvSpPr>
        <p:spPr bwMode="auto">
          <a:xfrm>
            <a:off x="3282294" y="1904409"/>
            <a:ext cx="1851415" cy="38236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85" name="Rectangle 84">
            <a:extLst>
              <a:ext uri="{FF2B5EF4-FFF2-40B4-BE49-F238E27FC236}">
                <a16:creationId xmlns:a16="http://schemas.microsoft.com/office/drawing/2014/main" id="{5D6EE73E-1432-4845-BF5F-DCAF824AE344}"/>
              </a:ext>
            </a:extLst>
          </p:cNvPr>
          <p:cNvSpPr/>
          <p:nvPr/>
        </p:nvSpPr>
        <p:spPr bwMode="auto">
          <a:xfrm>
            <a:off x="5291736" y="1904409"/>
            <a:ext cx="1851415" cy="38236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86" name="Rectangle 85">
            <a:extLst>
              <a:ext uri="{FF2B5EF4-FFF2-40B4-BE49-F238E27FC236}">
                <a16:creationId xmlns:a16="http://schemas.microsoft.com/office/drawing/2014/main" id="{EA77F3CF-7543-47F8-AEAA-3AE010167E97}"/>
              </a:ext>
            </a:extLst>
          </p:cNvPr>
          <p:cNvSpPr/>
          <p:nvPr/>
        </p:nvSpPr>
        <p:spPr bwMode="auto">
          <a:xfrm>
            <a:off x="7301178" y="1904409"/>
            <a:ext cx="1845906" cy="38236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87" name="Rectangle 86">
            <a:extLst>
              <a:ext uri="{FF2B5EF4-FFF2-40B4-BE49-F238E27FC236}">
                <a16:creationId xmlns:a16="http://schemas.microsoft.com/office/drawing/2014/main" id="{970FA91E-36D5-47B7-BA1A-EFE9B9271D66}"/>
              </a:ext>
            </a:extLst>
          </p:cNvPr>
          <p:cNvSpPr/>
          <p:nvPr/>
        </p:nvSpPr>
        <p:spPr bwMode="auto">
          <a:xfrm>
            <a:off x="9305111" y="1904409"/>
            <a:ext cx="1845906" cy="38236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cxnSp>
        <p:nvCxnSpPr>
          <p:cNvPr id="109" name="Straight Arrow Connector 108">
            <a:extLst>
              <a:ext uri="{FF2B5EF4-FFF2-40B4-BE49-F238E27FC236}">
                <a16:creationId xmlns:a16="http://schemas.microsoft.com/office/drawing/2014/main" id="{0D5B89DE-BBA4-4B44-A034-2812DD463942}"/>
              </a:ext>
            </a:extLst>
          </p:cNvPr>
          <p:cNvCxnSpPr>
            <a:cxnSpLocks/>
          </p:cNvCxnSpPr>
          <p:nvPr/>
        </p:nvCxnSpPr>
        <p:spPr>
          <a:xfrm>
            <a:off x="7168796" y="3816246"/>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37B82CC-745A-41CE-BD4E-2F5DC38A1605}"/>
              </a:ext>
            </a:extLst>
          </p:cNvPr>
          <p:cNvCxnSpPr>
            <a:cxnSpLocks/>
          </p:cNvCxnSpPr>
          <p:nvPr/>
        </p:nvCxnSpPr>
        <p:spPr>
          <a:xfrm>
            <a:off x="9147084" y="3816246"/>
            <a:ext cx="552074"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pPr algn="ctr"/>
            <a:r>
              <a:rPr lang="en-US"/>
              <a:t>Azure for Cloud Scale Analytics</a:t>
            </a:r>
          </a:p>
        </p:txBody>
      </p:sp>
      <p:sp>
        <p:nvSpPr>
          <p:cNvPr id="52" name="TextBox 51">
            <a:extLst>
              <a:ext uri="{FF2B5EF4-FFF2-40B4-BE49-F238E27FC236}">
                <a16:creationId xmlns:a16="http://schemas.microsoft.com/office/drawing/2014/main" id="{03A09D95-782C-42E0-99BA-A1C34EBBC039}"/>
              </a:ext>
            </a:extLst>
          </p:cNvPr>
          <p:cNvSpPr txBox="1"/>
          <p:nvPr/>
        </p:nvSpPr>
        <p:spPr>
          <a:xfrm>
            <a:off x="1861768" y="1473581"/>
            <a:ext cx="673585"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3924672" y="1473581"/>
            <a:ext cx="566662"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5967531" y="1473581"/>
            <a:ext cx="499827"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7921902" y="1473581"/>
            <a:ext cx="604461"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Serve</a:t>
            </a:r>
          </a:p>
        </p:txBody>
      </p:sp>
      <p:sp>
        <p:nvSpPr>
          <p:cNvPr id="39" name="TextBox 38">
            <a:extLst>
              <a:ext uri="{FF2B5EF4-FFF2-40B4-BE49-F238E27FC236}">
                <a16:creationId xmlns:a16="http://schemas.microsoft.com/office/drawing/2014/main" id="{88B95595-E267-4394-A2A5-36A01660E315}"/>
              </a:ext>
            </a:extLst>
          </p:cNvPr>
          <p:cNvSpPr txBox="1"/>
          <p:nvPr/>
        </p:nvSpPr>
        <p:spPr>
          <a:xfrm>
            <a:off x="9753942" y="1473581"/>
            <a:ext cx="948251" cy="288137"/>
          </a:xfrm>
          <a:prstGeom prst="rect">
            <a:avLst/>
          </a:prstGeom>
          <a:noFill/>
        </p:spPr>
        <p:txBody>
          <a:bodyPr wrap="none" lIns="0" tIns="0" rIns="0" bIns="0" rtlCol="0">
            <a:spAutoFit/>
          </a:bodyPr>
          <a:lstStyle/>
          <a:p>
            <a:pPr algn="ctr" defTabSz="932563">
              <a:defRPr/>
            </a:pPr>
            <a:r>
              <a:rPr lang="en-US">
                <a:gradFill>
                  <a:gsLst>
                    <a:gs pos="2051">
                      <a:srgbClr val="0078D4"/>
                    </a:gs>
                    <a:gs pos="15000">
                      <a:srgbClr val="0078D4"/>
                    </a:gs>
                  </a:gsLst>
                  <a:lin ang="5400000" scaled="0"/>
                </a:gradFill>
                <a:latin typeface="Segoe UI Semibold"/>
              </a:rPr>
              <a:t>Visualize</a:t>
            </a: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1861786" y="3420123"/>
            <a:ext cx="673547" cy="417118"/>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30" name="binary" title="Icon of binary code, ones and zeros">
            <a:extLst>
              <a:ext uri="{FF2B5EF4-FFF2-40B4-BE49-F238E27FC236}">
                <a16:creationId xmlns:a16="http://schemas.microsoft.com/office/drawing/2014/main" id="{CB66AA3B-0528-4828-BEEB-627E907B8A90}"/>
              </a:ext>
            </a:extLst>
          </p:cNvPr>
          <p:cNvSpPr>
            <a:spLocks noChangeAspect="1" noEditPoints="1"/>
          </p:cNvSpPr>
          <p:nvPr/>
        </p:nvSpPr>
        <p:spPr bwMode="auto">
          <a:xfrm>
            <a:off x="3954979" y="3410199"/>
            <a:ext cx="506045" cy="43696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32" name="TextBox 31">
            <a:extLst>
              <a:ext uri="{FF2B5EF4-FFF2-40B4-BE49-F238E27FC236}">
                <a16:creationId xmlns:a16="http://schemas.microsoft.com/office/drawing/2014/main" id="{6C0148CA-2966-4758-8D20-F31DB0005059}"/>
              </a:ext>
            </a:extLst>
          </p:cNvPr>
          <p:cNvSpPr txBox="1"/>
          <p:nvPr/>
        </p:nvSpPr>
        <p:spPr>
          <a:xfrm>
            <a:off x="5605127" y="4164120"/>
            <a:ext cx="1224633"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Databricks</a:t>
            </a:r>
          </a:p>
        </p:txBody>
      </p:sp>
      <p:sp>
        <p:nvSpPr>
          <p:cNvPr id="33" name="TextBox 32">
            <a:extLst>
              <a:ext uri="{FF2B5EF4-FFF2-40B4-BE49-F238E27FC236}">
                <a16:creationId xmlns:a16="http://schemas.microsoft.com/office/drawing/2014/main" id="{CBD1C410-AB3E-45FF-91D1-386E3A01C6AF}"/>
              </a:ext>
            </a:extLst>
          </p:cNvPr>
          <p:cNvSpPr txBox="1"/>
          <p:nvPr/>
        </p:nvSpPr>
        <p:spPr>
          <a:xfrm>
            <a:off x="1586243" y="4164120"/>
            <a:ext cx="1224633"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a:t>
            </a:r>
            <a:br>
              <a:rPr lang="en-US" sz="1632">
                <a:gradFill>
                  <a:gsLst>
                    <a:gs pos="2917">
                      <a:srgbClr val="1A1A1A"/>
                    </a:gs>
                    <a:gs pos="30000">
                      <a:srgbClr val="1A1A1A"/>
                    </a:gs>
                  </a:gsLst>
                  <a:lin ang="5400000" scaled="0"/>
                </a:gradFill>
                <a:latin typeface="Segoe UI Semibold"/>
              </a:rPr>
            </a:br>
            <a:r>
              <a:rPr lang="en-US" sz="1632">
                <a:gradFill>
                  <a:gsLst>
                    <a:gs pos="2917">
                      <a:srgbClr val="1A1A1A"/>
                    </a:gs>
                    <a:gs pos="30000">
                      <a:srgbClr val="1A1A1A"/>
                    </a:gs>
                  </a:gsLst>
                  <a:lin ang="5400000" scaled="0"/>
                </a:gradFill>
                <a:latin typeface="Segoe UI Semibold"/>
              </a:rPr>
              <a:t>Data Factory</a:t>
            </a:r>
          </a:p>
        </p:txBody>
      </p:sp>
      <p:sp>
        <p:nvSpPr>
          <p:cNvPr id="35" name="TextBox 34">
            <a:extLst>
              <a:ext uri="{FF2B5EF4-FFF2-40B4-BE49-F238E27FC236}">
                <a16:creationId xmlns:a16="http://schemas.microsoft.com/office/drawing/2014/main" id="{CEC41C1B-B383-42A6-BB27-BAB5FCC4C2F7}"/>
              </a:ext>
            </a:extLst>
          </p:cNvPr>
          <p:cNvSpPr txBox="1"/>
          <p:nvPr/>
        </p:nvSpPr>
        <p:spPr>
          <a:xfrm>
            <a:off x="3595685" y="4164120"/>
            <a:ext cx="1224633" cy="452047"/>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7456544" y="4164120"/>
            <a:ext cx="1535177"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9699158" y="4277125"/>
            <a:ext cx="1057814" cy="230524"/>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Power BI</a:t>
            </a:r>
          </a:p>
        </p:txBody>
      </p:sp>
      <p:pic>
        <p:nvPicPr>
          <p:cNvPr id="42" name="Graphic 41">
            <a:extLst>
              <a:ext uri="{FF2B5EF4-FFF2-40B4-BE49-F238E27FC236}">
                <a16:creationId xmlns:a16="http://schemas.microsoft.com/office/drawing/2014/main" id="{396894AB-DB4D-4097-AF9C-1A40EB71B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6983" y="3392867"/>
            <a:ext cx="682164" cy="511623"/>
          </a:xfrm>
          <a:prstGeom prst="rect">
            <a:avLst/>
          </a:prstGeom>
        </p:spPr>
      </p:pic>
      <p:grpSp>
        <p:nvGrpSpPr>
          <p:cNvPr id="43" name="Group 42">
            <a:extLst>
              <a:ext uri="{FF2B5EF4-FFF2-40B4-BE49-F238E27FC236}">
                <a16:creationId xmlns:a16="http://schemas.microsoft.com/office/drawing/2014/main" id="{2E738391-2140-477D-96AD-2B85FA4823BD}"/>
              </a:ext>
            </a:extLst>
          </p:cNvPr>
          <p:cNvGrpSpPr/>
          <p:nvPr/>
        </p:nvGrpSpPr>
        <p:grpSpPr>
          <a:xfrm>
            <a:off x="5941707" y="3379400"/>
            <a:ext cx="565892" cy="628894"/>
            <a:chOff x="2924028" y="5536385"/>
            <a:chExt cx="554846" cy="616619"/>
          </a:xfrm>
        </p:grpSpPr>
        <p:sp>
          <p:nvSpPr>
            <p:cNvPr id="44" name="Freeform: Shape 43">
              <a:extLst>
                <a:ext uri="{FF2B5EF4-FFF2-40B4-BE49-F238E27FC236}">
                  <a16:creationId xmlns:a16="http://schemas.microsoft.com/office/drawing/2014/main" id="{94F65CE9-549E-4BB7-9CFB-2D4FDFA38A1E}"/>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sp>
          <p:nvSpPr>
            <p:cNvPr id="45" name="Freeform: Shape 44">
              <a:extLst>
                <a:ext uri="{FF2B5EF4-FFF2-40B4-BE49-F238E27FC236}">
                  <a16:creationId xmlns:a16="http://schemas.microsoft.com/office/drawing/2014/main" id="{2A1B25D8-D3E5-4E8B-8720-31DA649FFC69}"/>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sp>
          <p:nvSpPr>
            <p:cNvPr id="46" name="Freeform: Shape 45">
              <a:extLst>
                <a:ext uri="{FF2B5EF4-FFF2-40B4-BE49-F238E27FC236}">
                  <a16:creationId xmlns:a16="http://schemas.microsoft.com/office/drawing/2014/main" id="{7414717E-78F7-4419-A933-EE16CAF76041}"/>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sp>
          <p:nvSpPr>
            <p:cNvPr id="47" name="Freeform: Shape 46">
              <a:extLst>
                <a:ext uri="{FF2B5EF4-FFF2-40B4-BE49-F238E27FC236}">
                  <a16:creationId xmlns:a16="http://schemas.microsoft.com/office/drawing/2014/main" id="{B0485626-B7F8-4AB3-9B47-CB8FD0457522}"/>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sp>
          <p:nvSpPr>
            <p:cNvPr id="60" name="Freeform: Shape 59">
              <a:extLst>
                <a:ext uri="{FF2B5EF4-FFF2-40B4-BE49-F238E27FC236}">
                  <a16:creationId xmlns:a16="http://schemas.microsoft.com/office/drawing/2014/main" id="{AAE184C8-C2DB-46EA-AB2A-714696DA41F2}"/>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sp>
          <p:nvSpPr>
            <p:cNvPr id="61" name="Freeform: Shape 60">
              <a:extLst>
                <a:ext uri="{FF2B5EF4-FFF2-40B4-BE49-F238E27FC236}">
                  <a16:creationId xmlns:a16="http://schemas.microsoft.com/office/drawing/2014/main" id="{5ED2A347-4BC4-4359-9E12-3B0D1779B531}"/>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2700" cap="flat">
              <a:solidFill>
                <a:schemeClr val="tx1"/>
              </a:solidFill>
              <a:prstDash val="solid"/>
              <a:round/>
            </a:ln>
          </p:spPr>
          <p:txBody>
            <a:bodyPr rtlCol="0" anchor="ctr"/>
            <a:lstStyle/>
            <a:p>
              <a:pPr defTabSz="466298">
                <a:defRPr/>
              </a:pPr>
              <a:endParaRPr lang="en-IN" sz="1122" kern="0">
                <a:solidFill>
                  <a:srgbClr val="505050"/>
                </a:solidFill>
                <a:latin typeface="Segoe UI"/>
              </a:endParaRPr>
            </a:p>
          </p:txBody>
        </p:sp>
      </p:grpSp>
      <p:grpSp>
        <p:nvGrpSpPr>
          <p:cNvPr id="18" name="Group 17">
            <a:extLst>
              <a:ext uri="{FF2B5EF4-FFF2-40B4-BE49-F238E27FC236}">
                <a16:creationId xmlns:a16="http://schemas.microsoft.com/office/drawing/2014/main" id="{B76EF725-6605-4A98-AE3C-89BFBC6C172F}"/>
              </a:ext>
            </a:extLst>
          </p:cNvPr>
          <p:cNvGrpSpPr/>
          <p:nvPr/>
        </p:nvGrpSpPr>
        <p:grpSpPr>
          <a:xfrm>
            <a:off x="7840574" y="3347997"/>
            <a:ext cx="736755" cy="714482"/>
            <a:chOff x="8644239" y="3571990"/>
            <a:chExt cx="722371" cy="700530"/>
          </a:xfrm>
        </p:grpSpPr>
        <p:sp>
          <p:nvSpPr>
            <p:cNvPr id="72" name="Freeform: Shape 71">
              <a:extLst>
                <a:ext uri="{FF2B5EF4-FFF2-40B4-BE49-F238E27FC236}">
                  <a16:creationId xmlns:a16="http://schemas.microsoft.com/office/drawing/2014/main" id="{671C0B1E-8150-4AC4-95BE-234F6E0D02FC}"/>
                </a:ext>
              </a:extLst>
            </p:cNvPr>
            <p:cNvSpPr/>
            <p:nvPr/>
          </p:nvSpPr>
          <p:spPr>
            <a:xfrm>
              <a:off x="9083140" y="3879662"/>
              <a:ext cx="252185" cy="77741"/>
            </a:xfrm>
            <a:custGeom>
              <a:avLst/>
              <a:gdLst>
                <a:gd name="connsiteX0" fmla="*/ 337736 w 339531"/>
                <a:gd name="connsiteY0" fmla="*/ 58707 h 104667"/>
                <a:gd name="connsiteX1" fmla="*/ 336970 w 339531"/>
                <a:gd name="connsiteY1" fmla="*/ 61004 h 104667"/>
                <a:gd name="connsiteX2" fmla="*/ 335949 w 339531"/>
                <a:gd name="connsiteY2" fmla="*/ 63302 h 104667"/>
                <a:gd name="connsiteX3" fmla="*/ 335949 w 339531"/>
                <a:gd name="connsiteY3" fmla="*/ 63557 h 104667"/>
                <a:gd name="connsiteX4" fmla="*/ 334417 w 339531"/>
                <a:gd name="connsiteY4" fmla="*/ 65600 h 104667"/>
                <a:gd name="connsiteX5" fmla="*/ 334162 w 339531"/>
                <a:gd name="connsiteY5" fmla="*/ 65855 h 104667"/>
                <a:gd name="connsiteX6" fmla="*/ 334162 w 339531"/>
                <a:gd name="connsiteY6" fmla="*/ 65855 h 104667"/>
                <a:gd name="connsiteX7" fmla="*/ 332119 w 339531"/>
                <a:gd name="connsiteY7" fmla="*/ 67897 h 104667"/>
                <a:gd name="connsiteX8" fmla="*/ 331864 w 339531"/>
                <a:gd name="connsiteY8" fmla="*/ 68152 h 104667"/>
                <a:gd name="connsiteX9" fmla="*/ 329822 w 339531"/>
                <a:gd name="connsiteY9" fmla="*/ 70450 h 104667"/>
                <a:gd name="connsiteX10" fmla="*/ 329566 w 339531"/>
                <a:gd name="connsiteY10" fmla="*/ 70705 h 104667"/>
                <a:gd name="connsiteX11" fmla="*/ 327014 w 339531"/>
                <a:gd name="connsiteY11" fmla="*/ 72492 h 104667"/>
                <a:gd name="connsiteX12" fmla="*/ 326758 w 339531"/>
                <a:gd name="connsiteY12" fmla="*/ 72748 h 104667"/>
                <a:gd name="connsiteX13" fmla="*/ 324205 w 339531"/>
                <a:gd name="connsiteY13" fmla="*/ 74790 h 104667"/>
                <a:gd name="connsiteX14" fmla="*/ 323950 w 339531"/>
                <a:gd name="connsiteY14" fmla="*/ 75045 h 104667"/>
                <a:gd name="connsiteX15" fmla="*/ 321142 w 339531"/>
                <a:gd name="connsiteY15" fmla="*/ 76832 h 104667"/>
                <a:gd name="connsiteX16" fmla="*/ 320887 w 339531"/>
                <a:gd name="connsiteY16" fmla="*/ 77087 h 104667"/>
                <a:gd name="connsiteX17" fmla="*/ 317823 w 339531"/>
                <a:gd name="connsiteY17" fmla="*/ 79130 h 104667"/>
                <a:gd name="connsiteX18" fmla="*/ 317568 w 339531"/>
                <a:gd name="connsiteY18" fmla="*/ 79385 h 104667"/>
                <a:gd name="connsiteX19" fmla="*/ 313994 w 339531"/>
                <a:gd name="connsiteY19" fmla="*/ 81172 h 104667"/>
                <a:gd name="connsiteX20" fmla="*/ 285147 w 339531"/>
                <a:gd name="connsiteY20" fmla="*/ 91639 h 104667"/>
                <a:gd name="connsiteX21" fmla="*/ 284636 w 339531"/>
                <a:gd name="connsiteY21" fmla="*/ 91894 h 104667"/>
                <a:gd name="connsiteX22" fmla="*/ 280041 w 339531"/>
                <a:gd name="connsiteY22" fmla="*/ 92915 h 104667"/>
                <a:gd name="connsiteX23" fmla="*/ 278509 w 339531"/>
                <a:gd name="connsiteY23" fmla="*/ 93426 h 104667"/>
                <a:gd name="connsiteX24" fmla="*/ 274680 w 339531"/>
                <a:gd name="connsiteY24" fmla="*/ 94447 h 104667"/>
                <a:gd name="connsiteX25" fmla="*/ 272637 w 339531"/>
                <a:gd name="connsiteY25" fmla="*/ 94958 h 104667"/>
                <a:gd name="connsiteX26" fmla="*/ 268808 w 339531"/>
                <a:gd name="connsiteY26" fmla="*/ 95723 h 104667"/>
                <a:gd name="connsiteX27" fmla="*/ 266255 w 339531"/>
                <a:gd name="connsiteY27" fmla="*/ 96234 h 104667"/>
                <a:gd name="connsiteX28" fmla="*/ 262426 w 339531"/>
                <a:gd name="connsiteY28" fmla="*/ 97000 h 104667"/>
                <a:gd name="connsiteX29" fmla="*/ 259618 w 339531"/>
                <a:gd name="connsiteY29" fmla="*/ 97510 h 104667"/>
                <a:gd name="connsiteX30" fmla="*/ 256044 w 339531"/>
                <a:gd name="connsiteY30" fmla="*/ 98276 h 104667"/>
                <a:gd name="connsiteX31" fmla="*/ 252980 w 339531"/>
                <a:gd name="connsiteY31" fmla="*/ 98787 h 104667"/>
                <a:gd name="connsiteX32" fmla="*/ 249406 w 339531"/>
                <a:gd name="connsiteY32" fmla="*/ 99297 h 104667"/>
                <a:gd name="connsiteX33" fmla="*/ 246088 w 339531"/>
                <a:gd name="connsiteY33" fmla="*/ 99808 h 104667"/>
                <a:gd name="connsiteX34" fmla="*/ 242514 w 339531"/>
                <a:gd name="connsiteY34" fmla="*/ 100319 h 104667"/>
                <a:gd name="connsiteX35" fmla="*/ 238940 w 339531"/>
                <a:gd name="connsiteY35" fmla="*/ 100829 h 104667"/>
                <a:gd name="connsiteX36" fmla="*/ 235366 w 339531"/>
                <a:gd name="connsiteY36" fmla="*/ 101340 h 104667"/>
                <a:gd name="connsiteX37" fmla="*/ 231791 w 339531"/>
                <a:gd name="connsiteY37" fmla="*/ 101850 h 104667"/>
                <a:gd name="connsiteX38" fmla="*/ 228217 w 339531"/>
                <a:gd name="connsiteY38" fmla="*/ 102361 h 104667"/>
                <a:gd name="connsiteX39" fmla="*/ 224388 w 339531"/>
                <a:gd name="connsiteY39" fmla="*/ 102871 h 104667"/>
                <a:gd name="connsiteX40" fmla="*/ 220814 w 339531"/>
                <a:gd name="connsiteY40" fmla="*/ 103127 h 104667"/>
                <a:gd name="connsiteX41" fmla="*/ 216474 w 339531"/>
                <a:gd name="connsiteY41" fmla="*/ 103382 h 104667"/>
                <a:gd name="connsiteX42" fmla="*/ 212900 w 339531"/>
                <a:gd name="connsiteY42" fmla="*/ 103637 h 104667"/>
                <a:gd name="connsiteX43" fmla="*/ 208305 w 339531"/>
                <a:gd name="connsiteY43" fmla="*/ 103893 h 104667"/>
                <a:gd name="connsiteX44" fmla="*/ 204731 w 339531"/>
                <a:gd name="connsiteY44" fmla="*/ 104148 h 104667"/>
                <a:gd name="connsiteX45" fmla="*/ 200136 w 339531"/>
                <a:gd name="connsiteY45" fmla="*/ 104403 h 104667"/>
                <a:gd name="connsiteX46" fmla="*/ 196817 w 339531"/>
                <a:gd name="connsiteY46" fmla="*/ 104658 h 104667"/>
                <a:gd name="connsiteX47" fmla="*/ 191711 w 339531"/>
                <a:gd name="connsiteY47" fmla="*/ 104914 h 104667"/>
                <a:gd name="connsiteX48" fmla="*/ 188137 w 339531"/>
                <a:gd name="connsiteY48" fmla="*/ 104914 h 104667"/>
                <a:gd name="connsiteX49" fmla="*/ 182776 w 339531"/>
                <a:gd name="connsiteY49" fmla="*/ 105169 h 104667"/>
                <a:gd name="connsiteX50" fmla="*/ 151887 w 339531"/>
                <a:gd name="connsiteY50" fmla="*/ 105169 h 104667"/>
                <a:gd name="connsiteX51" fmla="*/ 146781 w 339531"/>
                <a:gd name="connsiteY51" fmla="*/ 104914 h 104667"/>
                <a:gd name="connsiteX52" fmla="*/ 143462 w 339531"/>
                <a:gd name="connsiteY52" fmla="*/ 104658 h 104667"/>
                <a:gd name="connsiteX53" fmla="*/ 138867 w 339531"/>
                <a:gd name="connsiteY53" fmla="*/ 104403 h 104667"/>
                <a:gd name="connsiteX54" fmla="*/ 135293 w 339531"/>
                <a:gd name="connsiteY54" fmla="*/ 104148 h 104667"/>
                <a:gd name="connsiteX55" fmla="*/ 130953 w 339531"/>
                <a:gd name="connsiteY55" fmla="*/ 103893 h 104667"/>
                <a:gd name="connsiteX56" fmla="*/ 127379 w 339531"/>
                <a:gd name="connsiteY56" fmla="*/ 103637 h 104667"/>
                <a:gd name="connsiteX57" fmla="*/ 123039 w 339531"/>
                <a:gd name="connsiteY57" fmla="*/ 103382 h 104667"/>
                <a:gd name="connsiteX58" fmla="*/ 119465 w 339531"/>
                <a:gd name="connsiteY58" fmla="*/ 103127 h 104667"/>
                <a:gd name="connsiteX59" fmla="*/ 115636 w 339531"/>
                <a:gd name="connsiteY59" fmla="*/ 102616 h 104667"/>
                <a:gd name="connsiteX60" fmla="*/ 112062 w 339531"/>
                <a:gd name="connsiteY60" fmla="*/ 102106 h 104667"/>
                <a:gd name="connsiteX61" fmla="*/ 108488 w 339531"/>
                <a:gd name="connsiteY61" fmla="*/ 101595 h 104667"/>
                <a:gd name="connsiteX62" fmla="*/ 104914 w 339531"/>
                <a:gd name="connsiteY62" fmla="*/ 101084 h 104667"/>
                <a:gd name="connsiteX63" fmla="*/ 101595 w 339531"/>
                <a:gd name="connsiteY63" fmla="*/ 100574 h 104667"/>
                <a:gd name="connsiteX64" fmla="*/ 98021 w 339531"/>
                <a:gd name="connsiteY64" fmla="*/ 100063 h 104667"/>
                <a:gd name="connsiteX65" fmla="*/ 94958 w 339531"/>
                <a:gd name="connsiteY65" fmla="*/ 99553 h 104667"/>
                <a:gd name="connsiteX66" fmla="*/ 91128 w 339531"/>
                <a:gd name="connsiteY66" fmla="*/ 99042 h 104667"/>
                <a:gd name="connsiteX67" fmla="*/ 88320 w 339531"/>
                <a:gd name="connsiteY67" fmla="*/ 98532 h 104667"/>
                <a:gd name="connsiteX68" fmla="*/ 84491 w 339531"/>
                <a:gd name="connsiteY68" fmla="*/ 97766 h 104667"/>
                <a:gd name="connsiteX69" fmla="*/ 81938 w 339531"/>
                <a:gd name="connsiteY69" fmla="*/ 97255 h 104667"/>
                <a:gd name="connsiteX70" fmla="*/ 78109 w 339531"/>
                <a:gd name="connsiteY70" fmla="*/ 96489 h 104667"/>
                <a:gd name="connsiteX71" fmla="*/ 75556 w 339531"/>
                <a:gd name="connsiteY71" fmla="*/ 95979 h 104667"/>
                <a:gd name="connsiteX72" fmla="*/ 71726 w 339531"/>
                <a:gd name="connsiteY72" fmla="*/ 95213 h 104667"/>
                <a:gd name="connsiteX73" fmla="*/ 69684 w 339531"/>
                <a:gd name="connsiteY73" fmla="*/ 94702 h 104667"/>
                <a:gd name="connsiteX74" fmla="*/ 65344 w 339531"/>
                <a:gd name="connsiteY74" fmla="*/ 93681 h 104667"/>
                <a:gd name="connsiteX75" fmla="*/ 63813 w 339531"/>
                <a:gd name="connsiteY75" fmla="*/ 93426 h 104667"/>
                <a:gd name="connsiteX76" fmla="*/ 59473 w 339531"/>
                <a:gd name="connsiteY76" fmla="*/ 92149 h 104667"/>
                <a:gd name="connsiteX77" fmla="*/ 58962 w 339531"/>
                <a:gd name="connsiteY77" fmla="*/ 91894 h 104667"/>
                <a:gd name="connsiteX78" fmla="*/ 22711 w 339531"/>
                <a:gd name="connsiteY78" fmla="*/ 77087 h 104667"/>
                <a:gd name="connsiteX79" fmla="*/ 19648 w 339531"/>
                <a:gd name="connsiteY79" fmla="*/ 75045 h 104667"/>
                <a:gd name="connsiteX80" fmla="*/ 16584 w 339531"/>
                <a:gd name="connsiteY80" fmla="*/ 75045 h 104667"/>
                <a:gd name="connsiteX81" fmla="*/ 13521 w 339531"/>
                <a:gd name="connsiteY81" fmla="*/ 72748 h 104667"/>
                <a:gd name="connsiteX82" fmla="*/ 13266 w 339531"/>
                <a:gd name="connsiteY82" fmla="*/ 72492 h 104667"/>
                <a:gd name="connsiteX83" fmla="*/ 10968 w 339531"/>
                <a:gd name="connsiteY83" fmla="*/ 70450 h 104667"/>
                <a:gd name="connsiteX84" fmla="*/ 10713 w 339531"/>
                <a:gd name="connsiteY84" fmla="*/ 70195 h 104667"/>
                <a:gd name="connsiteX85" fmla="*/ 8415 w 339531"/>
                <a:gd name="connsiteY85" fmla="*/ 67897 h 104667"/>
                <a:gd name="connsiteX86" fmla="*/ 8160 w 339531"/>
                <a:gd name="connsiteY86" fmla="*/ 67642 h 104667"/>
                <a:gd name="connsiteX87" fmla="*/ 6373 w 339531"/>
                <a:gd name="connsiteY87" fmla="*/ 65344 h 104667"/>
                <a:gd name="connsiteX88" fmla="*/ 6373 w 339531"/>
                <a:gd name="connsiteY88" fmla="*/ 65089 h 104667"/>
                <a:gd name="connsiteX89" fmla="*/ 4841 w 339531"/>
                <a:gd name="connsiteY89" fmla="*/ 63047 h 104667"/>
                <a:gd name="connsiteX90" fmla="*/ 4841 w 339531"/>
                <a:gd name="connsiteY90" fmla="*/ 62791 h 104667"/>
                <a:gd name="connsiteX91" fmla="*/ 3565 w 339531"/>
                <a:gd name="connsiteY91" fmla="*/ 60239 h 104667"/>
                <a:gd name="connsiteX92" fmla="*/ 2799 w 339531"/>
                <a:gd name="connsiteY92" fmla="*/ 57941 h 104667"/>
                <a:gd name="connsiteX93" fmla="*/ 2033 w 339531"/>
                <a:gd name="connsiteY93" fmla="*/ 53346 h 104667"/>
                <a:gd name="connsiteX94" fmla="*/ 170778 w 339531"/>
                <a:gd name="connsiteY94" fmla="*/ 2033 h 104667"/>
                <a:gd name="connsiteX95" fmla="*/ 339523 w 339531"/>
                <a:gd name="connsiteY95" fmla="*/ 53346 h 104667"/>
                <a:gd name="connsiteX96" fmla="*/ 337736 w 339531"/>
                <a:gd name="connsiteY96" fmla="*/ 58707 h 104667"/>
                <a:gd name="connsiteX97" fmla="*/ 337736 w 339531"/>
                <a:gd name="connsiteY97" fmla="*/ 58707 h 10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39531" h="104667">
                  <a:moveTo>
                    <a:pt x="337736" y="58707"/>
                  </a:moveTo>
                  <a:lnTo>
                    <a:pt x="336970" y="61004"/>
                  </a:lnTo>
                  <a:cubicBezTo>
                    <a:pt x="336714" y="61770"/>
                    <a:pt x="336204" y="62536"/>
                    <a:pt x="335949" y="63302"/>
                  </a:cubicBezTo>
                  <a:lnTo>
                    <a:pt x="335949" y="63557"/>
                  </a:lnTo>
                  <a:cubicBezTo>
                    <a:pt x="335438" y="64068"/>
                    <a:pt x="334928" y="64834"/>
                    <a:pt x="334417" y="65600"/>
                  </a:cubicBezTo>
                  <a:cubicBezTo>
                    <a:pt x="334417" y="65855"/>
                    <a:pt x="334417" y="65855"/>
                    <a:pt x="334162" y="65855"/>
                  </a:cubicBezTo>
                  <a:cubicBezTo>
                    <a:pt x="334162" y="65855"/>
                    <a:pt x="334162" y="65855"/>
                    <a:pt x="334162" y="65855"/>
                  </a:cubicBezTo>
                  <a:cubicBezTo>
                    <a:pt x="333651" y="66621"/>
                    <a:pt x="332885" y="67387"/>
                    <a:pt x="332119" y="67897"/>
                  </a:cubicBezTo>
                  <a:lnTo>
                    <a:pt x="331864" y="68152"/>
                  </a:lnTo>
                  <a:cubicBezTo>
                    <a:pt x="331353" y="68918"/>
                    <a:pt x="330588" y="69429"/>
                    <a:pt x="329822" y="70450"/>
                  </a:cubicBezTo>
                  <a:lnTo>
                    <a:pt x="329566" y="70705"/>
                  </a:lnTo>
                  <a:cubicBezTo>
                    <a:pt x="328801" y="71216"/>
                    <a:pt x="328035" y="71982"/>
                    <a:pt x="327014" y="72492"/>
                  </a:cubicBezTo>
                  <a:lnTo>
                    <a:pt x="326758" y="72748"/>
                  </a:lnTo>
                  <a:cubicBezTo>
                    <a:pt x="325992" y="73513"/>
                    <a:pt x="324971" y="74279"/>
                    <a:pt x="324205" y="74790"/>
                  </a:cubicBezTo>
                  <a:lnTo>
                    <a:pt x="323950" y="75045"/>
                  </a:lnTo>
                  <a:cubicBezTo>
                    <a:pt x="322929" y="75556"/>
                    <a:pt x="322163" y="76322"/>
                    <a:pt x="321142" y="76832"/>
                  </a:cubicBezTo>
                  <a:lnTo>
                    <a:pt x="320887" y="77087"/>
                  </a:lnTo>
                  <a:cubicBezTo>
                    <a:pt x="319866" y="77598"/>
                    <a:pt x="318844" y="78364"/>
                    <a:pt x="317823" y="79130"/>
                  </a:cubicBezTo>
                  <a:cubicBezTo>
                    <a:pt x="317568" y="79130"/>
                    <a:pt x="317568" y="79130"/>
                    <a:pt x="317568" y="79385"/>
                  </a:cubicBezTo>
                  <a:cubicBezTo>
                    <a:pt x="316292" y="79896"/>
                    <a:pt x="315270" y="80662"/>
                    <a:pt x="313994" y="81172"/>
                  </a:cubicBezTo>
                  <a:cubicBezTo>
                    <a:pt x="304804" y="85512"/>
                    <a:pt x="295103" y="89086"/>
                    <a:pt x="285147" y="91639"/>
                  </a:cubicBezTo>
                  <a:cubicBezTo>
                    <a:pt x="284891" y="91639"/>
                    <a:pt x="284636" y="91639"/>
                    <a:pt x="284636" y="91894"/>
                  </a:cubicBezTo>
                  <a:cubicBezTo>
                    <a:pt x="283104" y="92405"/>
                    <a:pt x="281572" y="92660"/>
                    <a:pt x="280041" y="92915"/>
                  </a:cubicBezTo>
                  <a:cubicBezTo>
                    <a:pt x="279530" y="93171"/>
                    <a:pt x="279020" y="93171"/>
                    <a:pt x="278509" y="93426"/>
                  </a:cubicBezTo>
                  <a:cubicBezTo>
                    <a:pt x="277233" y="93681"/>
                    <a:pt x="275956" y="94192"/>
                    <a:pt x="274680" y="94447"/>
                  </a:cubicBezTo>
                  <a:cubicBezTo>
                    <a:pt x="273914" y="94702"/>
                    <a:pt x="273403" y="94702"/>
                    <a:pt x="272637" y="94958"/>
                  </a:cubicBezTo>
                  <a:lnTo>
                    <a:pt x="268808" y="95723"/>
                  </a:lnTo>
                  <a:cubicBezTo>
                    <a:pt x="268042" y="95979"/>
                    <a:pt x="267276" y="95979"/>
                    <a:pt x="266255" y="96234"/>
                  </a:cubicBezTo>
                  <a:cubicBezTo>
                    <a:pt x="264979" y="96489"/>
                    <a:pt x="263447" y="96745"/>
                    <a:pt x="262426" y="97000"/>
                  </a:cubicBezTo>
                  <a:cubicBezTo>
                    <a:pt x="261405" y="97255"/>
                    <a:pt x="260639" y="97255"/>
                    <a:pt x="259618" y="97510"/>
                  </a:cubicBezTo>
                  <a:cubicBezTo>
                    <a:pt x="258597" y="97766"/>
                    <a:pt x="257320" y="98021"/>
                    <a:pt x="256044" y="98276"/>
                  </a:cubicBezTo>
                  <a:cubicBezTo>
                    <a:pt x="255023" y="98276"/>
                    <a:pt x="254001" y="98532"/>
                    <a:pt x="252980" y="98787"/>
                  </a:cubicBezTo>
                  <a:cubicBezTo>
                    <a:pt x="251704" y="99042"/>
                    <a:pt x="250427" y="99297"/>
                    <a:pt x="249406" y="99297"/>
                  </a:cubicBezTo>
                  <a:cubicBezTo>
                    <a:pt x="248385" y="99553"/>
                    <a:pt x="247364" y="99553"/>
                    <a:pt x="246088" y="99808"/>
                  </a:cubicBezTo>
                  <a:cubicBezTo>
                    <a:pt x="244556" y="100063"/>
                    <a:pt x="243790" y="100063"/>
                    <a:pt x="242514" y="100319"/>
                  </a:cubicBezTo>
                  <a:cubicBezTo>
                    <a:pt x="241237" y="100574"/>
                    <a:pt x="239961" y="100574"/>
                    <a:pt x="238940" y="100829"/>
                  </a:cubicBezTo>
                  <a:cubicBezTo>
                    <a:pt x="237663" y="101084"/>
                    <a:pt x="236387" y="101084"/>
                    <a:pt x="235366" y="101340"/>
                  </a:cubicBezTo>
                  <a:cubicBezTo>
                    <a:pt x="234344" y="101595"/>
                    <a:pt x="232813" y="101595"/>
                    <a:pt x="231791" y="101850"/>
                  </a:cubicBezTo>
                  <a:cubicBezTo>
                    <a:pt x="230515" y="101850"/>
                    <a:pt x="229239" y="102106"/>
                    <a:pt x="228217" y="102361"/>
                  </a:cubicBezTo>
                  <a:cubicBezTo>
                    <a:pt x="226941" y="102616"/>
                    <a:pt x="225409" y="102616"/>
                    <a:pt x="224388" y="102871"/>
                  </a:cubicBezTo>
                  <a:cubicBezTo>
                    <a:pt x="223367" y="103127"/>
                    <a:pt x="221835" y="103127"/>
                    <a:pt x="220814" y="103127"/>
                  </a:cubicBezTo>
                  <a:cubicBezTo>
                    <a:pt x="219538" y="103127"/>
                    <a:pt x="218006" y="103382"/>
                    <a:pt x="216474" y="103382"/>
                  </a:cubicBezTo>
                  <a:cubicBezTo>
                    <a:pt x="215198" y="103382"/>
                    <a:pt x="213921" y="103637"/>
                    <a:pt x="212900" y="103637"/>
                  </a:cubicBezTo>
                  <a:cubicBezTo>
                    <a:pt x="211624" y="103637"/>
                    <a:pt x="210092" y="103893"/>
                    <a:pt x="208305" y="103893"/>
                  </a:cubicBezTo>
                  <a:cubicBezTo>
                    <a:pt x="206773" y="103893"/>
                    <a:pt x="206008" y="104148"/>
                    <a:pt x="204731" y="104148"/>
                  </a:cubicBezTo>
                  <a:cubicBezTo>
                    <a:pt x="203455" y="104148"/>
                    <a:pt x="201668" y="104403"/>
                    <a:pt x="200136" y="104403"/>
                  </a:cubicBezTo>
                  <a:cubicBezTo>
                    <a:pt x="199115" y="104403"/>
                    <a:pt x="197838" y="104403"/>
                    <a:pt x="196817" y="104658"/>
                  </a:cubicBezTo>
                  <a:cubicBezTo>
                    <a:pt x="195285" y="104658"/>
                    <a:pt x="193754" y="104914"/>
                    <a:pt x="191711" y="104914"/>
                  </a:cubicBezTo>
                  <a:lnTo>
                    <a:pt x="188137" y="104914"/>
                  </a:lnTo>
                  <a:cubicBezTo>
                    <a:pt x="186350" y="104914"/>
                    <a:pt x="184563" y="104914"/>
                    <a:pt x="182776" y="105169"/>
                  </a:cubicBezTo>
                  <a:lnTo>
                    <a:pt x="151887" y="105169"/>
                  </a:lnTo>
                  <a:cubicBezTo>
                    <a:pt x="150100" y="105169"/>
                    <a:pt x="148568" y="105169"/>
                    <a:pt x="146781" y="104914"/>
                  </a:cubicBezTo>
                  <a:cubicBezTo>
                    <a:pt x="145760" y="104914"/>
                    <a:pt x="144483" y="104914"/>
                    <a:pt x="143462" y="104658"/>
                  </a:cubicBezTo>
                  <a:cubicBezTo>
                    <a:pt x="141930" y="104658"/>
                    <a:pt x="140399" y="104403"/>
                    <a:pt x="138867" y="104403"/>
                  </a:cubicBezTo>
                  <a:cubicBezTo>
                    <a:pt x="137335" y="104403"/>
                    <a:pt x="136569" y="104148"/>
                    <a:pt x="135293" y="104148"/>
                  </a:cubicBezTo>
                  <a:cubicBezTo>
                    <a:pt x="134017" y="104148"/>
                    <a:pt x="132485" y="103893"/>
                    <a:pt x="130953" y="103893"/>
                  </a:cubicBezTo>
                  <a:cubicBezTo>
                    <a:pt x="129677" y="103893"/>
                    <a:pt x="128655" y="103637"/>
                    <a:pt x="127379" y="103637"/>
                  </a:cubicBezTo>
                  <a:cubicBezTo>
                    <a:pt x="126103" y="103637"/>
                    <a:pt x="124826" y="103382"/>
                    <a:pt x="123039" y="103382"/>
                  </a:cubicBezTo>
                  <a:cubicBezTo>
                    <a:pt x="121763" y="103382"/>
                    <a:pt x="120742" y="103127"/>
                    <a:pt x="119465" y="103127"/>
                  </a:cubicBezTo>
                  <a:cubicBezTo>
                    <a:pt x="118189" y="103127"/>
                    <a:pt x="116912" y="102871"/>
                    <a:pt x="115636" y="102616"/>
                  </a:cubicBezTo>
                  <a:cubicBezTo>
                    <a:pt x="114359" y="102361"/>
                    <a:pt x="113083" y="102361"/>
                    <a:pt x="112062" y="102106"/>
                  </a:cubicBezTo>
                  <a:cubicBezTo>
                    <a:pt x="111041" y="101850"/>
                    <a:pt x="109764" y="101850"/>
                    <a:pt x="108488" y="101595"/>
                  </a:cubicBezTo>
                  <a:cubicBezTo>
                    <a:pt x="107211" y="101340"/>
                    <a:pt x="105935" y="101340"/>
                    <a:pt x="104914" y="101084"/>
                  </a:cubicBezTo>
                  <a:cubicBezTo>
                    <a:pt x="103893" y="100829"/>
                    <a:pt x="102616" y="100829"/>
                    <a:pt x="101595" y="100574"/>
                  </a:cubicBezTo>
                  <a:cubicBezTo>
                    <a:pt x="100574" y="100319"/>
                    <a:pt x="99042" y="100319"/>
                    <a:pt x="98021" y="100063"/>
                  </a:cubicBezTo>
                  <a:cubicBezTo>
                    <a:pt x="97000" y="99808"/>
                    <a:pt x="95979" y="99808"/>
                    <a:pt x="94958" y="99553"/>
                  </a:cubicBezTo>
                  <a:cubicBezTo>
                    <a:pt x="93681" y="99297"/>
                    <a:pt x="92405" y="99042"/>
                    <a:pt x="91128" y="99042"/>
                  </a:cubicBezTo>
                  <a:cubicBezTo>
                    <a:pt x="90107" y="98787"/>
                    <a:pt x="89086" y="98787"/>
                    <a:pt x="88320" y="98532"/>
                  </a:cubicBezTo>
                  <a:lnTo>
                    <a:pt x="84491" y="97766"/>
                  </a:lnTo>
                  <a:cubicBezTo>
                    <a:pt x="83470" y="97510"/>
                    <a:pt x="82448" y="97510"/>
                    <a:pt x="81938" y="97255"/>
                  </a:cubicBezTo>
                  <a:lnTo>
                    <a:pt x="78109" y="96489"/>
                  </a:lnTo>
                  <a:cubicBezTo>
                    <a:pt x="77343" y="96234"/>
                    <a:pt x="76577" y="96234"/>
                    <a:pt x="75556" y="95979"/>
                  </a:cubicBezTo>
                  <a:lnTo>
                    <a:pt x="71726" y="95213"/>
                  </a:lnTo>
                  <a:cubicBezTo>
                    <a:pt x="70961" y="94958"/>
                    <a:pt x="70450" y="94958"/>
                    <a:pt x="69684" y="94702"/>
                  </a:cubicBezTo>
                  <a:cubicBezTo>
                    <a:pt x="68408" y="94447"/>
                    <a:pt x="66876" y="93936"/>
                    <a:pt x="65344" y="93681"/>
                  </a:cubicBezTo>
                  <a:cubicBezTo>
                    <a:pt x="64834" y="93681"/>
                    <a:pt x="64323" y="93426"/>
                    <a:pt x="63813" y="93426"/>
                  </a:cubicBezTo>
                  <a:cubicBezTo>
                    <a:pt x="62281" y="93171"/>
                    <a:pt x="60749" y="92660"/>
                    <a:pt x="59473" y="92149"/>
                  </a:cubicBezTo>
                  <a:cubicBezTo>
                    <a:pt x="59217" y="92149"/>
                    <a:pt x="58962" y="92149"/>
                    <a:pt x="58962" y="91894"/>
                  </a:cubicBezTo>
                  <a:cubicBezTo>
                    <a:pt x="46198" y="88575"/>
                    <a:pt x="33944" y="83470"/>
                    <a:pt x="22711" y="77087"/>
                  </a:cubicBezTo>
                  <a:cubicBezTo>
                    <a:pt x="21690" y="76322"/>
                    <a:pt x="20669" y="75811"/>
                    <a:pt x="19648" y="75045"/>
                  </a:cubicBezTo>
                  <a:lnTo>
                    <a:pt x="16584" y="75045"/>
                  </a:lnTo>
                  <a:lnTo>
                    <a:pt x="13521" y="72748"/>
                  </a:lnTo>
                  <a:lnTo>
                    <a:pt x="13266" y="72492"/>
                  </a:lnTo>
                  <a:cubicBezTo>
                    <a:pt x="12500" y="71982"/>
                    <a:pt x="11734" y="71216"/>
                    <a:pt x="10968" y="70450"/>
                  </a:cubicBezTo>
                  <a:lnTo>
                    <a:pt x="10713" y="70195"/>
                  </a:lnTo>
                  <a:cubicBezTo>
                    <a:pt x="9947" y="69429"/>
                    <a:pt x="9181" y="68918"/>
                    <a:pt x="8415" y="67897"/>
                  </a:cubicBezTo>
                  <a:lnTo>
                    <a:pt x="8160" y="67642"/>
                  </a:lnTo>
                  <a:cubicBezTo>
                    <a:pt x="7394" y="66876"/>
                    <a:pt x="6884" y="66365"/>
                    <a:pt x="6373" y="65344"/>
                  </a:cubicBezTo>
                  <a:lnTo>
                    <a:pt x="6373" y="65089"/>
                  </a:lnTo>
                  <a:cubicBezTo>
                    <a:pt x="5862" y="64323"/>
                    <a:pt x="5352" y="63813"/>
                    <a:pt x="4841" y="63047"/>
                  </a:cubicBezTo>
                  <a:lnTo>
                    <a:pt x="4841" y="62791"/>
                  </a:lnTo>
                  <a:cubicBezTo>
                    <a:pt x="4331" y="62026"/>
                    <a:pt x="4075" y="61260"/>
                    <a:pt x="3565" y="60239"/>
                  </a:cubicBezTo>
                  <a:lnTo>
                    <a:pt x="2799" y="57941"/>
                  </a:lnTo>
                  <a:cubicBezTo>
                    <a:pt x="2288" y="56409"/>
                    <a:pt x="2033" y="54878"/>
                    <a:pt x="2033" y="53346"/>
                  </a:cubicBezTo>
                  <a:cubicBezTo>
                    <a:pt x="2033" y="25519"/>
                    <a:pt x="77598" y="2033"/>
                    <a:pt x="170778" y="2033"/>
                  </a:cubicBezTo>
                  <a:cubicBezTo>
                    <a:pt x="263958" y="2033"/>
                    <a:pt x="339523" y="25009"/>
                    <a:pt x="339523" y="53346"/>
                  </a:cubicBezTo>
                  <a:cubicBezTo>
                    <a:pt x="338757" y="55388"/>
                    <a:pt x="337991" y="56920"/>
                    <a:pt x="337736" y="58707"/>
                  </a:cubicBezTo>
                  <a:lnTo>
                    <a:pt x="337736" y="587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73" name="Freeform: Shape 72">
              <a:extLst>
                <a:ext uri="{FF2B5EF4-FFF2-40B4-BE49-F238E27FC236}">
                  <a16:creationId xmlns:a16="http://schemas.microsoft.com/office/drawing/2014/main" id="{F79E062B-5B10-4449-9164-979D4BB2D3AE}"/>
                </a:ext>
              </a:extLst>
            </p:cNvPr>
            <p:cNvSpPr/>
            <p:nvPr/>
          </p:nvSpPr>
          <p:spPr>
            <a:xfrm>
              <a:off x="9274643" y="4036068"/>
              <a:ext cx="56884" cy="96702"/>
            </a:xfrm>
            <a:custGeom>
              <a:avLst/>
              <a:gdLst>
                <a:gd name="connsiteX0" fmla="*/ 77350 w 76586"/>
                <a:gd name="connsiteY0" fmla="*/ 130449 h 130196"/>
                <a:gd name="connsiteX1" fmla="*/ 508 w 76586"/>
                <a:gd name="connsiteY1" fmla="*/ 130449 h 130196"/>
                <a:gd name="connsiteX2" fmla="*/ 508 w 76586"/>
                <a:gd name="connsiteY2" fmla="*/ 508 h 130196"/>
                <a:gd name="connsiteX3" fmla="*/ 29611 w 76586"/>
                <a:gd name="connsiteY3" fmla="*/ 508 h 130196"/>
                <a:gd name="connsiteX4" fmla="*/ 29611 w 76586"/>
                <a:gd name="connsiteY4" fmla="*/ 106197 h 130196"/>
                <a:gd name="connsiteX5" fmla="*/ 77350 w 76586"/>
                <a:gd name="connsiteY5" fmla="*/ 106197 h 130196"/>
                <a:gd name="connsiteX6" fmla="*/ 77350 w 76586"/>
                <a:gd name="connsiteY6" fmla="*/ 130449 h 13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86" h="130196">
                  <a:moveTo>
                    <a:pt x="77350" y="130449"/>
                  </a:moveTo>
                  <a:lnTo>
                    <a:pt x="508" y="130449"/>
                  </a:lnTo>
                  <a:lnTo>
                    <a:pt x="508" y="508"/>
                  </a:lnTo>
                  <a:lnTo>
                    <a:pt x="29611" y="508"/>
                  </a:lnTo>
                  <a:lnTo>
                    <a:pt x="29611" y="106197"/>
                  </a:lnTo>
                  <a:lnTo>
                    <a:pt x="77350" y="106197"/>
                  </a:lnTo>
                  <a:lnTo>
                    <a:pt x="77350" y="130449"/>
                  </a:lnTo>
                  <a:close/>
                </a:path>
              </a:pathLst>
            </a:custGeom>
            <a:solidFill>
              <a:srgbClr val="231F20"/>
            </a:solidFill>
            <a:ln w="2529" cap="flat">
              <a:noFill/>
              <a:prstDash val="solid"/>
              <a:miter/>
            </a:ln>
          </p:spPr>
          <p:txBody>
            <a:bodyPr rtlCol="0" anchor="ctr"/>
            <a:lstStyle/>
            <a:p>
              <a:pPr defTabSz="932563">
                <a:defRPr/>
              </a:pPr>
              <a:endParaRPr lang="en-US" sz="1800">
                <a:solidFill>
                  <a:srgbClr val="1A1A1A"/>
                </a:solidFill>
                <a:latin typeface="Segoe UI"/>
              </a:endParaRPr>
            </a:p>
          </p:txBody>
        </p:sp>
        <p:sp>
          <p:nvSpPr>
            <p:cNvPr id="74" name="Freeform: Shape 73">
              <a:extLst>
                <a:ext uri="{FF2B5EF4-FFF2-40B4-BE49-F238E27FC236}">
                  <a16:creationId xmlns:a16="http://schemas.microsoft.com/office/drawing/2014/main" id="{0DF1258C-940A-4917-A2A0-ACB1102ACB20}"/>
                </a:ext>
              </a:extLst>
            </p:cNvPr>
            <p:cNvSpPr/>
            <p:nvPr/>
          </p:nvSpPr>
          <p:spPr>
            <a:xfrm>
              <a:off x="9164668" y="4034741"/>
              <a:ext cx="102391" cy="111871"/>
            </a:xfrm>
            <a:custGeom>
              <a:avLst/>
              <a:gdLst>
                <a:gd name="connsiteX0" fmla="*/ 106197 w 137855"/>
                <a:gd name="connsiteY0" fmla="*/ 118962 h 150619"/>
                <a:gd name="connsiteX1" fmla="*/ 108750 w 137855"/>
                <a:gd name="connsiteY1" fmla="*/ 116409 h 150619"/>
                <a:gd name="connsiteX2" fmla="*/ 126365 w 137855"/>
                <a:gd name="connsiteY2" fmla="*/ 66883 h 150619"/>
                <a:gd name="connsiteX3" fmla="*/ 109261 w 137855"/>
                <a:gd name="connsiteY3" fmla="*/ 18634 h 150619"/>
                <a:gd name="connsiteX4" fmla="*/ 64585 w 137855"/>
                <a:gd name="connsiteY4" fmla="*/ 508 h 150619"/>
                <a:gd name="connsiteX5" fmla="*/ 18123 w 137855"/>
                <a:gd name="connsiteY5" fmla="*/ 19655 h 150619"/>
                <a:gd name="connsiteX6" fmla="*/ 508 w 137855"/>
                <a:gd name="connsiteY6" fmla="*/ 69181 h 150619"/>
                <a:gd name="connsiteX7" fmla="*/ 18123 w 137855"/>
                <a:gd name="connsiteY7" fmla="*/ 116919 h 150619"/>
                <a:gd name="connsiteX8" fmla="*/ 63309 w 137855"/>
                <a:gd name="connsiteY8" fmla="*/ 135045 h 150619"/>
                <a:gd name="connsiteX9" fmla="*/ 80924 w 137855"/>
                <a:gd name="connsiteY9" fmla="*/ 133002 h 150619"/>
                <a:gd name="connsiteX10" fmla="*/ 98028 w 137855"/>
                <a:gd name="connsiteY10" fmla="*/ 150872 h 150619"/>
                <a:gd name="connsiteX11" fmla="*/ 138874 w 137855"/>
                <a:gd name="connsiteY11" fmla="*/ 150872 h 150619"/>
                <a:gd name="connsiteX12" fmla="*/ 106197 w 137855"/>
                <a:gd name="connsiteY12" fmla="*/ 118962 h 150619"/>
                <a:gd name="connsiteX13" fmla="*/ 87816 w 137855"/>
                <a:gd name="connsiteY13" fmla="*/ 98539 h 150619"/>
                <a:gd name="connsiteX14" fmla="*/ 63819 w 137855"/>
                <a:gd name="connsiteY14" fmla="*/ 109261 h 150619"/>
                <a:gd name="connsiteX15" fmla="*/ 40333 w 137855"/>
                <a:gd name="connsiteY15" fmla="*/ 97773 h 150619"/>
                <a:gd name="connsiteX16" fmla="*/ 31398 w 137855"/>
                <a:gd name="connsiteY16" fmla="*/ 67393 h 150619"/>
                <a:gd name="connsiteX17" fmla="*/ 40333 w 137855"/>
                <a:gd name="connsiteY17" fmla="*/ 37014 h 150619"/>
                <a:gd name="connsiteX18" fmla="*/ 64841 w 137855"/>
                <a:gd name="connsiteY18" fmla="*/ 25526 h 150619"/>
                <a:gd name="connsiteX19" fmla="*/ 87816 w 137855"/>
                <a:gd name="connsiteY19" fmla="*/ 36248 h 150619"/>
                <a:gd name="connsiteX20" fmla="*/ 96751 w 137855"/>
                <a:gd name="connsiteY20" fmla="*/ 67904 h 150619"/>
                <a:gd name="connsiteX21" fmla="*/ 87816 w 137855"/>
                <a:gd name="connsiteY21" fmla="*/ 98539 h 15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855" h="150619">
                  <a:moveTo>
                    <a:pt x="106197" y="118962"/>
                  </a:moveTo>
                  <a:lnTo>
                    <a:pt x="108750" y="116409"/>
                  </a:lnTo>
                  <a:cubicBezTo>
                    <a:pt x="120493" y="103644"/>
                    <a:pt x="126365" y="87306"/>
                    <a:pt x="126365" y="66883"/>
                  </a:cubicBezTo>
                  <a:cubicBezTo>
                    <a:pt x="126365" y="46460"/>
                    <a:pt x="120748" y="30632"/>
                    <a:pt x="109261" y="18634"/>
                  </a:cubicBezTo>
                  <a:cubicBezTo>
                    <a:pt x="98028" y="6635"/>
                    <a:pt x="82711" y="508"/>
                    <a:pt x="64585" y="508"/>
                  </a:cubicBezTo>
                  <a:cubicBezTo>
                    <a:pt x="45184" y="508"/>
                    <a:pt x="29866" y="6635"/>
                    <a:pt x="18123" y="19655"/>
                  </a:cubicBezTo>
                  <a:cubicBezTo>
                    <a:pt x="6380" y="32419"/>
                    <a:pt x="508" y="48758"/>
                    <a:pt x="508" y="69181"/>
                  </a:cubicBezTo>
                  <a:cubicBezTo>
                    <a:pt x="508" y="89093"/>
                    <a:pt x="6890" y="104665"/>
                    <a:pt x="18123" y="116919"/>
                  </a:cubicBezTo>
                  <a:cubicBezTo>
                    <a:pt x="30122" y="128918"/>
                    <a:pt x="46460" y="135555"/>
                    <a:pt x="63309" y="135045"/>
                  </a:cubicBezTo>
                  <a:cubicBezTo>
                    <a:pt x="69180" y="135045"/>
                    <a:pt x="75052" y="134534"/>
                    <a:pt x="80924" y="133002"/>
                  </a:cubicBezTo>
                  <a:lnTo>
                    <a:pt x="98028" y="150872"/>
                  </a:lnTo>
                  <a:lnTo>
                    <a:pt x="138874" y="150872"/>
                  </a:lnTo>
                  <a:lnTo>
                    <a:pt x="106197" y="118962"/>
                  </a:lnTo>
                  <a:close/>
                  <a:moveTo>
                    <a:pt x="87816" y="98539"/>
                  </a:moveTo>
                  <a:cubicBezTo>
                    <a:pt x="81945" y="105687"/>
                    <a:pt x="73010" y="109516"/>
                    <a:pt x="63819" y="109261"/>
                  </a:cubicBezTo>
                  <a:cubicBezTo>
                    <a:pt x="54629" y="109516"/>
                    <a:pt x="45949" y="105176"/>
                    <a:pt x="40333" y="97773"/>
                  </a:cubicBezTo>
                  <a:cubicBezTo>
                    <a:pt x="34461" y="90114"/>
                    <a:pt x="31398" y="79903"/>
                    <a:pt x="31398" y="67393"/>
                  </a:cubicBezTo>
                  <a:cubicBezTo>
                    <a:pt x="31398" y="54884"/>
                    <a:pt x="34206" y="44673"/>
                    <a:pt x="40333" y="37014"/>
                  </a:cubicBezTo>
                  <a:cubicBezTo>
                    <a:pt x="46205" y="29611"/>
                    <a:pt x="55395" y="25271"/>
                    <a:pt x="64841" y="25526"/>
                  </a:cubicBezTo>
                  <a:cubicBezTo>
                    <a:pt x="74797" y="25526"/>
                    <a:pt x="82455" y="29356"/>
                    <a:pt x="87816" y="36248"/>
                  </a:cubicBezTo>
                  <a:cubicBezTo>
                    <a:pt x="93433" y="43907"/>
                    <a:pt x="96751" y="54884"/>
                    <a:pt x="96751" y="67904"/>
                  </a:cubicBezTo>
                  <a:cubicBezTo>
                    <a:pt x="96496" y="80924"/>
                    <a:pt x="93433" y="90880"/>
                    <a:pt x="87816" y="98539"/>
                  </a:cubicBezTo>
                  <a:close/>
                </a:path>
              </a:pathLst>
            </a:custGeom>
            <a:solidFill>
              <a:srgbClr val="231F20"/>
            </a:solidFill>
            <a:ln w="2529" cap="flat">
              <a:noFill/>
              <a:prstDash val="solid"/>
              <a:miter/>
            </a:ln>
          </p:spPr>
          <p:txBody>
            <a:bodyPr rtlCol="0" anchor="ctr"/>
            <a:lstStyle/>
            <a:p>
              <a:pPr defTabSz="932563">
                <a:defRPr/>
              </a:pPr>
              <a:endParaRPr lang="en-US" sz="1800">
                <a:solidFill>
                  <a:srgbClr val="1A1A1A"/>
                </a:solidFill>
                <a:latin typeface="Segoe UI"/>
              </a:endParaRPr>
            </a:p>
          </p:txBody>
        </p:sp>
        <p:sp>
          <p:nvSpPr>
            <p:cNvPr id="75" name="Freeform: Shape 74">
              <a:extLst>
                <a:ext uri="{FF2B5EF4-FFF2-40B4-BE49-F238E27FC236}">
                  <a16:creationId xmlns:a16="http://schemas.microsoft.com/office/drawing/2014/main" id="{78C021EC-658C-4EB1-B666-3B420A20A1CD}"/>
                </a:ext>
              </a:extLst>
            </p:cNvPr>
            <p:cNvSpPr/>
            <p:nvPr/>
          </p:nvSpPr>
          <p:spPr>
            <a:xfrm>
              <a:off x="9088989" y="4033793"/>
              <a:ext cx="66364" cy="98598"/>
            </a:xfrm>
            <a:custGeom>
              <a:avLst/>
              <a:gdLst>
                <a:gd name="connsiteX0" fmla="*/ 86317 w 89350"/>
                <a:gd name="connsiteY0" fmla="*/ 114366 h 132749"/>
                <a:gd name="connsiteX1" fmla="*/ 75084 w 89350"/>
                <a:gd name="connsiteY1" fmla="*/ 126365 h 132749"/>
                <a:gd name="connsiteX2" fmla="*/ 58746 w 89350"/>
                <a:gd name="connsiteY2" fmla="*/ 132747 h 132749"/>
                <a:gd name="connsiteX3" fmla="*/ 39344 w 89350"/>
                <a:gd name="connsiteY3" fmla="*/ 134534 h 132749"/>
                <a:gd name="connsiteX4" fmla="*/ 18921 w 89350"/>
                <a:gd name="connsiteY4" fmla="*/ 132747 h 132749"/>
                <a:gd name="connsiteX5" fmla="*/ 2327 w 89350"/>
                <a:gd name="connsiteY5" fmla="*/ 128152 h 132749"/>
                <a:gd name="connsiteX6" fmla="*/ 2327 w 89350"/>
                <a:gd name="connsiteY6" fmla="*/ 99049 h 132749"/>
                <a:gd name="connsiteX7" fmla="*/ 19432 w 89350"/>
                <a:gd name="connsiteY7" fmla="*/ 109261 h 132749"/>
                <a:gd name="connsiteX8" fmla="*/ 37557 w 89350"/>
                <a:gd name="connsiteY8" fmla="*/ 112324 h 132749"/>
                <a:gd name="connsiteX9" fmla="*/ 47003 w 89350"/>
                <a:gd name="connsiteY9" fmla="*/ 111048 h 132749"/>
                <a:gd name="connsiteX10" fmla="*/ 53895 w 89350"/>
                <a:gd name="connsiteY10" fmla="*/ 108495 h 132749"/>
                <a:gd name="connsiteX11" fmla="*/ 57469 w 89350"/>
                <a:gd name="connsiteY11" fmla="*/ 103900 h 132749"/>
                <a:gd name="connsiteX12" fmla="*/ 58746 w 89350"/>
                <a:gd name="connsiteY12" fmla="*/ 99049 h 132749"/>
                <a:gd name="connsiteX13" fmla="*/ 56703 w 89350"/>
                <a:gd name="connsiteY13" fmla="*/ 92156 h 132749"/>
                <a:gd name="connsiteX14" fmla="*/ 51087 w 89350"/>
                <a:gd name="connsiteY14" fmla="*/ 86285 h 132749"/>
                <a:gd name="connsiteX15" fmla="*/ 42152 w 89350"/>
                <a:gd name="connsiteY15" fmla="*/ 81179 h 132749"/>
                <a:gd name="connsiteX16" fmla="*/ 30919 w 89350"/>
                <a:gd name="connsiteY16" fmla="*/ 76073 h 132749"/>
                <a:gd name="connsiteX17" fmla="*/ 8199 w 89350"/>
                <a:gd name="connsiteY17" fmla="*/ 61011 h 132749"/>
                <a:gd name="connsiteX18" fmla="*/ 540 w 89350"/>
                <a:gd name="connsiteY18" fmla="*/ 38801 h 132749"/>
                <a:gd name="connsiteX19" fmla="*/ 4114 w 89350"/>
                <a:gd name="connsiteY19" fmla="*/ 21697 h 132749"/>
                <a:gd name="connsiteX20" fmla="*/ 14836 w 89350"/>
                <a:gd name="connsiteY20" fmla="*/ 9443 h 132749"/>
                <a:gd name="connsiteX21" fmla="*/ 31175 w 89350"/>
                <a:gd name="connsiteY21" fmla="*/ 2551 h 132749"/>
                <a:gd name="connsiteX22" fmla="*/ 50577 w 89350"/>
                <a:gd name="connsiteY22" fmla="*/ 508 h 132749"/>
                <a:gd name="connsiteX23" fmla="*/ 68191 w 89350"/>
                <a:gd name="connsiteY23" fmla="*/ 1785 h 132749"/>
                <a:gd name="connsiteX24" fmla="*/ 82743 w 89350"/>
                <a:gd name="connsiteY24" fmla="*/ 5614 h 132749"/>
                <a:gd name="connsiteX25" fmla="*/ 82743 w 89350"/>
                <a:gd name="connsiteY25" fmla="*/ 32930 h 132749"/>
                <a:gd name="connsiteX26" fmla="*/ 75850 w 89350"/>
                <a:gd name="connsiteY26" fmla="*/ 29356 h 132749"/>
                <a:gd name="connsiteX27" fmla="*/ 68191 w 89350"/>
                <a:gd name="connsiteY27" fmla="*/ 26548 h 132749"/>
                <a:gd name="connsiteX28" fmla="*/ 60022 w 89350"/>
                <a:gd name="connsiteY28" fmla="*/ 24761 h 132749"/>
                <a:gd name="connsiteX29" fmla="*/ 52364 w 89350"/>
                <a:gd name="connsiteY29" fmla="*/ 24250 h 132749"/>
                <a:gd name="connsiteX30" fmla="*/ 43429 w 89350"/>
                <a:gd name="connsiteY30" fmla="*/ 24761 h 132749"/>
                <a:gd name="connsiteX31" fmla="*/ 36536 w 89350"/>
                <a:gd name="connsiteY31" fmla="*/ 27313 h 132749"/>
                <a:gd name="connsiteX32" fmla="*/ 31941 w 89350"/>
                <a:gd name="connsiteY32" fmla="*/ 31143 h 132749"/>
                <a:gd name="connsiteX33" fmla="*/ 30664 w 89350"/>
                <a:gd name="connsiteY33" fmla="*/ 36248 h 132749"/>
                <a:gd name="connsiteX34" fmla="*/ 32706 w 89350"/>
                <a:gd name="connsiteY34" fmla="*/ 42120 h 132749"/>
                <a:gd name="connsiteX35" fmla="*/ 37557 w 89350"/>
                <a:gd name="connsiteY35" fmla="*/ 47226 h 132749"/>
                <a:gd name="connsiteX36" fmla="*/ 45216 w 89350"/>
                <a:gd name="connsiteY36" fmla="*/ 51821 h 132749"/>
                <a:gd name="connsiteX37" fmla="*/ 55172 w 89350"/>
                <a:gd name="connsiteY37" fmla="*/ 56416 h 132749"/>
                <a:gd name="connsiteX38" fmla="*/ 68957 w 89350"/>
                <a:gd name="connsiteY38" fmla="*/ 63309 h 132749"/>
                <a:gd name="connsiteX39" fmla="*/ 79679 w 89350"/>
                <a:gd name="connsiteY39" fmla="*/ 71478 h 132749"/>
                <a:gd name="connsiteX40" fmla="*/ 86317 w 89350"/>
                <a:gd name="connsiteY40" fmla="*/ 82455 h 132749"/>
                <a:gd name="connsiteX41" fmla="*/ 89125 w 89350"/>
                <a:gd name="connsiteY41" fmla="*/ 96496 h 132749"/>
                <a:gd name="connsiteX42" fmla="*/ 86317 w 89350"/>
                <a:gd name="connsiteY42" fmla="*/ 114366 h 132749"/>
                <a:gd name="connsiteX43" fmla="*/ 86317 w 89350"/>
                <a:gd name="connsiteY43" fmla="*/ 114366 h 1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9350" h="132749">
                  <a:moveTo>
                    <a:pt x="86317" y="114366"/>
                  </a:moveTo>
                  <a:cubicBezTo>
                    <a:pt x="83509" y="119217"/>
                    <a:pt x="79679" y="123557"/>
                    <a:pt x="75084" y="126365"/>
                  </a:cubicBezTo>
                  <a:cubicBezTo>
                    <a:pt x="70234" y="129684"/>
                    <a:pt x="64617" y="131726"/>
                    <a:pt x="58746" y="132747"/>
                  </a:cubicBezTo>
                  <a:cubicBezTo>
                    <a:pt x="52364" y="134023"/>
                    <a:pt x="45726" y="134534"/>
                    <a:pt x="39344" y="134534"/>
                  </a:cubicBezTo>
                  <a:cubicBezTo>
                    <a:pt x="32451" y="134534"/>
                    <a:pt x="25814" y="134023"/>
                    <a:pt x="18921" y="132747"/>
                  </a:cubicBezTo>
                  <a:cubicBezTo>
                    <a:pt x="13049" y="132492"/>
                    <a:pt x="7433" y="130960"/>
                    <a:pt x="2327" y="128152"/>
                  </a:cubicBezTo>
                  <a:lnTo>
                    <a:pt x="2327" y="99049"/>
                  </a:lnTo>
                  <a:cubicBezTo>
                    <a:pt x="7433" y="103389"/>
                    <a:pt x="13049" y="106963"/>
                    <a:pt x="19432" y="109261"/>
                  </a:cubicBezTo>
                  <a:cubicBezTo>
                    <a:pt x="25303" y="111048"/>
                    <a:pt x="31430" y="112069"/>
                    <a:pt x="37557" y="112324"/>
                  </a:cubicBezTo>
                  <a:cubicBezTo>
                    <a:pt x="40876" y="112324"/>
                    <a:pt x="43939" y="111813"/>
                    <a:pt x="47003" y="111048"/>
                  </a:cubicBezTo>
                  <a:cubicBezTo>
                    <a:pt x="49555" y="110792"/>
                    <a:pt x="51853" y="109771"/>
                    <a:pt x="53895" y="108495"/>
                  </a:cubicBezTo>
                  <a:cubicBezTo>
                    <a:pt x="55682" y="107474"/>
                    <a:pt x="56959" y="105942"/>
                    <a:pt x="57469" y="103900"/>
                  </a:cubicBezTo>
                  <a:cubicBezTo>
                    <a:pt x="58235" y="102368"/>
                    <a:pt x="58746" y="100581"/>
                    <a:pt x="58746" y="99049"/>
                  </a:cubicBezTo>
                  <a:cubicBezTo>
                    <a:pt x="58746" y="96496"/>
                    <a:pt x="58235" y="94199"/>
                    <a:pt x="56703" y="92156"/>
                  </a:cubicBezTo>
                  <a:cubicBezTo>
                    <a:pt x="55172" y="89859"/>
                    <a:pt x="53129" y="88072"/>
                    <a:pt x="51087" y="86285"/>
                  </a:cubicBezTo>
                  <a:cubicBezTo>
                    <a:pt x="48534" y="84242"/>
                    <a:pt x="45216" y="83221"/>
                    <a:pt x="42152" y="81179"/>
                  </a:cubicBezTo>
                  <a:cubicBezTo>
                    <a:pt x="39089" y="80158"/>
                    <a:pt x="35515" y="78116"/>
                    <a:pt x="30919" y="76073"/>
                  </a:cubicBezTo>
                  <a:cubicBezTo>
                    <a:pt x="20963" y="71733"/>
                    <a:pt x="13305" y="66628"/>
                    <a:pt x="8199" y="61011"/>
                  </a:cubicBezTo>
                  <a:cubicBezTo>
                    <a:pt x="3093" y="54884"/>
                    <a:pt x="285" y="46971"/>
                    <a:pt x="540" y="38801"/>
                  </a:cubicBezTo>
                  <a:cubicBezTo>
                    <a:pt x="285" y="32930"/>
                    <a:pt x="1561" y="27058"/>
                    <a:pt x="4114" y="21697"/>
                  </a:cubicBezTo>
                  <a:cubicBezTo>
                    <a:pt x="6667" y="16847"/>
                    <a:pt x="10497" y="12762"/>
                    <a:pt x="14836" y="9443"/>
                  </a:cubicBezTo>
                  <a:cubicBezTo>
                    <a:pt x="19687" y="5869"/>
                    <a:pt x="25303" y="3572"/>
                    <a:pt x="31175" y="2551"/>
                  </a:cubicBezTo>
                  <a:cubicBezTo>
                    <a:pt x="37557" y="1274"/>
                    <a:pt x="44194" y="508"/>
                    <a:pt x="50577" y="508"/>
                  </a:cubicBezTo>
                  <a:cubicBezTo>
                    <a:pt x="56448" y="508"/>
                    <a:pt x="62320" y="1019"/>
                    <a:pt x="68191" y="1785"/>
                  </a:cubicBezTo>
                  <a:cubicBezTo>
                    <a:pt x="73297" y="2295"/>
                    <a:pt x="78148" y="3572"/>
                    <a:pt x="82743" y="5614"/>
                  </a:cubicBezTo>
                  <a:lnTo>
                    <a:pt x="82743" y="32930"/>
                  </a:lnTo>
                  <a:cubicBezTo>
                    <a:pt x="80701" y="31398"/>
                    <a:pt x="78148" y="30122"/>
                    <a:pt x="75850" y="29356"/>
                  </a:cubicBezTo>
                  <a:cubicBezTo>
                    <a:pt x="73297" y="28335"/>
                    <a:pt x="70744" y="27313"/>
                    <a:pt x="68191" y="26548"/>
                  </a:cubicBezTo>
                  <a:cubicBezTo>
                    <a:pt x="65639" y="26037"/>
                    <a:pt x="62575" y="25271"/>
                    <a:pt x="60022" y="24761"/>
                  </a:cubicBezTo>
                  <a:cubicBezTo>
                    <a:pt x="57469" y="24250"/>
                    <a:pt x="54917" y="24250"/>
                    <a:pt x="52364" y="24250"/>
                  </a:cubicBezTo>
                  <a:cubicBezTo>
                    <a:pt x="49300" y="24250"/>
                    <a:pt x="46492" y="24250"/>
                    <a:pt x="43429" y="24761"/>
                  </a:cubicBezTo>
                  <a:cubicBezTo>
                    <a:pt x="41131" y="25271"/>
                    <a:pt x="38578" y="26037"/>
                    <a:pt x="36536" y="27313"/>
                  </a:cubicBezTo>
                  <a:cubicBezTo>
                    <a:pt x="34494" y="28590"/>
                    <a:pt x="33217" y="30122"/>
                    <a:pt x="31941" y="31143"/>
                  </a:cubicBezTo>
                  <a:cubicBezTo>
                    <a:pt x="30919" y="32674"/>
                    <a:pt x="30409" y="34461"/>
                    <a:pt x="30664" y="36248"/>
                  </a:cubicBezTo>
                  <a:cubicBezTo>
                    <a:pt x="30664" y="38291"/>
                    <a:pt x="31430" y="40333"/>
                    <a:pt x="32706" y="42120"/>
                  </a:cubicBezTo>
                  <a:cubicBezTo>
                    <a:pt x="33983" y="44162"/>
                    <a:pt x="35770" y="45694"/>
                    <a:pt x="37557" y="47226"/>
                  </a:cubicBezTo>
                  <a:cubicBezTo>
                    <a:pt x="39855" y="49013"/>
                    <a:pt x="42407" y="50545"/>
                    <a:pt x="45216" y="51821"/>
                  </a:cubicBezTo>
                  <a:cubicBezTo>
                    <a:pt x="48534" y="53097"/>
                    <a:pt x="51598" y="54884"/>
                    <a:pt x="55172" y="56416"/>
                  </a:cubicBezTo>
                  <a:cubicBezTo>
                    <a:pt x="60022" y="58203"/>
                    <a:pt x="64617" y="60501"/>
                    <a:pt x="68957" y="63309"/>
                  </a:cubicBezTo>
                  <a:cubicBezTo>
                    <a:pt x="72787" y="65606"/>
                    <a:pt x="76616" y="68415"/>
                    <a:pt x="79679" y="71478"/>
                  </a:cubicBezTo>
                  <a:cubicBezTo>
                    <a:pt x="82743" y="74541"/>
                    <a:pt x="85040" y="78371"/>
                    <a:pt x="86317" y="82455"/>
                  </a:cubicBezTo>
                  <a:cubicBezTo>
                    <a:pt x="88104" y="86795"/>
                    <a:pt x="89125" y="91646"/>
                    <a:pt x="89125" y="96496"/>
                  </a:cubicBezTo>
                  <a:cubicBezTo>
                    <a:pt x="90146" y="102368"/>
                    <a:pt x="88870" y="108750"/>
                    <a:pt x="86317" y="114366"/>
                  </a:cubicBezTo>
                  <a:lnTo>
                    <a:pt x="86317" y="114366"/>
                  </a:lnTo>
                  <a:close/>
                </a:path>
              </a:pathLst>
            </a:custGeom>
            <a:solidFill>
              <a:srgbClr val="231F20"/>
            </a:solidFill>
            <a:ln w="2529" cap="flat">
              <a:noFill/>
              <a:prstDash val="solid"/>
              <a:miter/>
            </a:ln>
          </p:spPr>
          <p:txBody>
            <a:bodyPr rtlCol="0" anchor="ctr"/>
            <a:lstStyle/>
            <a:p>
              <a:pPr defTabSz="932563">
                <a:defRPr/>
              </a:pPr>
              <a:endParaRPr lang="en-US" sz="1800">
                <a:solidFill>
                  <a:srgbClr val="1A1A1A"/>
                </a:solidFill>
                <a:latin typeface="Segoe UI"/>
              </a:endParaRPr>
            </a:p>
          </p:txBody>
        </p:sp>
        <p:sp>
          <p:nvSpPr>
            <p:cNvPr id="76" name="Freeform: Shape 75">
              <a:extLst>
                <a:ext uri="{FF2B5EF4-FFF2-40B4-BE49-F238E27FC236}">
                  <a16:creationId xmlns:a16="http://schemas.microsoft.com/office/drawing/2014/main" id="{11EACACB-041C-497E-BF09-7221B666DD70}"/>
                </a:ext>
              </a:extLst>
            </p:cNvPr>
            <p:cNvSpPr/>
            <p:nvPr/>
          </p:nvSpPr>
          <p:spPr>
            <a:xfrm>
              <a:off x="9049958" y="3851581"/>
              <a:ext cx="316652" cy="420939"/>
            </a:xfrm>
            <a:custGeom>
              <a:avLst/>
              <a:gdLst>
                <a:gd name="connsiteX0" fmla="*/ 214177 w 426329"/>
                <a:gd name="connsiteY0" fmla="*/ 2033 h 566737"/>
                <a:gd name="connsiteX1" fmla="*/ 2033 w 426329"/>
                <a:gd name="connsiteY1" fmla="*/ 79130 h 566737"/>
                <a:gd name="connsiteX2" fmla="*/ 2033 w 426329"/>
                <a:gd name="connsiteY2" fmla="*/ 489887 h 566737"/>
                <a:gd name="connsiteX3" fmla="*/ 211113 w 426329"/>
                <a:gd name="connsiteY3" fmla="*/ 566983 h 566737"/>
                <a:gd name="connsiteX4" fmla="*/ 211113 w 426329"/>
                <a:gd name="connsiteY4" fmla="*/ 567239 h 566737"/>
                <a:gd name="connsiteX5" fmla="*/ 214177 w 426329"/>
                <a:gd name="connsiteY5" fmla="*/ 567239 h 566737"/>
                <a:gd name="connsiteX6" fmla="*/ 426320 w 426329"/>
                <a:gd name="connsiteY6" fmla="*/ 490142 h 566737"/>
                <a:gd name="connsiteX7" fmla="*/ 426320 w 426329"/>
                <a:gd name="connsiteY7" fmla="*/ 79130 h 566737"/>
                <a:gd name="connsiteX8" fmla="*/ 214177 w 426329"/>
                <a:gd name="connsiteY8" fmla="*/ 2033 h 566737"/>
                <a:gd name="connsiteX9" fmla="*/ 214177 w 426329"/>
                <a:gd name="connsiteY9" fmla="*/ 2033 h 5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329" h="566737">
                  <a:moveTo>
                    <a:pt x="214177" y="2033"/>
                  </a:moveTo>
                  <a:cubicBezTo>
                    <a:pt x="97255" y="2033"/>
                    <a:pt x="2033" y="36752"/>
                    <a:pt x="2033" y="79130"/>
                  </a:cubicBezTo>
                  <a:lnTo>
                    <a:pt x="2033" y="489887"/>
                  </a:lnTo>
                  <a:cubicBezTo>
                    <a:pt x="2033" y="532009"/>
                    <a:pt x="95468" y="566473"/>
                    <a:pt x="211113" y="566983"/>
                  </a:cubicBezTo>
                  <a:lnTo>
                    <a:pt x="211113" y="567239"/>
                  </a:lnTo>
                  <a:lnTo>
                    <a:pt x="214177" y="567239"/>
                  </a:lnTo>
                  <a:cubicBezTo>
                    <a:pt x="331353" y="567239"/>
                    <a:pt x="426320" y="532264"/>
                    <a:pt x="426320" y="490142"/>
                  </a:cubicBezTo>
                  <a:lnTo>
                    <a:pt x="426320" y="79130"/>
                  </a:lnTo>
                  <a:cubicBezTo>
                    <a:pt x="426320" y="35986"/>
                    <a:pt x="331098" y="2033"/>
                    <a:pt x="214177" y="2033"/>
                  </a:cubicBezTo>
                  <a:lnTo>
                    <a:pt x="214177" y="203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77" name="Freeform: Shape 76">
              <a:extLst>
                <a:ext uri="{FF2B5EF4-FFF2-40B4-BE49-F238E27FC236}">
                  <a16:creationId xmlns:a16="http://schemas.microsoft.com/office/drawing/2014/main" id="{E9F93059-0A2C-4020-9920-929FBDF8FA77}"/>
                </a:ext>
              </a:extLst>
            </p:cNvPr>
            <p:cNvSpPr/>
            <p:nvPr/>
          </p:nvSpPr>
          <p:spPr>
            <a:xfrm>
              <a:off x="8966966" y="3997145"/>
              <a:ext cx="62167" cy="62167"/>
            </a:xfrm>
            <a:custGeom>
              <a:avLst/>
              <a:gdLst>
                <a:gd name="connsiteX0" fmla="*/ 508 w 94456"/>
                <a:gd name="connsiteY0" fmla="*/ 94964 h 94456"/>
                <a:gd name="connsiteX1" fmla="*/ 94199 w 94456"/>
                <a:gd name="connsiteY1" fmla="*/ 94964 h 94456"/>
                <a:gd name="connsiteX2" fmla="*/ 94199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199" y="94964"/>
                  </a:lnTo>
                  <a:lnTo>
                    <a:pt x="94199"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78" name="Freeform: Shape 77">
              <a:extLst>
                <a:ext uri="{FF2B5EF4-FFF2-40B4-BE49-F238E27FC236}">
                  <a16:creationId xmlns:a16="http://schemas.microsoft.com/office/drawing/2014/main" id="{EF274788-292E-4C83-BCFE-3235D3923E3E}"/>
                </a:ext>
              </a:extLst>
            </p:cNvPr>
            <p:cNvSpPr/>
            <p:nvPr/>
          </p:nvSpPr>
          <p:spPr>
            <a:xfrm>
              <a:off x="8875821"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79" name="Freeform: Shape 78">
              <a:extLst>
                <a:ext uri="{FF2B5EF4-FFF2-40B4-BE49-F238E27FC236}">
                  <a16:creationId xmlns:a16="http://schemas.microsoft.com/office/drawing/2014/main" id="{9C1819D6-A22E-496A-BD09-032B1BD66F63}"/>
                </a:ext>
              </a:extLst>
            </p:cNvPr>
            <p:cNvSpPr/>
            <p:nvPr/>
          </p:nvSpPr>
          <p:spPr>
            <a:xfrm>
              <a:off x="8875821"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80" name="Freeform: Shape 79">
              <a:extLst>
                <a:ext uri="{FF2B5EF4-FFF2-40B4-BE49-F238E27FC236}">
                  <a16:creationId xmlns:a16="http://schemas.microsoft.com/office/drawing/2014/main" id="{4E62AEA8-C944-464F-88C4-06C7B3D1351C}"/>
                </a:ext>
              </a:extLst>
            </p:cNvPr>
            <p:cNvSpPr/>
            <p:nvPr/>
          </p:nvSpPr>
          <p:spPr>
            <a:xfrm>
              <a:off x="8831831" y="3806964"/>
              <a:ext cx="62167" cy="62167"/>
            </a:xfrm>
            <a:custGeom>
              <a:avLst/>
              <a:gdLst>
                <a:gd name="connsiteX0" fmla="*/ 508 w 94456"/>
                <a:gd name="connsiteY0" fmla="*/ 94965 h 94456"/>
                <a:gd name="connsiteX1" fmla="*/ 94454 w 94456"/>
                <a:gd name="connsiteY1" fmla="*/ 94965 h 94456"/>
                <a:gd name="connsiteX2" fmla="*/ 94454 w 94456"/>
                <a:gd name="connsiteY2" fmla="*/ 508 h 94456"/>
                <a:gd name="connsiteX3" fmla="*/ 508 w 94456"/>
                <a:gd name="connsiteY3" fmla="*/ 508 h 94456"/>
                <a:gd name="connsiteX4" fmla="*/ 508 w 94456"/>
                <a:gd name="connsiteY4" fmla="*/ 94965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5"/>
                  </a:moveTo>
                  <a:lnTo>
                    <a:pt x="94454" y="94965"/>
                  </a:lnTo>
                  <a:lnTo>
                    <a:pt x="94454" y="508"/>
                  </a:lnTo>
                  <a:lnTo>
                    <a:pt x="508" y="508"/>
                  </a:lnTo>
                  <a:lnTo>
                    <a:pt x="508" y="9496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81" name="Freeform: Shape 80">
              <a:extLst>
                <a:ext uri="{FF2B5EF4-FFF2-40B4-BE49-F238E27FC236}">
                  <a16:creationId xmlns:a16="http://schemas.microsoft.com/office/drawing/2014/main" id="{BD6A9455-322E-4A12-9CD2-1DAD447C74E4}"/>
                </a:ext>
              </a:extLst>
            </p:cNvPr>
            <p:cNvSpPr/>
            <p:nvPr/>
          </p:nvSpPr>
          <p:spPr>
            <a:xfrm>
              <a:off x="8783538"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82" name="Freeform: Shape 81">
              <a:extLst>
                <a:ext uri="{FF2B5EF4-FFF2-40B4-BE49-F238E27FC236}">
                  <a16:creationId xmlns:a16="http://schemas.microsoft.com/office/drawing/2014/main" id="{3AB62FE2-A9E1-47BD-9E38-9ED298A06DDA}"/>
                </a:ext>
              </a:extLst>
            </p:cNvPr>
            <p:cNvSpPr/>
            <p:nvPr/>
          </p:nvSpPr>
          <p:spPr>
            <a:xfrm>
              <a:off x="8783538"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sp>
          <p:nvSpPr>
            <p:cNvPr id="83" name="Freeform: Shape 82">
              <a:extLst>
                <a:ext uri="{FF2B5EF4-FFF2-40B4-BE49-F238E27FC236}">
                  <a16:creationId xmlns:a16="http://schemas.microsoft.com/office/drawing/2014/main" id="{A7AEFF1D-45D9-4A68-93A7-AAD204A41A07}"/>
                </a:ext>
              </a:extLst>
            </p:cNvPr>
            <p:cNvSpPr/>
            <p:nvPr/>
          </p:nvSpPr>
          <p:spPr>
            <a:xfrm>
              <a:off x="8644239" y="3571990"/>
              <a:ext cx="549876" cy="487304"/>
            </a:xfrm>
            <a:custGeom>
              <a:avLst/>
              <a:gdLst>
                <a:gd name="connsiteX0" fmla="*/ 600171 w 740332"/>
                <a:gd name="connsiteY0" fmla="*/ 403089 h 656087"/>
                <a:gd name="connsiteX1" fmla="*/ 669609 w 740332"/>
                <a:gd name="connsiteY1" fmla="*/ 382921 h 656087"/>
                <a:gd name="connsiteX2" fmla="*/ 669609 w 740332"/>
                <a:gd name="connsiteY2" fmla="*/ 257065 h 656087"/>
                <a:gd name="connsiteX3" fmla="*/ 738792 w 740332"/>
                <a:gd name="connsiteY3" fmla="*/ 257065 h 656087"/>
                <a:gd name="connsiteX4" fmla="*/ 738792 w 740332"/>
                <a:gd name="connsiteY4" fmla="*/ 199370 h 656087"/>
                <a:gd name="connsiteX5" fmla="*/ 371689 w 740332"/>
                <a:gd name="connsiteY5" fmla="*/ 2033 h 656087"/>
                <a:gd name="connsiteX6" fmla="*/ 2033 w 740332"/>
                <a:gd name="connsiteY6" fmla="*/ 199370 h 656087"/>
                <a:gd name="connsiteX7" fmla="*/ 2033 w 740332"/>
                <a:gd name="connsiteY7" fmla="*/ 257065 h 656087"/>
                <a:gd name="connsiteX8" fmla="*/ 77598 w 740332"/>
                <a:gd name="connsiteY8" fmla="*/ 257065 h 656087"/>
                <a:gd name="connsiteX9" fmla="*/ 77598 w 740332"/>
                <a:gd name="connsiteY9" fmla="*/ 656079 h 656087"/>
                <a:gd name="connsiteX10" fmla="*/ 140654 w 740332"/>
                <a:gd name="connsiteY10" fmla="*/ 656079 h 656087"/>
                <a:gd name="connsiteX11" fmla="*/ 140654 w 740332"/>
                <a:gd name="connsiteY11" fmla="*/ 257065 h 656087"/>
                <a:gd name="connsiteX12" fmla="*/ 600171 w 740332"/>
                <a:gd name="connsiteY12" fmla="*/ 257065 h 656087"/>
                <a:gd name="connsiteX13" fmla="*/ 600171 w 740332"/>
                <a:gd name="connsiteY13" fmla="*/ 403089 h 656087"/>
                <a:gd name="connsiteX14" fmla="*/ 600171 w 740332"/>
                <a:gd name="connsiteY14" fmla="*/ 403089 h 65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0332" h="656087">
                  <a:moveTo>
                    <a:pt x="600171" y="403089"/>
                  </a:moveTo>
                  <a:cubicBezTo>
                    <a:pt x="620083" y="394409"/>
                    <a:pt x="643825" y="387772"/>
                    <a:pt x="669609" y="382921"/>
                  </a:cubicBezTo>
                  <a:lnTo>
                    <a:pt x="669609" y="257065"/>
                  </a:lnTo>
                  <a:lnTo>
                    <a:pt x="738792" y="257065"/>
                  </a:lnTo>
                  <a:lnTo>
                    <a:pt x="738792" y="199370"/>
                  </a:lnTo>
                  <a:lnTo>
                    <a:pt x="371689" y="2033"/>
                  </a:lnTo>
                  <a:lnTo>
                    <a:pt x="2033" y="199370"/>
                  </a:lnTo>
                  <a:lnTo>
                    <a:pt x="2033" y="257065"/>
                  </a:lnTo>
                  <a:lnTo>
                    <a:pt x="77598" y="257065"/>
                  </a:lnTo>
                  <a:lnTo>
                    <a:pt x="77598" y="656079"/>
                  </a:lnTo>
                  <a:lnTo>
                    <a:pt x="140654" y="656079"/>
                  </a:lnTo>
                  <a:lnTo>
                    <a:pt x="140654" y="257065"/>
                  </a:lnTo>
                  <a:lnTo>
                    <a:pt x="600171" y="257065"/>
                  </a:lnTo>
                  <a:lnTo>
                    <a:pt x="600171" y="403089"/>
                  </a:lnTo>
                  <a:lnTo>
                    <a:pt x="600171" y="40308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gradFill>
                  <a:gsLst>
                    <a:gs pos="0">
                      <a:srgbClr val="505050"/>
                    </a:gs>
                    <a:gs pos="100000">
                      <a:srgbClr val="505050"/>
                    </a:gs>
                  </a:gsLst>
                </a:gradFill>
                <a:latin typeface="Segoe UI"/>
              </a:endParaRPr>
            </a:p>
          </p:txBody>
        </p:sp>
      </p:grpSp>
      <p:sp>
        <p:nvSpPr>
          <p:cNvPr id="4" name="Rectangle 3">
            <a:extLst>
              <a:ext uri="{FF2B5EF4-FFF2-40B4-BE49-F238E27FC236}">
                <a16:creationId xmlns:a16="http://schemas.microsoft.com/office/drawing/2014/main" id="{82A1F4BD-08CB-4C65-BBAB-F059F45A0EDA}"/>
              </a:ext>
            </a:extLst>
          </p:cNvPr>
          <p:cNvSpPr/>
          <p:nvPr/>
        </p:nvSpPr>
        <p:spPr>
          <a:xfrm>
            <a:off x="1287948" y="2250142"/>
            <a:ext cx="1817045" cy="350330"/>
          </a:xfrm>
          <a:prstGeom prst="rect">
            <a:avLst/>
          </a:prstGeom>
        </p:spPr>
        <p:txBody>
          <a:bodyPr wrap="none">
            <a:spAutoFit/>
          </a:bodyPr>
          <a:lstStyle/>
          <a:p>
            <a:pPr algn="ctr" defTabSz="932597">
              <a:defRPr/>
            </a:pPr>
            <a:r>
              <a:rPr lang="en-US" sz="1632" spc="51">
                <a:solidFill>
                  <a:srgbClr val="505050"/>
                </a:solidFill>
                <a:latin typeface="Segoe UI Semibold" panose="020B0702040204020203" pitchFamily="34" charset="0"/>
                <a:cs typeface="Segoe UI" charset="0"/>
              </a:rPr>
              <a:t>70+ Connectors</a:t>
            </a:r>
            <a:endParaRPr lang="en-US" sz="1632" spc="51">
              <a:solidFill>
                <a:srgbClr val="1A1A1A"/>
              </a:solidFill>
              <a:latin typeface="Segoe UI"/>
            </a:endParaRPr>
          </a:p>
        </p:txBody>
      </p:sp>
      <p:sp>
        <p:nvSpPr>
          <p:cNvPr id="64" name="Rectangle 63">
            <a:extLst>
              <a:ext uri="{FF2B5EF4-FFF2-40B4-BE49-F238E27FC236}">
                <a16:creationId xmlns:a16="http://schemas.microsoft.com/office/drawing/2014/main" id="{CA3F767A-E203-4C2C-9E54-ABDF42A62A2D}"/>
              </a:ext>
            </a:extLst>
          </p:cNvPr>
          <p:cNvSpPr/>
          <p:nvPr/>
        </p:nvSpPr>
        <p:spPr>
          <a:xfrm>
            <a:off x="3396405" y="2250142"/>
            <a:ext cx="1619023" cy="350330"/>
          </a:xfrm>
          <a:prstGeom prst="rect">
            <a:avLst/>
          </a:prstGeom>
        </p:spPr>
        <p:txBody>
          <a:bodyPr wrap="none">
            <a:spAutoFit/>
          </a:bodyPr>
          <a:lstStyle/>
          <a:p>
            <a:pPr algn="ctr" defTabSz="932597">
              <a:defRPr/>
            </a:pPr>
            <a:r>
              <a:rPr lang="en-US" sz="1632" spc="51">
                <a:solidFill>
                  <a:srgbClr val="505050"/>
                </a:solidFill>
                <a:latin typeface="Segoe UI Semibold" panose="020B0702040204020203" pitchFamily="34" charset="0"/>
                <a:cs typeface="Segoe UI" charset="0"/>
              </a:rPr>
              <a:t>Cost-effective</a:t>
            </a:r>
            <a:endParaRPr lang="en-US" sz="1632" spc="51">
              <a:solidFill>
                <a:srgbClr val="1A1A1A"/>
              </a:solidFill>
              <a:latin typeface="Segoe UI"/>
            </a:endParaRPr>
          </a:p>
        </p:txBody>
      </p:sp>
      <p:sp>
        <p:nvSpPr>
          <p:cNvPr id="67" name="Rectangle 66">
            <a:extLst>
              <a:ext uri="{FF2B5EF4-FFF2-40B4-BE49-F238E27FC236}">
                <a16:creationId xmlns:a16="http://schemas.microsoft.com/office/drawing/2014/main" id="{376260B0-956E-457D-AA09-AE649D034BDE}"/>
              </a:ext>
            </a:extLst>
          </p:cNvPr>
          <p:cNvSpPr/>
          <p:nvPr/>
        </p:nvSpPr>
        <p:spPr>
          <a:xfrm>
            <a:off x="5601413" y="2250142"/>
            <a:ext cx="1269480" cy="350330"/>
          </a:xfrm>
          <a:prstGeom prst="rect">
            <a:avLst/>
          </a:prstGeom>
        </p:spPr>
        <p:txBody>
          <a:bodyPr wrap="none">
            <a:spAutoFit/>
          </a:bodyPr>
          <a:lstStyle/>
          <a:p>
            <a:pPr algn="ctr" defTabSz="932597">
              <a:defRPr/>
            </a:pPr>
            <a:r>
              <a:rPr lang="en-US" sz="1632" spc="51">
                <a:solidFill>
                  <a:srgbClr val="505050"/>
                </a:solidFill>
                <a:latin typeface="Segoe UI Semibold" panose="020B0702040204020203" pitchFamily="34" charset="0"/>
                <a:cs typeface="Segoe UI" charset="0"/>
              </a:rPr>
              <a:t>Best Spark</a:t>
            </a:r>
            <a:endParaRPr lang="en-US" sz="1632" spc="51">
              <a:solidFill>
                <a:srgbClr val="1A1A1A"/>
              </a:solidFill>
              <a:latin typeface="Segoe UI"/>
            </a:endParaRPr>
          </a:p>
        </p:txBody>
      </p:sp>
      <p:sp>
        <p:nvSpPr>
          <p:cNvPr id="68" name="Rectangle 67">
            <a:extLst>
              <a:ext uri="{FF2B5EF4-FFF2-40B4-BE49-F238E27FC236}">
                <a16:creationId xmlns:a16="http://schemas.microsoft.com/office/drawing/2014/main" id="{97A9781D-81FA-4AE4-AB70-F3B216EBAEEC}"/>
              </a:ext>
            </a:extLst>
          </p:cNvPr>
          <p:cNvSpPr/>
          <p:nvPr/>
        </p:nvSpPr>
        <p:spPr>
          <a:xfrm>
            <a:off x="8110367" y="2250142"/>
            <a:ext cx="260540" cy="350330"/>
          </a:xfrm>
          <a:prstGeom prst="rect">
            <a:avLst/>
          </a:prstGeom>
        </p:spPr>
        <p:txBody>
          <a:bodyPr wrap="none">
            <a:spAutoFit/>
          </a:bodyPr>
          <a:lstStyle/>
          <a:p>
            <a:pPr algn="ctr" defTabSz="932597">
              <a:defRPr/>
            </a:pPr>
            <a:r>
              <a:rPr lang="en-US" sz="1632" spc="102">
                <a:solidFill>
                  <a:srgbClr val="505050"/>
                </a:solidFill>
                <a:latin typeface="Segoe UI Semibold" panose="020B0702040204020203" pitchFamily="34" charset="0"/>
                <a:cs typeface="Segoe UI" charset="0"/>
              </a:rPr>
              <a:t> </a:t>
            </a:r>
            <a:endParaRPr lang="en-US" sz="1632">
              <a:solidFill>
                <a:srgbClr val="1A1A1A"/>
              </a:solidFill>
              <a:latin typeface="Segoe UI"/>
            </a:endParaRPr>
          </a:p>
        </p:txBody>
      </p:sp>
      <p:sp>
        <p:nvSpPr>
          <p:cNvPr id="69" name="Rectangle 68">
            <a:extLst>
              <a:ext uri="{FF2B5EF4-FFF2-40B4-BE49-F238E27FC236}">
                <a16:creationId xmlns:a16="http://schemas.microsoft.com/office/drawing/2014/main" id="{783EBAF2-03C2-44F2-99E3-8D4A6347FA1C}"/>
              </a:ext>
            </a:extLst>
          </p:cNvPr>
          <p:cNvSpPr/>
          <p:nvPr/>
        </p:nvSpPr>
        <p:spPr>
          <a:xfrm>
            <a:off x="7484880" y="2240132"/>
            <a:ext cx="1333830" cy="350330"/>
          </a:xfrm>
          <a:prstGeom prst="rect">
            <a:avLst/>
          </a:prstGeom>
        </p:spPr>
        <p:txBody>
          <a:bodyPr wrap="none">
            <a:spAutoFit/>
          </a:bodyPr>
          <a:lstStyle/>
          <a:p>
            <a:pPr algn="ctr" defTabSz="932597">
              <a:defRPr/>
            </a:pPr>
            <a:r>
              <a:rPr lang="en-US" sz="1632" spc="51">
                <a:solidFill>
                  <a:srgbClr val="505050"/>
                </a:solidFill>
                <a:latin typeface="Segoe UI Semibold" panose="020B0702040204020203" pitchFamily="34" charset="0"/>
                <a:cs typeface="Segoe UI" charset="0"/>
              </a:rPr>
              <a:t>Fastest DW</a:t>
            </a:r>
            <a:endParaRPr lang="en-US" sz="1632" spc="51">
              <a:solidFill>
                <a:srgbClr val="1A1A1A"/>
              </a:solidFill>
              <a:latin typeface="Segoe UI"/>
            </a:endParaRPr>
          </a:p>
        </p:txBody>
      </p:sp>
      <p:sp>
        <p:nvSpPr>
          <p:cNvPr id="70" name="Rectangle 69">
            <a:extLst>
              <a:ext uri="{FF2B5EF4-FFF2-40B4-BE49-F238E27FC236}">
                <a16:creationId xmlns:a16="http://schemas.microsoft.com/office/drawing/2014/main" id="{E7358B39-3552-49E0-94A3-ADEE6EF40A52}"/>
              </a:ext>
            </a:extLst>
          </p:cNvPr>
          <p:cNvSpPr/>
          <p:nvPr/>
        </p:nvSpPr>
        <p:spPr>
          <a:xfrm>
            <a:off x="9600879" y="2229586"/>
            <a:ext cx="1268563" cy="350330"/>
          </a:xfrm>
          <a:prstGeom prst="rect">
            <a:avLst/>
          </a:prstGeom>
        </p:spPr>
        <p:txBody>
          <a:bodyPr wrap="none">
            <a:spAutoFit/>
          </a:bodyPr>
          <a:lstStyle/>
          <a:p>
            <a:pPr algn="ctr" defTabSz="932597">
              <a:defRPr/>
            </a:pPr>
            <a:r>
              <a:rPr lang="en-US" sz="1632" spc="51">
                <a:solidFill>
                  <a:srgbClr val="505050"/>
                </a:solidFill>
                <a:latin typeface="Segoe UI Semibold" panose="020B0702040204020203" pitchFamily="34" charset="0"/>
                <a:cs typeface="Segoe UI" charset="0"/>
              </a:rPr>
              <a:t>Modern BI</a:t>
            </a:r>
            <a:endParaRPr lang="en-US" sz="1632" spc="51">
              <a:solidFill>
                <a:srgbClr val="1A1A1A"/>
              </a:solidFill>
              <a:latin typeface="Segoe UI"/>
            </a:endParaRPr>
          </a:p>
        </p:txBody>
      </p:sp>
      <p:pic>
        <p:nvPicPr>
          <p:cNvPr id="1044" name="Picture 20" descr="Image result for Emirates logo">
            <a:extLst>
              <a:ext uri="{FF2B5EF4-FFF2-40B4-BE49-F238E27FC236}">
                <a16:creationId xmlns:a16="http://schemas.microsoft.com/office/drawing/2014/main" id="{64D31211-36F7-4026-A75E-9262688C82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03128" y="6378648"/>
            <a:ext cx="157239" cy="107970"/>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Arrow Connector 111">
            <a:extLst>
              <a:ext uri="{FF2B5EF4-FFF2-40B4-BE49-F238E27FC236}">
                <a16:creationId xmlns:a16="http://schemas.microsoft.com/office/drawing/2014/main" id="{141EF554-15B6-4E16-9357-0B53D5DB8B9C}"/>
              </a:ext>
            </a:extLst>
          </p:cNvPr>
          <p:cNvCxnSpPr>
            <a:cxnSpLocks/>
          </p:cNvCxnSpPr>
          <p:nvPr/>
        </p:nvCxnSpPr>
        <p:spPr>
          <a:xfrm>
            <a:off x="3124268" y="3816246"/>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EDE79E5-69B3-4A32-BFD2-A6F3C474C89F}"/>
              </a:ext>
            </a:extLst>
          </p:cNvPr>
          <p:cNvCxnSpPr>
            <a:cxnSpLocks/>
          </p:cNvCxnSpPr>
          <p:nvPr/>
        </p:nvCxnSpPr>
        <p:spPr>
          <a:xfrm>
            <a:off x="5133710" y="3816246"/>
            <a:ext cx="606192" cy="0"/>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964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p:txBody>
          <a:bodyPr/>
          <a:lstStyle/>
          <a:p>
            <a:pPr algn="ctr"/>
            <a:r>
              <a:rPr lang="en-US"/>
              <a:t>A serverless platform for Application Modernization</a:t>
            </a:r>
          </a:p>
        </p:txBody>
      </p:sp>
      <p:grpSp>
        <p:nvGrpSpPr>
          <p:cNvPr id="5" name="Group 4">
            <a:extLst>
              <a:ext uri="{FF2B5EF4-FFF2-40B4-BE49-F238E27FC236}">
                <a16:creationId xmlns:a16="http://schemas.microsoft.com/office/drawing/2014/main" id="{FCA33889-80D1-47B9-BD56-B19B93645733}"/>
              </a:ext>
            </a:extLst>
          </p:cNvPr>
          <p:cNvGrpSpPr/>
          <p:nvPr/>
        </p:nvGrpSpPr>
        <p:grpSpPr>
          <a:xfrm>
            <a:off x="899668" y="4678079"/>
            <a:ext cx="10615831" cy="822642"/>
            <a:chOff x="899668" y="4678079"/>
            <a:chExt cx="10615831" cy="822642"/>
          </a:xfrm>
        </p:grpSpPr>
        <p:cxnSp>
          <p:nvCxnSpPr>
            <p:cNvPr id="98" name="Straight Connector 97">
              <a:extLst>
                <a:ext uri="{FF2B5EF4-FFF2-40B4-BE49-F238E27FC236}">
                  <a16:creationId xmlns:a16="http://schemas.microsoft.com/office/drawing/2014/main" id="{2ABD3D7D-D7DC-409A-9651-08053A59FB95}"/>
                </a:ext>
              </a:extLst>
            </p:cNvPr>
            <p:cNvCxnSpPr>
              <a:cxnSpLocks/>
            </p:cNvCxnSpPr>
            <p:nvPr/>
          </p:nvCxnSpPr>
          <p:spPr>
            <a:xfrm>
              <a:off x="899668" y="5095922"/>
              <a:ext cx="10615831"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CD7F8D98-053D-6A46-A2FB-78A41524EBED}"/>
                </a:ext>
              </a:extLst>
            </p:cNvPr>
            <p:cNvSpPr/>
            <p:nvPr/>
          </p:nvSpPr>
          <p:spPr>
            <a:xfrm>
              <a:off x="5536701" y="4678079"/>
              <a:ext cx="1345369" cy="822642"/>
            </a:xfrm>
            <a:prstGeom prst="rect">
              <a:avLst/>
            </a:prstGeom>
            <a:solidFill>
              <a:schemeClr val="bg1"/>
            </a:solidFill>
          </p:spPr>
          <p:txBody>
            <a:bodyPr wrap="square" anchor="ctr">
              <a:noAutofit/>
            </a:bodyPr>
            <a:lstStyle/>
            <a:p>
              <a:pPr algn="ctr" defTabSz="951061">
                <a:lnSpc>
                  <a:spcPct val="90000"/>
                </a:lnSpc>
                <a:spcBef>
                  <a:spcPts val="612"/>
                </a:spcBef>
                <a:defRPr/>
              </a:pPr>
              <a:r>
                <a:rPr lang="en-US" sz="1800" kern="0">
                  <a:solidFill>
                    <a:srgbClr val="0078D4"/>
                  </a:solidFill>
                  <a:latin typeface="+mj-lt"/>
                  <a:cs typeface="Segoe UI Semilight" panose="020B0402040204020203" pitchFamily="34" charset="0"/>
                </a:rPr>
                <a:t>Dev Ops</a:t>
              </a:r>
            </a:p>
          </p:txBody>
        </p:sp>
      </p:grpSp>
      <p:grpSp>
        <p:nvGrpSpPr>
          <p:cNvPr id="22" name="Group 21">
            <a:extLst>
              <a:ext uri="{FF2B5EF4-FFF2-40B4-BE49-F238E27FC236}">
                <a16:creationId xmlns:a16="http://schemas.microsoft.com/office/drawing/2014/main" id="{BBAF6E73-E816-451A-8995-03F4EC560ADF}"/>
              </a:ext>
            </a:extLst>
          </p:cNvPr>
          <p:cNvGrpSpPr/>
          <p:nvPr/>
        </p:nvGrpSpPr>
        <p:grpSpPr>
          <a:xfrm>
            <a:off x="2784391" y="2942770"/>
            <a:ext cx="1770579" cy="1174277"/>
            <a:chOff x="1478965" y="2639720"/>
            <a:chExt cx="1770805" cy="1174427"/>
          </a:xfrm>
        </p:grpSpPr>
        <p:sp>
          <p:nvSpPr>
            <p:cNvPr id="42" name="Rectangle 41">
              <a:extLst>
                <a:ext uri="{FF2B5EF4-FFF2-40B4-BE49-F238E27FC236}">
                  <a16:creationId xmlns:a16="http://schemas.microsoft.com/office/drawing/2014/main" id="{031254CA-DE18-499B-AD54-A35316D5250A}"/>
                </a:ext>
              </a:extLst>
            </p:cNvPr>
            <p:cNvSpPr/>
            <p:nvPr/>
          </p:nvSpPr>
          <p:spPr bwMode="auto">
            <a:xfrm>
              <a:off x="1478965" y="3598676"/>
              <a:ext cx="1770805" cy="215471"/>
            </a:xfrm>
            <a:prstGeom prst="rect">
              <a:avLst/>
            </a:prstGeom>
            <a:noFill/>
            <a:ln>
              <a:noFill/>
            </a:ln>
          </p:spPr>
          <p:txBody>
            <a:bodyPr wrap="square" lIns="0" tIns="0" rIns="0" bIns="0" rtlCol="0" anchor="t">
              <a:spAutoFit/>
            </a:bodyPr>
            <a:lstStyle/>
            <a:p>
              <a:pPr algn="ctr" defTabSz="913782">
                <a:spcBef>
                  <a:spcPts val="306"/>
                </a:spcBef>
                <a:defRPr/>
              </a:pPr>
              <a:r>
                <a:rPr lang="en-US" sz="1400" kern="0">
                  <a:gradFill>
                    <a:gsLst>
                      <a:gs pos="41204">
                        <a:srgbClr val="1A1A1A"/>
                      </a:gs>
                      <a:gs pos="59000">
                        <a:srgbClr val="1A1A1A"/>
                      </a:gs>
                    </a:gsLst>
                    <a:lin ang="5400000" scaled="1"/>
                  </a:gradFill>
                  <a:latin typeface="+mj-lt"/>
                </a:rPr>
                <a:t>Containers</a:t>
              </a:r>
            </a:p>
          </p:txBody>
        </p:sp>
        <p:pic>
          <p:nvPicPr>
            <p:cNvPr id="19" name="Graphic 18">
              <a:extLst>
                <a:ext uri="{FF2B5EF4-FFF2-40B4-BE49-F238E27FC236}">
                  <a16:creationId xmlns:a16="http://schemas.microsoft.com/office/drawing/2014/main" id="{309F8E13-FD30-428D-86C8-04B789857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6095" y="2639720"/>
              <a:ext cx="751308" cy="751309"/>
            </a:xfrm>
            <a:prstGeom prst="rect">
              <a:avLst/>
            </a:prstGeom>
          </p:spPr>
        </p:pic>
      </p:grpSp>
      <p:grpSp>
        <p:nvGrpSpPr>
          <p:cNvPr id="24" name="Group 23">
            <a:extLst>
              <a:ext uri="{FF2B5EF4-FFF2-40B4-BE49-F238E27FC236}">
                <a16:creationId xmlns:a16="http://schemas.microsoft.com/office/drawing/2014/main" id="{DD743B76-5B7C-4BD7-8A71-2C8D38C3B971}"/>
              </a:ext>
            </a:extLst>
          </p:cNvPr>
          <p:cNvGrpSpPr/>
          <p:nvPr/>
        </p:nvGrpSpPr>
        <p:grpSpPr>
          <a:xfrm>
            <a:off x="4644649" y="3048218"/>
            <a:ext cx="1770579" cy="1068831"/>
            <a:chOff x="4053422" y="2745180"/>
            <a:chExt cx="1770805" cy="1068967"/>
          </a:xfrm>
        </p:grpSpPr>
        <p:sp>
          <p:nvSpPr>
            <p:cNvPr id="43" name="Rectangle 42">
              <a:extLst>
                <a:ext uri="{FF2B5EF4-FFF2-40B4-BE49-F238E27FC236}">
                  <a16:creationId xmlns:a16="http://schemas.microsoft.com/office/drawing/2014/main" id="{BFD88E98-34EC-4716-BA4D-48C4CF896B34}"/>
                </a:ext>
              </a:extLst>
            </p:cNvPr>
            <p:cNvSpPr/>
            <p:nvPr/>
          </p:nvSpPr>
          <p:spPr bwMode="auto">
            <a:xfrm>
              <a:off x="4053422" y="3598676"/>
              <a:ext cx="1770805" cy="215471"/>
            </a:xfrm>
            <a:prstGeom prst="rect">
              <a:avLst/>
            </a:prstGeom>
            <a:noFill/>
            <a:ln>
              <a:noFill/>
            </a:ln>
          </p:spPr>
          <p:txBody>
            <a:bodyPr wrap="square" lIns="0" tIns="0" rIns="0" bIns="0" rtlCol="0" anchor="t">
              <a:spAutoFit/>
            </a:bodyPr>
            <a:lstStyle/>
            <a:p>
              <a:pPr algn="ctr" defTabSz="913782">
                <a:spcBef>
                  <a:spcPts val="306"/>
                </a:spcBef>
                <a:defRPr/>
              </a:pPr>
              <a:r>
                <a:rPr lang="sv-SE" sz="1400" kern="0">
                  <a:gradFill>
                    <a:gsLst>
                      <a:gs pos="41204">
                        <a:srgbClr val="1A1A1A"/>
                      </a:gs>
                      <a:gs pos="59000">
                        <a:srgbClr val="1A1A1A"/>
                      </a:gs>
                    </a:gsLst>
                    <a:lin ang="5400000" scaled="1"/>
                  </a:gradFill>
                  <a:latin typeface="+mj-lt"/>
                </a:rPr>
                <a:t>Microservices</a:t>
              </a:r>
            </a:p>
          </p:txBody>
        </p:sp>
        <p:pic>
          <p:nvPicPr>
            <p:cNvPr id="31" name="Picture 30">
              <a:extLst>
                <a:ext uri="{FF2B5EF4-FFF2-40B4-BE49-F238E27FC236}">
                  <a16:creationId xmlns:a16="http://schemas.microsoft.com/office/drawing/2014/main" id="{D960C7F8-2C48-434D-A8AA-714CDDB2B892}"/>
                </a:ext>
              </a:extLst>
            </p:cNvPr>
            <p:cNvPicPr>
              <a:picLocks noChangeAspect="1"/>
            </p:cNvPicPr>
            <p:nvPr/>
          </p:nvPicPr>
          <p:blipFill>
            <a:blip r:embed="rId5"/>
            <a:stretch>
              <a:fillRect/>
            </a:stretch>
          </p:blipFill>
          <p:spPr>
            <a:xfrm>
              <a:off x="4673294" y="2745180"/>
              <a:ext cx="594360" cy="594360"/>
            </a:xfrm>
            <a:prstGeom prst="rect">
              <a:avLst/>
            </a:prstGeom>
          </p:spPr>
        </p:pic>
      </p:grpSp>
      <p:grpSp>
        <p:nvGrpSpPr>
          <p:cNvPr id="27" name="Group 26">
            <a:extLst>
              <a:ext uri="{FF2B5EF4-FFF2-40B4-BE49-F238E27FC236}">
                <a16:creationId xmlns:a16="http://schemas.microsoft.com/office/drawing/2014/main" id="{48544692-89D1-4981-B7DA-88E86318BB5B}"/>
              </a:ext>
            </a:extLst>
          </p:cNvPr>
          <p:cNvGrpSpPr/>
          <p:nvPr/>
        </p:nvGrpSpPr>
        <p:grpSpPr>
          <a:xfrm>
            <a:off x="8170641" y="3048217"/>
            <a:ext cx="1770579" cy="1068831"/>
            <a:chOff x="9154078" y="2745180"/>
            <a:chExt cx="1770805" cy="1068968"/>
          </a:xfrm>
        </p:grpSpPr>
        <p:sp>
          <p:nvSpPr>
            <p:cNvPr id="40" name="Rectangle 39">
              <a:extLst>
                <a:ext uri="{FF2B5EF4-FFF2-40B4-BE49-F238E27FC236}">
                  <a16:creationId xmlns:a16="http://schemas.microsoft.com/office/drawing/2014/main" id="{B3E6D231-24CB-4CEF-9827-AECDD5BF796B}"/>
                </a:ext>
              </a:extLst>
            </p:cNvPr>
            <p:cNvSpPr/>
            <p:nvPr/>
          </p:nvSpPr>
          <p:spPr bwMode="auto">
            <a:xfrm>
              <a:off x="9154078" y="3598676"/>
              <a:ext cx="1770805" cy="215472"/>
            </a:xfrm>
            <a:prstGeom prst="rect">
              <a:avLst/>
            </a:prstGeom>
            <a:noFill/>
            <a:ln>
              <a:noFill/>
            </a:ln>
          </p:spPr>
          <p:txBody>
            <a:bodyPr wrap="square" lIns="0" tIns="0" rIns="0" bIns="0" rtlCol="0" anchor="t">
              <a:spAutoFit/>
            </a:bodyPr>
            <a:lstStyle/>
            <a:p>
              <a:pPr algn="ctr" defTabSz="913782">
                <a:spcBef>
                  <a:spcPts val="306"/>
                </a:spcBef>
                <a:defRPr/>
              </a:pPr>
              <a:r>
                <a:rPr lang="en-US" sz="1400" kern="0">
                  <a:gradFill>
                    <a:gsLst>
                      <a:gs pos="41204">
                        <a:srgbClr val="1A1A1A"/>
                      </a:gs>
                      <a:gs pos="59000">
                        <a:srgbClr val="1A1A1A"/>
                      </a:gs>
                    </a:gsLst>
                    <a:lin ang="5400000" scaled="1"/>
                  </a:gradFill>
                  <a:latin typeface="+mj-lt"/>
                </a:rPr>
                <a:t>Event-driven</a:t>
              </a:r>
            </a:p>
          </p:txBody>
        </p:sp>
        <p:pic>
          <p:nvPicPr>
            <p:cNvPr id="32" name="Picture 31">
              <a:extLst>
                <a:ext uri="{FF2B5EF4-FFF2-40B4-BE49-F238E27FC236}">
                  <a16:creationId xmlns:a16="http://schemas.microsoft.com/office/drawing/2014/main" id="{9DBDACDC-D072-4CE1-9891-65E86B9401E2}"/>
                </a:ext>
              </a:extLst>
            </p:cNvPr>
            <p:cNvPicPr>
              <a:picLocks noChangeAspect="1"/>
            </p:cNvPicPr>
            <p:nvPr/>
          </p:nvPicPr>
          <p:blipFill>
            <a:blip r:embed="rId6"/>
            <a:stretch>
              <a:fillRect/>
            </a:stretch>
          </p:blipFill>
          <p:spPr>
            <a:xfrm>
              <a:off x="9742300" y="2745180"/>
              <a:ext cx="594360" cy="594360"/>
            </a:xfrm>
            <a:prstGeom prst="rect">
              <a:avLst/>
            </a:prstGeom>
          </p:spPr>
        </p:pic>
      </p:grpSp>
      <p:grpSp>
        <p:nvGrpSpPr>
          <p:cNvPr id="3" name="Group 2">
            <a:extLst>
              <a:ext uri="{FF2B5EF4-FFF2-40B4-BE49-F238E27FC236}">
                <a16:creationId xmlns:a16="http://schemas.microsoft.com/office/drawing/2014/main" id="{6DD22862-8AB8-4DE8-89D8-3E6A5508F793}"/>
              </a:ext>
            </a:extLst>
          </p:cNvPr>
          <p:cNvGrpSpPr/>
          <p:nvPr/>
        </p:nvGrpSpPr>
        <p:grpSpPr>
          <a:xfrm>
            <a:off x="734857" y="2942772"/>
            <a:ext cx="1770579" cy="1389721"/>
            <a:chOff x="674598" y="2639830"/>
            <a:chExt cx="1770579" cy="1389721"/>
          </a:xfrm>
        </p:grpSpPr>
        <p:grpSp>
          <p:nvGrpSpPr>
            <p:cNvPr id="26" name="Group 25">
              <a:extLst>
                <a:ext uri="{FF2B5EF4-FFF2-40B4-BE49-F238E27FC236}">
                  <a16:creationId xmlns:a16="http://schemas.microsoft.com/office/drawing/2014/main" id="{AC8DEB22-9DC6-4E6C-829A-85C6037688FC}"/>
                </a:ext>
              </a:extLst>
            </p:cNvPr>
            <p:cNvGrpSpPr/>
            <p:nvPr/>
          </p:nvGrpSpPr>
          <p:grpSpPr>
            <a:xfrm>
              <a:off x="674598" y="2639830"/>
              <a:ext cx="1770579" cy="1389721"/>
              <a:chOff x="6573130" y="2639720"/>
              <a:chExt cx="1770805" cy="1389898"/>
            </a:xfrm>
          </p:grpSpPr>
          <p:sp>
            <p:nvSpPr>
              <p:cNvPr id="41" name="Rectangle 40">
                <a:extLst>
                  <a:ext uri="{FF2B5EF4-FFF2-40B4-BE49-F238E27FC236}">
                    <a16:creationId xmlns:a16="http://schemas.microsoft.com/office/drawing/2014/main" id="{502A60ED-9377-49DF-9B34-E3A243FF6393}"/>
                  </a:ext>
                </a:extLst>
              </p:cNvPr>
              <p:cNvSpPr/>
              <p:nvPr/>
            </p:nvSpPr>
            <p:spPr bwMode="auto">
              <a:xfrm>
                <a:off x="6573130" y="3598676"/>
                <a:ext cx="1770805" cy="430942"/>
              </a:xfrm>
              <a:prstGeom prst="rect">
                <a:avLst/>
              </a:prstGeom>
              <a:noFill/>
              <a:ln>
                <a:noFill/>
              </a:ln>
            </p:spPr>
            <p:txBody>
              <a:bodyPr wrap="square" lIns="0" tIns="0" rIns="0" bIns="0" rtlCol="0" anchor="t">
                <a:spAutoFit/>
              </a:bodyPr>
              <a:lstStyle/>
              <a:p>
                <a:pPr algn="ctr" defTabSz="913782">
                  <a:spcBef>
                    <a:spcPts val="306"/>
                  </a:spcBef>
                  <a:defRPr/>
                </a:pPr>
                <a:r>
                  <a:rPr lang="en-US" sz="1400" kern="0">
                    <a:gradFill>
                      <a:gsLst>
                        <a:gs pos="41204">
                          <a:srgbClr val="1A1A1A"/>
                        </a:gs>
                        <a:gs pos="59000">
                          <a:srgbClr val="1A1A1A"/>
                        </a:gs>
                      </a:gsLst>
                      <a:lin ang="5400000" scaled="1"/>
                    </a:gradFill>
                    <a:latin typeface="+mj-lt"/>
                  </a:rPr>
                  <a:t>Web &amp; Mobile development</a:t>
                </a:r>
              </a:p>
            </p:txBody>
          </p:sp>
          <p:pic>
            <p:nvPicPr>
              <p:cNvPr id="25" name="Picture 24">
                <a:extLst>
                  <a:ext uri="{FF2B5EF4-FFF2-40B4-BE49-F238E27FC236}">
                    <a16:creationId xmlns:a16="http://schemas.microsoft.com/office/drawing/2014/main" id="{11EAC504-E873-475E-A1EF-7AE8C58324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5155" y="2639720"/>
                <a:ext cx="699820" cy="699820"/>
              </a:xfrm>
              <a:prstGeom prst="rect">
                <a:avLst/>
              </a:prstGeom>
            </p:spPr>
          </p:pic>
        </p:grpSp>
        <p:pic>
          <p:nvPicPr>
            <p:cNvPr id="30" name="Picture 29">
              <a:extLst>
                <a:ext uri="{FF2B5EF4-FFF2-40B4-BE49-F238E27FC236}">
                  <a16:creationId xmlns:a16="http://schemas.microsoft.com/office/drawing/2014/main" id="{E6E8D5FE-5847-4410-B173-E38F55DD11B0}"/>
                </a:ext>
              </a:extLst>
            </p:cNvPr>
            <p:cNvPicPr>
              <a:picLocks noChangeAspect="1"/>
            </p:cNvPicPr>
            <p:nvPr/>
          </p:nvPicPr>
          <p:blipFill>
            <a:blip r:embed="rId8"/>
            <a:stretch>
              <a:fillRect/>
            </a:stretch>
          </p:blipFill>
          <p:spPr>
            <a:xfrm>
              <a:off x="1822883" y="2764835"/>
              <a:ext cx="252052" cy="504940"/>
            </a:xfrm>
            <a:prstGeom prst="rect">
              <a:avLst/>
            </a:prstGeom>
          </p:spPr>
        </p:pic>
      </p:grpSp>
      <p:grpSp>
        <p:nvGrpSpPr>
          <p:cNvPr id="4" name="Group 3">
            <a:extLst>
              <a:ext uri="{FF2B5EF4-FFF2-40B4-BE49-F238E27FC236}">
                <a16:creationId xmlns:a16="http://schemas.microsoft.com/office/drawing/2014/main" id="{BC6AE060-BAB3-4412-B364-9CA236ADD2A8}"/>
              </a:ext>
            </a:extLst>
          </p:cNvPr>
          <p:cNvGrpSpPr/>
          <p:nvPr/>
        </p:nvGrpSpPr>
        <p:grpSpPr>
          <a:xfrm>
            <a:off x="10197354" y="3023067"/>
            <a:ext cx="1609617" cy="1093982"/>
            <a:chOff x="9716909" y="2720125"/>
            <a:chExt cx="1609617" cy="1093982"/>
          </a:xfrm>
        </p:grpSpPr>
        <p:pic>
          <p:nvPicPr>
            <p:cNvPr id="28" name="Picture 27">
              <a:extLst>
                <a:ext uri="{FF2B5EF4-FFF2-40B4-BE49-F238E27FC236}">
                  <a16:creationId xmlns:a16="http://schemas.microsoft.com/office/drawing/2014/main" id="{CA3138B0-63F7-41B5-B858-D839D72386A8}"/>
                </a:ext>
              </a:extLst>
            </p:cNvPr>
            <p:cNvPicPr>
              <a:picLocks noChangeAspect="1"/>
            </p:cNvPicPr>
            <p:nvPr/>
          </p:nvPicPr>
          <p:blipFill>
            <a:blip r:embed="rId9"/>
            <a:stretch>
              <a:fillRect/>
            </a:stretch>
          </p:blipFill>
          <p:spPr>
            <a:xfrm>
              <a:off x="10224538" y="2720125"/>
              <a:ext cx="594360" cy="594360"/>
            </a:xfrm>
            <a:prstGeom prst="rect">
              <a:avLst/>
            </a:prstGeom>
          </p:spPr>
        </p:pic>
        <p:sp>
          <p:nvSpPr>
            <p:cNvPr id="33" name="Rectangle 32">
              <a:extLst>
                <a:ext uri="{FF2B5EF4-FFF2-40B4-BE49-F238E27FC236}">
                  <a16:creationId xmlns:a16="http://schemas.microsoft.com/office/drawing/2014/main" id="{615E3858-09C3-48A7-9A44-76E4EC13A5EC}"/>
                </a:ext>
              </a:extLst>
            </p:cNvPr>
            <p:cNvSpPr/>
            <p:nvPr/>
          </p:nvSpPr>
          <p:spPr bwMode="auto">
            <a:xfrm>
              <a:off x="9716909" y="3598663"/>
              <a:ext cx="1609617" cy="215444"/>
            </a:xfrm>
            <a:prstGeom prst="rect">
              <a:avLst/>
            </a:prstGeom>
            <a:noFill/>
            <a:ln>
              <a:noFill/>
            </a:ln>
          </p:spPr>
          <p:txBody>
            <a:bodyPr wrap="square" lIns="0" tIns="0" rIns="0" bIns="0" rtlCol="0" anchor="t">
              <a:spAutoFit/>
            </a:bodyPr>
            <a:lstStyle/>
            <a:p>
              <a:pPr algn="ctr" defTabSz="913782">
                <a:spcBef>
                  <a:spcPts val="306"/>
                </a:spcBef>
                <a:defRPr/>
              </a:pPr>
              <a:r>
                <a:rPr lang="en-US" sz="1400" kern="0">
                  <a:gradFill>
                    <a:gsLst>
                      <a:gs pos="41204">
                        <a:srgbClr val="1A1A1A"/>
                      </a:gs>
                      <a:gs pos="59000">
                        <a:srgbClr val="1A1A1A"/>
                      </a:gs>
                    </a:gsLst>
                    <a:lin ang="5400000" scaled="1"/>
                  </a:gradFill>
                  <a:latin typeface="+mj-lt"/>
                </a:rPr>
                <a:t>AI</a:t>
              </a:r>
            </a:p>
          </p:txBody>
        </p:sp>
      </p:grpSp>
      <p:grpSp>
        <p:nvGrpSpPr>
          <p:cNvPr id="8" name="Group 7">
            <a:extLst>
              <a:ext uri="{FF2B5EF4-FFF2-40B4-BE49-F238E27FC236}">
                <a16:creationId xmlns:a16="http://schemas.microsoft.com/office/drawing/2014/main" id="{C47D90E1-6A82-493B-871A-A20781AE7EBE}"/>
              </a:ext>
            </a:extLst>
          </p:cNvPr>
          <p:cNvGrpSpPr/>
          <p:nvPr/>
        </p:nvGrpSpPr>
        <p:grpSpPr>
          <a:xfrm>
            <a:off x="6532588" y="3055799"/>
            <a:ext cx="1463288" cy="1061248"/>
            <a:chOff x="6532588" y="3055799"/>
            <a:chExt cx="1463288" cy="1061248"/>
          </a:xfrm>
        </p:grpSpPr>
        <p:sp>
          <p:nvSpPr>
            <p:cNvPr id="29" name="Rectangle 28">
              <a:extLst>
                <a:ext uri="{FF2B5EF4-FFF2-40B4-BE49-F238E27FC236}">
                  <a16:creationId xmlns:a16="http://schemas.microsoft.com/office/drawing/2014/main" id="{8752A456-8D91-4B6E-9EA7-5B4FD4E3C6DA}"/>
                </a:ext>
              </a:extLst>
            </p:cNvPr>
            <p:cNvSpPr/>
            <p:nvPr/>
          </p:nvSpPr>
          <p:spPr bwMode="auto">
            <a:xfrm>
              <a:off x="6532588" y="3901603"/>
              <a:ext cx="1463288" cy="215444"/>
            </a:xfrm>
            <a:prstGeom prst="rect">
              <a:avLst/>
            </a:prstGeom>
            <a:noFill/>
            <a:ln>
              <a:noFill/>
            </a:ln>
          </p:spPr>
          <p:txBody>
            <a:bodyPr wrap="square" lIns="0" tIns="0" rIns="0" bIns="0" rtlCol="0" anchor="t">
              <a:spAutoFit/>
            </a:bodyPr>
            <a:lstStyle/>
            <a:p>
              <a:pPr algn="ctr" defTabSz="913782">
                <a:spcBef>
                  <a:spcPts val="306"/>
                </a:spcBef>
                <a:defRPr/>
              </a:pPr>
              <a:r>
                <a:rPr lang="sv-SE" sz="1400" kern="0">
                  <a:gradFill>
                    <a:gsLst>
                      <a:gs pos="41204">
                        <a:srgbClr val="1A1A1A"/>
                      </a:gs>
                      <a:gs pos="59000">
                        <a:srgbClr val="1A1A1A"/>
                      </a:gs>
                    </a:gsLst>
                    <a:lin ang="5400000" scaled="1"/>
                  </a:gradFill>
                  <a:latin typeface="+mj-lt"/>
                </a:rPr>
                <a:t>Integration services</a:t>
              </a:r>
            </a:p>
          </p:txBody>
        </p:sp>
        <p:grpSp>
          <p:nvGrpSpPr>
            <p:cNvPr id="48" name="Group 47">
              <a:extLst>
                <a:ext uri="{FF2B5EF4-FFF2-40B4-BE49-F238E27FC236}">
                  <a16:creationId xmlns:a16="http://schemas.microsoft.com/office/drawing/2014/main" id="{63661BD9-24D4-4D8D-8B46-786C214AE55C}"/>
                </a:ext>
              </a:extLst>
            </p:cNvPr>
            <p:cNvGrpSpPr/>
            <p:nvPr/>
          </p:nvGrpSpPr>
          <p:grpSpPr>
            <a:xfrm>
              <a:off x="6981451" y="3055799"/>
              <a:ext cx="559899" cy="569543"/>
              <a:chOff x="5120926" y="3722827"/>
              <a:chExt cx="898985" cy="914470"/>
            </a:xfrm>
          </p:grpSpPr>
          <p:sp>
            <p:nvSpPr>
              <p:cNvPr id="49" name="Oval 48">
                <a:extLst>
                  <a:ext uri="{FF2B5EF4-FFF2-40B4-BE49-F238E27FC236}">
                    <a16:creationId xmlns:a16="http://schemas.microsoft.com/office/drawing/2014/main" id="{107EEA1C-4D08-454C-B2BC-E2EF7BB316D7}"/>
                  </a:ext>
                </a:extLst>
              </p:cNvPr>
              <p:cNvSpPr/>
              <p:nvPr/>
            </p:nvSpPr>
            <p:spPr>
              <a:xfrm>
                <a:off x="5242789" y="3849475"/>
                <a:ext cx="658289" cy="658289"/>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25AB310-0DEF-4C66-999D-0F68EC4577E2}"/>
                  </a:ext>
                </a:extLst>
              </p:cNvPr>
              <p:cNvGrpSpPr/>
              <p:nvPr/>
            </p:nvGrpSpPr>
            <p:grpSpPr>
              <a:xfrm>
                <a:off x="5120926" y="3722827"/>
                <a:ext cx="898985" cy="914470"/>
                <a:chOff x="5120926" y="3722827"/>
                <a:chExt cx="898985" cy="914470"/>
              </a:xfrm>
            </p:grpSpPr>
            <p:sp>
              <p:nvSpPr>
                <p:cNvPr id="51" name="Rectangle 50">
                  <a:extLst>
                    <a:ext uri="{FF2B5EF4-FFF2-40B4-BE49-F238E27FC236}">
                      <a16:creationId xmlns:a16="http://schemas.microsoft.com/office/drawing/2014/main" id="{0FAA2310-E692-435D-A3AC-FAFCF3118EE6}"/>
                    </a:ext>
                  </a:extLst>
                </p:cNvPr>
                <p:cNvSpPr/>
                <p:nvPr/>
              </p:nvSpPr>
              <p:spPr bwMode="auto">
                <a:xfrm>
                  <a:off x="5435251" y="3722827"/>
                  <a:ext cx="270335" cy="270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31B05E38-BAD1-4129-8C2D-3170CD9F01EA}"/>
                    </a:ext>
                  </a:extLst>
                </p:cNvPr>
                <p:cNvSpPr/>
                <p:nvPr/>
              </p:nvSpPr>
              <p:spPr bwMode="auto">
                <a:xfrm>
                  <a:off x="5435251" y="4366962"/>
                  <a:ext cx="270335" cy="27033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66134A3-B17E-43D1-BE55-7FFAC9B6013A}"/>
                    </a:ext>
                  </a:extLst>
                </p:cNvPr>
                <p:cNvSpPr/>
                <p:nvPr/>
              </p:nvSpPr>
              <p:spPr bwMode="auto">
                <a:xfrm>
                  <a:off x="5749576" y="4044895"/>
                  <a:ext cx="270335" cy="2703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6DA344C2-9BBC-4C1C-AD9B-8385DE447FBD}"/>
                    </a:ext>
                  </a:extLst>
                </p:cNvPr>
                <p:cNvSpPr/>
                <p:nvPr/>
              </p:nvSpPr>
              <p:spPr bwMode="auto">
                <a:xfrm>
                  <a:off x="5120926" y="4044895"/>
                  <a:ext cx="270335" cy="2703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68716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1+#ppt_w/2"/>
                                          </p:val>
                                        </p:tav>
                                        <p:tav tm="100000">
                                          <p:val>
                                            <p:strVal val="#ppt_x"/>
                                          </p:val>
                                        </p:tav>
                                      </p:tavLst>
                                    </p:anim>
                                    <p:anim calcmode="lin" valueType="num">
                                      <p:cBhvr additive="base">
                                        <p:cTn id="16" dur="75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1+#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1+#ppt_w/2"/>
                                          </p:val>
                                        </p:tav>
                                        <p:tav tm="100000">
                                          <p:val>
                                            <p:strVal val="#ppt_x"/>
                                          </p:val>
                                        </p:tav>
                                      </p:tavLst>
                                    </p:anim>
                                    <p:anim calcmode="lin" valueType="num">
                                      <p:cBhvr additive="base">
                                        <p:cTn id="24" dur="75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750" fill="hold"/>
                                        <p:tgtEl>
                                          <p:spTgt spid="4"/>
                                        </p:tgtEl>
                                        <p:attrNameLst>
                                          <p:attrName>ppt_x</p:attrName>
                                        </p:attrNameLst>
                                      </p:cBhvr>
                                      <p:tavLst>
                                        <p:tav tm="0">
                                          <p:val>
                                            <p:strVal val="1+#ppt_w/2"/>
                                          </p:val>
                                        </p:tav>
                                        <p:tav tm="100000">
                                          <p:val>
                                            <p:strVal val="#ppt_x"/>
                                          </p:val>
                                        </p:tav>
                                      </p:tavLst>
                                    </p:anim>
                                    <p:anim calcmode="lin" valueType="num">
                                      <p:cBhvr additive="base">
                                        <p:cTn id="28" dur="750" fill="hold"/>
                                        <p:tgtEl>
                                          <p:spTgt spid="4"/>
                                        </p:tgtEl>
                                        <p:attrNameLst>
                                          <p:attrName>ppt_y</p:attrName>
                                        </p:attrNameLst>
                                      </p:cBhvr>
                                      <p:tavLst>
                                        <p:tav tm="0">
                                          <p:val>
                                            <p:strVal val="#ppt_y"/>
                                          </p:val>
                                        </p:tav>
                                        <p:tav tm="100000">
                                          <p:val>
                                            <p:strVal val="#ppt_y"/>
                                          </p:val>
                                        </p:tav>
                                      </p:tavLst>
                                    </p:anim>
                                  </p:childTnLst>
                                </p:cTn>
                              </p:par>
                              <p:par>
                                <p:cTn id="29" presetID="16" presetClass="entr" presetSubtype="37" fill="hold"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barn(outVertical)">
                                      <p:cBhvr>
                                        <p:cTn id="3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7C64EE-7E6D-4B15-89AE-9ACA5C1D90DF}"/>
              </a:ext>
            </a:extLst>
          </p:cNvPr>
          <p:cNvSpPr/>
          <p:nvPr/>
        </p:nvSpPr>
        <p:spPr bwMode="auto">
          <a:xfrm>
            <a:off x="4845703" y="3958479"/>
            <a:ext cx="1755685" cy="65939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E15EEDE-AEA3-4748-8153-F4F8434FE637}"/>
              </a:ext>
            </a:extLst>
          </p:cNvPr>
          <p:cNvSpPr/>
          <p:nvPr/>
        </p:nvSpPr>
        <p:spPr bwMode="auto">
          <a:xfrm>
            <a:off x="4716812" y="4181266"/>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54F90FF1-290F-4D54-A68E-00CBF9BEBB55}"/>
              </a:ext>
            </a:extLst>
          </p:cNvPr>
          <p:cNvSpPr/>
          <p:nvPr/>
        </p:nvSpPr>
        <p:spPr bwMode="auto">
          <a:xfrm>
            <a:off x="6472496" y="4181266"/>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a:xfrm>
            <a:off x="369046" y="6578601"/>
            <a:ext cx="11817541" cy="120651"/>
          </a:xfrm>
        </p:spPr>
        <p:txBody>
          <a:bodyPr/>
          <a:lstStyle/>
          <a:p>
            <a:pPr defTabSz="932595">
              <a:defRPr/>
            </a:pPr>
            <a:r>
              <a:rPr lang="en-US">
                <a:solidFill>
                  <a:srgbClr val="FFFFFF">
                    <a:lumMod val="65000"/>
                  </a:srgbClr>
                </a:solidFill>
                <a:latin typeface="Segoe UI"/>
              </a:rPr>
              <a:t>© Microsoft Corporation                                                                                  								                                Azure </a:t>
            </a:r>
          </a:p>
        </p:txBody>
      </p:sp>
      <p:sp>
        <p:nvSpPr>
          <p:cNvPr id="4" name="TextBox 3">
            <a:extLst>
              <a:ext uri="{FF2B5EF4-FFF2-40B4-BE49-F238E27FC236}">
                <a16:creationId xmlns:a16="http://schemas.microsoft.com/office/drawing/2014/main" id="{2C76E0BD-3711-47E3-A9F7-F809613F1E34}"/>
              </a:ext>
            </a:extLst>
          </p:cNvPr>
          <p:cNvSpPr txBox="1"/>
          <p:nvPr/>
        </p:nvSpPr>
        <p:spPr>
          <a:xfrm>
            <a:off x="3742597" y="5037283"/>
            <a:ext cx="3961894" cy="627784"/>
          </a:xfrm>
          <a:prstGeom prst="rect">
            <a:avLst/>
          </a:prstGeom>
          <a:noFill/>
        </p:spPr>
        <p:txBody>
          <a:bodyPr wrap="square" lIns="182857" tIns="146285" rIns="182857" bIns="146285" rtlCol="0">
            <a:spAutoFit/>
          </a:bodyPr>
          <a:lstStyle/>
          <a:p>
            <a:pPr algn="ctr">
              <a:lnSpc>
                <a:spcPct val="90000"/>
              </a:lnSpc>
              <a:spcAft>
                <a:spcPts val="600"/>
              </a:spcAft>
            </a:pPr>
            <a:r>
              <a:rPr lang="en-US" sz="2400">
                <a:gradFill>
                  <a:gsLst>
                    <a:gs pos="2917">
                      <a:schemeClr val="tx1"/>
                    </a:gs>
                    <a:gs pos="30000">
                      <a:schemeClr val="tx1"/>
                    </a:gs>
                  </a:gsLst>
                  <a:lin ang="5400000" scaled="0"/>
                </a:gradFill>
              </a:rPr>
              <a:t>By design.</a:t>
            </a:r>
          </a:p>
        </p:txBody>
      </p:sp>
      <p:cxnSp>
        <p:nvCxnSpPr>
          <p:cNvPr id="7" name="Straight Connector 6">
            <a:extLst>
              <a:ext uri="{FF2B5EF4-FFF2-40B4-BE49-F238E27FC236}">
                <a16:creationId xmlns:a16="http://schemas.microsoft.com/office/drawing/2014/main" id="{7824E0CD-97DC-4B64-92CA-C3325E66DA3F}"/>
              </a:ext>
            </a:extLst>
          </p:cNvPr>
          <p:cNvCxnSpPr>
            <a:cxnSpLocks/>
            <a:stCxn id="5" idx="2"/>
            <a:endCxn id="4" idx="0"/>
          </p:cNvCxnSpPr>
          <p:nvPr/>
        </p:nvCxnSpPr>
        <p:spPr>
          <a:xfrm flipH="1">
            <a:off x="5723545" y="4617871"/>
            <a:ext cx="1" cy="419412"/>
          </a:xfrm>
          <a:prstGeom prst="lin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TextBox 11">
            <a:extLst>
              <a:ext uri="{FF2B5EF4-FFF2-40B4-BE49-F238E27FC236}">
                <a16:creationId xmlns:a16="http://schemas.microsoft.com/office/drawing/2014/main" id="{4C5F9177-B573-4999-9E77-45786BE6D99A}"/>
              </a:ext>
            </a:extLst>
          </p:cNvPr>
          <p:cNvSpPr txBox="1"/>
          <p:nvPr/>
        </p:nvSpPr>
        <p:spPr>
          <a:xfrm>
            <a:off x="1811388" y="3976582"/>
            <a:ext cx="8942833" cy="627784"/>
          </a:xfrm>
          <a:prstGeom prst="rect">
            <a:avLst/>
          </a:prstGeom>
          <a:noFill/>
        </p:spPr>
        <p:txBody>
          <a:bodyPr wrap="square" lIns="182857" tIns="146285" rIns="182857" bIns="146285" rtlCol="0">
            <a:spAutoFit/>
          </a:bodyPr>
          <a:lstStyle/>
          <a:p>
            <a:pPr algn="ctr">
              <a:lnSpc>
                <a:spcPct val="90000"/>
              </a:lnSpc>
              <a:spcAft>
                <a:spcPts val="600"/>
              </a:spcAft>
            </a:pPr>
            <a:r>
              <a:rPr lang="en-US" sz="2400">
                <a:solidFill>
                  <a:schemeClr val="tx2"/>
                </a:solidFill>
                <a:latin typeface="+mj-lt"/>
              </a:rPr>
              <a:t>Productive    </a:t>
            </a:r>
            <a:r>
              <a:rPr lang="en-US" sz="1600">
                <a:latin typeface="+mj-lt"/>
                <a:sym typeface="Wingdings" panose="05000000000000000000" pitchFamily="2" charset="2"/>
              </a:rPr>
              <a:t></a:t>
            </a:r>
            <a:r>
              <a:rPr lang="en-US" sz="2400">
                <a:solidFill>
                  <a:schemeClr val="tx2"/>
                </a:solidFill>
                <a:latin typeface="+mj-lt"/>
              </a:rPr>
              <a:t>    Hybrid    </a:t>
            </a:r>
            <a:r>
              <a:rPr lang="en-US" sz="1600">
                <a:sym typeface="Wingdings" panose="05000000000000000000" pitchFamily="2" charset="2"/>
              </a:rPr>
              <a:t></a:t>
            </a:r>
            <a:r>
              <a:rPr lang="en-US" sz="2400">
                <a:latin typeface="+mj-lt"/>
              </a:rPr>
              <a:t> </a:t>
            </a:r>
            <a:r>
              <a:rPr lang="en-US" sz="2400">
                <a:solidFill>
                  <a:schemeClr val="tx2"/>
                </a:solidFill>
                <a:latin typeface="+mj-lt"/>
              </a:rPr>
              <a:t>   Open    </a:t>
            </a:r>
            <a:r>
              <a:rPr lang="en-US" sz="1600">
                <a:solidFill>
                  <a:srgbClr val="3C3C41"/>
                </a:solidFill>
                <a:sym typeface="Wingdings" panose="05000000000000000000" pitchFamily="2" charset="2"/>
              </a:rPr>
              <a:t></a:t>
            </a:r>
            <a:r>
              <a:rPr lang="en-US" sz="2400">
                <a:solidFill>
                  <a:schemeClr val="tx2"/>
                </a:solidFill>
                <a:latin typeface="+mj-lt"/>
              </a:rPr>
              <a:t>    Trusted</a:t>
            </a:r>
          </a:p>
        </p:txBody>
      </p:sp>
      <p:pic>
        <p:nvPicPr>
          <p:cNvPr id="13" name="Picture 12">
            <a:extLst>
              <a:ext uri="{FF2B5EF4-FFF2-40B4-BE49-F238E27FC236}">
                <a16:creationId xmlns:a16="http://schemas.microsoft.com/office/drawing/2014/main" id="{518A24E8-0CEC-486F-96AD-CB337ADF907E}"/>
              </a:ext>
            </a:extLst>
          </p:cNvPr>
          <p:cNvPicPr>
            <a:picLocks noChangeAspect="1"/>
          </p:cNvPicPr>
          <p:nvPr/>
        </p:nvPicPr>
        <p:blipFill rotWithShape="1">
          <a:blip r:embed="rId3"/>
          <a:srcRect r="13130"/>
          <a:stretch/>
        </p:blipFill>
        <p:spPr>
          <a:xfrm>
            <a:off x="3547452" y="2504650"/>
            <a:ext cx="5359031" cy="784874"/>
          </a:xfrm>
          <a:prstGeom prst="rect">
            <a:avLst/>
          </a:prstGeom>
        </p:spPr>
      </p:pic>
    </p:spTree>
    <p:extLst>
      <p:ext uri="{BB962C8B-B14F-4D97-AF65-F5344CB8AC3E}">
        <p14:creationId xmlns:p14="http://schemas.microsoft.com/office/powerpoint/2010/main" val="81778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2" presetClass="path" presetSubtype="0" decel="100000" fill="hold" grpId="1" nodeType="withEffect">
                                  <p:stCondLst>
                                    <p:cond delay="250"/>
                                  </p:stCondLst>
                                  <p:childTnLst>
                                    <p:animMotion origin="layout" path="M -2.35031E-6 -3.05493E-6 L -2.35031E-6 -0.0379 " pathEditMode="relative" rAng="0" ptsTypes="AA">
                                      <p:cBhvr>
                                        <p:cTn id="16" dur="750" spd="-100000" fill="hold"/>
                                        <p:tgtEl>
                                          <p:spTgt spid="4"/>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5E47-9C40-481C-AE13-88DE67CB8351}"/>
              </a:ext>
            </a:extLst>
          </p:cNvPr>
          <p:cNvSpPr>
            <a:spLocks noGrp="1"/>
          </p:cNvSpPr>
          <p:nvPr>
            <p:ph type="title"/>
          </p:nvPr>
        </p:nvSpPr>
        <p:spPr>
          <a:xfrm>
            <a:off x="465080" y="-462747"/>
            <a:ext cx="11531715" cy="411110"/>
          </a:xfrm>
        </p:spPr>
        <p:txBody>
          <a:bodyPr/>
          <a:lstStyle/>
          <a:p>
            <a:r>
              <a:rPr lang="en-US"/>
              <a:t>Azure</a:t>
            </a:r>
          </a:p>
        </p:txBody>
      </p:sp>
      <p:sp>
        <p:nvSpPr>
          <p:cNvPr id="181" name="Text Placeholder 4">
            <a:extLst>
              <a:ext uri="{FF2B5EF4-FFF2-40B4-BE49-F238E27FC236}">
                <a16:creationId xmlns:a16="http://schemas.microsoft.com/office/drawing/2014/main" id="{E4AFA360-41A9-4FC3-A9DB-E96C8C3D11F4}"/>
              </a:ext>
            </a:extLst>
          </p:cNvPr>
          <p:cNvSpPr txBox="1">
            <a:spLocks/>
          </p:cNvSpPr>
          <p:nvPr/>
        </p:nvSpPr>
        <p:spPr>
          <a:xfrm>
            <a:off x="580448" y="1232387"/>
            <a:ext cx="11236759" cy="32014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3"/>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40">
                <a:solidFill>
                  <a:schemeClr val="tx1"/>
                </a:solidFill>
                <a:latin typeface="+mj-lt"/>
              </a:rPr>
              <a:t>the only consistent, comprehensive hybrid cloud</a:t>
            </a:r>
          </a:p>
        </p:txBody>
      </p:sp>
      <p:sp>
        <p:nvSpPr>
          <p:cNvPr id="99" name="Rectangle 98">
            <a:extLst>
              <a:ext uri="{FF2B5EF4-FFF2-40B4-BE49-F238E27FC236}">
                <a16:creationId xmlns:a16="http://schemas.microsoft.com/office/drawing/2014/main" id="{CE55874D-3166-4E5A-9BED-AE0B2CA52603}"/>
              </a:ext>
            </a:extLst>
          </p:cNvPr>
          <p:cNvSpPr/>
          <p:nvPr/>
        </p:nvSpPr>
        <p:spPr bwMode="auto">
          <a:xfrm>
            <a:off x="1108374" y="3654984"/>
            <a:ext cx="1840726" cy="67951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r>
              <a:rPr lang="en-US" sz="1122" kern="0">
                <a:gradFill>
                  <a:gsLst>
                    <a:gs pos="8850">
                      <a:srgbClr val="1A1A1A"/>
                    </a:gs>
                    <a:gs pos="25000">
                      <a:srgbClr val="1A1A1A"/>
                    </a:gs>
                  </a:gsLst>
                  <a:lin ang="5400000" scaled="0"/>
                </a:gradFill>
                <a:latin typeface="Segoe UI Semibold"/>
              </a:rPr>
              <a:t>Developer </a:t>
            </a:r>
            <a:br>
              <a:rPr lang="en-US" sz="1122" kern="0">
                <a:gradFill>
                  <a:gsLst>
                    <a:gs pos="8850">
                      <a:srgbClr val="1A1A1A"/>
                    </a:gs>
                    <a:gs pos="25000">
                      <a:srgbClr val="1A1A1A"/>
                    </a:gs>
                  </a:gsLst>
                  <a:lin ang="5400000" scaled="0"/>
                </a:gradFill>
                <a:latin typeface="Segoe UI Semibold"/>
              </a:rPr>
            </a:br>
            <a:r>
              <a:rPr lang="en-US" sz="1122" kern="0">
                <a:gradFill>
                  <a:gsLst>
                    <a:gs pos="8850">
                      <a:srgbClr val="1A1A1A"/>
                    </a:gs>
                    <a:gs pos="25000">
                      <a:srgbClr val="1A1A1A"/>
                    </a:gs>
                  </a:gsLst>
                  <a:lin ang="5400000" scaled="0"/>
                </a:gradFill>
                <a:latin typeface="Segoe UI Semibold"/>
              </a:rPr>
              <a:t>platform</a:t>
            </a:r>
          </a:p>
        </p:txBody>
      </p:sp>
      <p:sp>
        <p:nvSpPr>
          <p:cNvPr id="120" name="Rectangle 119">
            <a:extLst>
              <a:ext uri="{FF2B5EF4-FFF2-40B4-BE49-F238E27FC236}">
                <a16:creationId xmlns:a16="http://schemas.microsoft.com/office/drawing/2014/main" id="{429CB32F-4F8C-4B50-84FA-CF95C6561F55}"/>
              </a:ext>
            </a:extLst>
          </p:cNvPr>
          <p:cNvSpPr/>
          <p:nvPr/>
        </p:nvSpPr>
        <p:spPr bwMode="auto">
          <a:xfrm>
            <a:off x="9485792" y="3643690"/>
            <a:ext cx="1840726" cy="683529"/>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r>
              <a:rPr lang="en-US" sz="1122" kern="0">
                <a:gradFill>
                  <a:gsLst>
                    <a:gs pos="8850">
                      <a:srgbClr val="1A1A1A"/>
                    </a:gs>
                    <a:gs pos="25000">
                      <a:srgbClr val="1A1A1A"/>
                    </a:gs>
                  </a:gsLst>
                  <a:lin ang="5400000" scaled="0"/>
                </a:gradFill>
                <a:latin typeface="Segoe UI Semibold"/>
              </a:rPr>
              <a:t>Security </a:t>
            </a:r>
            <a:br>
              <a:rPr lang="en-US" sz="1122" kern="0">
                <a:gradFill>
                  <a:gsLst>
                    <a:gs pos="8850">
                      <a:srgbClr val="1A1A1A"/>
                    </a:gs>
                    <a:gs pos="25000">
                      <a:srgbClr val="1A1A1A"/>
                    </a:gs>
                  </a:gsLst>
                  <a:lin ang="5400000" scaled="0"/>
                </a:gradFill>
                <a:latin typeface="Segoe UI Semibold"/>
              </a:rPr>
            </a:br>
            <a:r>
              <a:rPr lang="en-US" sz="1122" kern="0">
                <a:gradFill>
                  <a:gsLst>
                    <a:gs pos="8850">
                      <a:srgbClr val="1A1A1A"/>
                    </a:gs>
                    <a:gs pos="25000">
                      <a:srgbClr val="1A1A1A"/>
                    </a:gs>
                  </a:gsLst>
                  <a:lin ang="5400000" scaled="0"/>
                </a:gradFill>
                <a:latin typeface="Segoe UI Semibold"/>
              </a:rPr>
              <a:t>&amp; management</a:t>
            </a:r>
          </a:p>
        </p:txBody>
      </p:sp>
      <p:sp>
        <p:nvSpPr>
          <p:cNvPr id="125" name="Rectangle 124">
            <a:extLst>
              <a:ext uri="{FF2B5EF4-FFF2-40B4-BE49-F238E27FC236}">
                <a16:creationId xmlns:a16="http://schemas.microsoft.com/office/drawing/2014/main" id="{ACA7FB68-ACB5-4AD9-8726-4364C1E9BFE5}"/>
              </a:ext>
            </a:extLst>
          </p:cNvPr>
          <p:cNvSpPr/>
          <p:nvPr/>
        </p:nvSpPr>
        <p:spPr bwMode="auto">
          <a:xfrm>
            <a:off x="5303905" y="3652698"/>
            <a:ext cx="1827079" cy="681801"/>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r>
              <a:rPr lang="en-US" sz="1122" kern="0">
                <a:gradFill>
                  <a:gsLst>
                    <a:gs pos="8850">
                      <a:srgbClr val="1A1A1A"/>
                    </a:gs>
                    <a:gs pos="25000">
                      <a:srgbClr val="1A1A1A"/>
                    </a:gs>
                  </a:gsLst>
                  <a:lin ang="5400000" scaled="0"/>
                </a:gradFill>
                <a:latin typeface="Segoe UI Semibold"/>
              </a:rPr>
              <a:t>Data </a:t>
            </a:r>
          </a:p>
          <a:p>
            <a:pPr algn="ctr" defTabSz="950933" fontAlgn="base">
              <a:lnSpc>
                <a:spcPct val="90000"/>
              </a:lnSpc>
              <a:spcBef>
                <a:spcPct val="0"/>
              </a:spcBef>
              <a:spcAft>
                <a:spcPct val="0"/>
              </a:spcAft>
            </a:pPr>
            <a:r>
              <a:rPr lang="en-US" sz="1122" kern="0">
                <a:gradFill>
                  <a:gsLst>
                    <a:gs pos="8850">
                      <a:srgbClr val="1A1A1A"/>
                    </a:gs>
                    <a:gs pos="25000">
                      <a:srgbClr val="1A1A1A"/>
                    </a:gs>
                  </a:gsLst>
                  <a:lin ang="5400000" scaled="0"/>
                </a:gradFill>
                <a:latin typeface="Segoe UI Semibold"/>
              </a:rPr>
              <a:t>p</a:t>
            </a:r>
            <a:r>
              <a:rPr lang="en-US" sz="1122" kern="0" err="1">
                <a:gradFill>
                  <a:gsLst>
                    <a:gs pos="8850">
                      <a:srgbClr val="1A1A1A"/>
                    </a:gs>
                    <a:gs pos="25000">
                      <a:srgbClr val="1A1A1A"/>
                    </a:gs>
                  </a:gsLst>
                  <a:lin ang="5400000" scaled="0"/>
                </a:gradFill>
                <a:latin typeface="Segoe UI Semibold"/>
              </a:rPr>
              <a:t>latform</a:t>
            </a:r>
            <a:endParaRPr lang="en-US" sz="1122" kern="0">
              <a:gradFill>
                <a:gsLst>
                  <a:gs pos="8850">
                    <a:srgbClr val="1A1A1A"/>
                  </a:gs>
                  <a:gs pos="25000">
                    <a:srgbClr val="1A1A1A"/>
                  </a:gs>
                </a:gsLst>
                <a:lin ang="5400000" scaled="0"/>
              </a:gradFill>
              <a:latin typeface="Segoe UI Semibold"/>
            </a:endParaRPr>
          </a:p>
        </p:txBody>
      </p:sp>
      <p:grpSp>
        <p:nvGrpSpPr>
          <p:cNvPr id="224" name="Group 223">
            <a:extLst>
              <a:ext uri="{FF2B5EF4-FFF2-40B4-BE49-F238E27FC236}">
                <a16:creationId xmlns:a16="http://schemas.microsoft.com/office/drawing/2014/main" id="{7C51AB63-AF67-47B5-A46D-8C3318A88AFE}"/>
              </a:ext>
            </a:extLst>
          </p:cNvPr>
          <p:cNvGrpSpPr/>
          <p:nvPr/>
        </p:nvGrpSpPr>
        <p:grpSpPr>
          <a:xfrm>
            <a:off x="3206140" y="3650603"/>
            <a:ext cx="1840726" cy="688276"/>
            <a:chOff x="3206548" y="3650623"/>
            <a:chExt cx="1840961" cy="688364"/>
          </a:xfrm>
        </p:grpSpPr>
        <p:sp>
          <p:nvSpPr>
            <p:cNvPr id="128" name="Rectangle 127">
              <a:extLst>
                <a:ext uri="{FF2B5EF4-FFF2-40B4-BE49-F238E27FC236}">
                  <a16:creationId xmlns:a16="http://schemas.microsoft.com/office/drawing/2014/main" id="{6ABBAC13-7ABD-4403-8EC3-0E4C741D9DFE}"/>
                </a:ext>
              </a:extLst>
            </p:cNvPr>
            <p:cNvSpPr/>
            <p:nvPr/>
          </p:nvSpPr>
          <p:spPr bwMode="auto">
            <a:xfrm>
              <a:off x="3206548" y="3650623"/>
              <a:ext cx="1840961" cy="68836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a:gradFill>
                  <a:gsLst>
                    <a:gs pos="8850">
                      <a:srgbClr val="1A1A1A"/>
                    </a:gs>
                    <a:gs pos="25000">
                      <a:srgbClr val="1A1A1A"/>
                    </a:gs>
                  </a:gsLst>
                  <a:lin ang="5400000" scaled="0"/>
                </a:gradFill>
                <a:latin typeface="Segoe UI Semibold"/>
              </a:endParaRPr>
            </a:p>
            <a:p>
              <a:pPr algn="ctr" defTabSz="950933" fontAlgn="base">
                <a:lnSpc>
                  <a:spcPct val="90000"/>
                </a:lnSpc>
                <a:spcBef>
                  <a:spcPct val="0"/>
                </a:spcBef>
                <a:spcAft>
                  <a:spcPct val="0"/>
                </a:spcAft>
              </a:pPr>
              <a:endParaRPr lang="en-US" sz="1122" kern="0">
                <a:gradFill>
                  <a:gsLst>
                    <a:gs pos="8850">
                      <a:srgbClr val="1A1A1A"/>
                    </a:gs>
                    <a:gs pos="25000">
                      <a:srgbClr val="1A1A1A"/>
                    </a:gs>
                  </a:gsLst>
                  <a:lin ang="5400000" scaled="0"/>
                </a:gradFill>
                <a:latin typeface="Segoe UI Semibold"/>
              </a:endParaRPr>
            </a:p>
          </p:txBody>
        </p:sp>
        <p:sp>
          <p:nvSpPr>
            <p:cNvPr id="129" name="Rectangle 128">
              <a:extLst>
                <a:ext uri="{FF2B5EF4-FFF2-40B4-BE49-F238E27FC236}">
                  <a16:creationId xmlns:a16="http://schemas.microsoft.com/office/drawing/2014/main" id="{39B575E9-33B5-449A-B569-76A1BBE05FC3}"/>
                </a:ext>
              </a:extLst>
            </p:cNvPr>
            <p:cNvSpPr/>
            <p:nvPr/>
          </p:nvSpPr>
          <p:spPr>
            <a:xfrm>
              <a:off x="3779017" y="3892049"/>
              <a:ext cx="696023" cy="247760"/>
            </a:xfrm>
            <a:prstGeom prst="rect">
              <a:avLst/>
            </a:prstGeom>
          </p:spPr>
          <p:txBody>
            <a:bodyPr wrap="none">
              <a:spAutoFit/>
            </a:bodyPr>
            <a:lstStyle/>
            <a:p>
              <a:pPr algn="ctr" defTabSz="950933" fontAlgn="base">
                <a:lnSpc>
                  <a:spcPct val="90000"/>
                </a:lnSpc>
                <a:spcBef>
                  <a:spcPct val="0"/>
                </a:spcBef>
                <a:spcAft>
                  <a:spcPct val="0"/>
                </a:spcAft>
                <a:defRPr/>
              </a:pPr>
              <a:r>
                <a:rPr lang="en-US" sz="1122" kern="0">
                  <a:gradFill>
                    <a:gsLst>
                      <a:gs pos="8850">
                        <a:srgbClr val="1A1A1A"/>
                      </a:gs>
                      <a:gs pos="25000">
                        <a:srgbClr val="1A1A1A"/>
                      </a:gs>
                    </a:gsLst>
                    <a:lin ang="5400000" scaled="0"/>
                  </a:gradFill>
                  <a:latin typeface="Segoe UI Semibold"/>
                </a:rPr>
                <a:t>DevOps</a:t>
              </a:r>
            </a:p>
          </p:txBody>
        </p:sp>
      </p:grpSp>
      <p:grpSp>
        <p:nvGrpSpPr>
          <p:cNvPr id="225" name="Group 224">
            <a:extLst>
              <a:ext uri="{FF2B5EF4-FFF2-40B4-BE49-F238E27FC236}">
                <a16:creationId xmlns:a16="http://schemas.microsoft.com/office/drawing/2014/main" id="{8D55357D-36F1-4B9C-A9FA-1C6D7C6B086D}"/>
              </a:ext>
            </a:extLst>
          </p:cNvPr>
          <p:cNvGrpSpPr/>
          <p:nvPr/>
        </p:nvGrpSpPr>
        <p:grpSpPr>
          <a:xfrm>
            <a:off x="7388025" y="3647707"/>
            <a:ext cx="1840726" cy="679514"/>
            <a:chOff x="7388967" y="3647726"/>
            <a:chExt cx="1840961" cy="679601"/>
          </a:xfrm>
        </p:grpSpPr>
        <p:sp>
          <p:nvSpPr>
            <p:cNvPr id="130" name="Rectangle 129">
              <a:extLst>
                <a:ext uri="{FF2B5EF4-FFF2-40B4-BE49-F238E27FC236}">
                  <a16:creationId xmlns:a16="http://schemas.microsoft.com/office/drawing/2014/main" id="{8F13460F-9691-4EC3-A309-F57707A94B53}"/>
                </a:ext>
              </a:extLst>
            </p:cNvPr>
            <p:cNvSpPr/>
            <p:nvPr/>
          </p:nvSpPr>
          <p:spPr bwMode="auto">
            <a:xfrm>
              <a:off x="7388967" y="3647726"/>
              <a:ext cx="1840961" cy="679601"/>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a:gradFill>
                  <a:gsLst>
                    <a:gs pos="8850">
                      <a:srgbClr val="1A1A1A"/>
                    </a:gs>
                    <a:gs pos="25000">
                      <a:srgbClr val="1A1A1A"/>
                    </a:gs>
                  </a:gsLst>
                  <a:lin ang="5400000" scaled="0"/>
                </a:gradFill>
                <a:latin typeface="Segoe UI Semibold"/>
              </a:endParaRPr>
            </a:p>
            <a:p>
              <a:pPr algn="ctr" defTabSz="950933" fontAlgn="base">
                <a:lnSpc>
                  <a:spcPct val="90000"/>
                </a:lnSpc>
                <a:spcBef>
                  <a:spcPct val="0"/>
                </a:spcBef>
                <a:spcAft>
                  <a:spcPct val="0"/>
                </a:spcAft>
              </a:pPr>
              <a:endParaRPr lang="en-US" sz="1122" kern="0">
                <a:gradFill>
                  <a:gsLst>
                    <a:gs pos="8850">
                      <a:srgbClr val="1A1A1A"/>
                    </a:gs>
                    <a:gs pos="25000">
                      <a:srgbClr val="1A1A1A"/>
                    </a:gs>
                  </a:gsLst>
                  <a:lin ang="5400000" scaled="0"/>
                </a:gradFill>
                <a:latin typeface="Segoe UI Semibold"/>
              </a:endParaRPr>
            </a:p>
          </p:txBody>
        </p:sp>
        <p:sp>
          <p:nvSpPr>
            <p:cNvPr id="131" name="Rectangle 130">
              <a:extLst>
                <a:ext uri="{FF2B5EF4-FFF2-40B4-BE49-F238E27FC236}">
                  <a16:creationId xmlns:a16="http://schemas.microsoft.com/office/drawing/2014/main" id="{F5950063-070D-4F4D-A692-F67ACF6EDC8D}"/>
                </a:ext>
              </a:extLst>
            </p:cNvPr>
            <p:cNvSpPr/>
            <p:nvPr/>
          </p:nvSpPr>
          <p:spPr>
            <a:xfrm>
              <a:off x="7966246" y="3892049"/>
              <a:ext cx="686405" cy="247760"/>
            </a:xfrm>
            <a:prstGeom prst="rect">
              <a:avLst/>
            </a:prstGeom>
          </p:spPr>
          <p:txBody>
            <a:bodyPr wrap="none">
              <a:spAutoFit/>
            </a:bodyPr>
            <a:lstStyle/>
            <a:p>
              <a:pPr algn="ctr" defTabSz="950933" fontAlgn="base">
                <a:lnSpc>
                  <a:spcPct val="90000"/>
                </a:lnSpc>
                <a:spcBef>
                  <a:spcPct val="0"/>
                </a:spcBef>
                <a:spcAft>
                  <a:spcPct val="0"/>
                </a:spcAft>
                <a:defRPr/>
              </a:pPr>
              <a:r>
                <a:rPr lang="en-US" sz="1122" kern="0">
                  <a:gradFill>
                    <a:gsLst>
                      <a:gs pos="8850">
                        <a:srgbClr val="1A1A1A"/>
                      </a:gs>
                      <a:gs pos="25000">
                        <a:srgbClr val="1A1A1A"/>
                      </a:gs>
                    </a:gsLst>
                    <a:lin ang="5400000" scaled="0"/>
                  </a:gradFill>
                  <a:latin typeface="Segoe UI Semibold"/>
                </a:rPr>
                <a:t>Identity</a:t>
              </a:r>
            </a:p>
          </p:txBody>
        </p:sp>
      </p:grpSp>
      <p:pic>
        <p:nvPicPr>
          <p:cNvPr id="79" name="Picture 78">
            <a:extLst>
              <a:ext uri="{FF2B5EF4-FFF2-40B4-BE49-F238E27FC236}">
                <a16:creationId xmlns:a16="http://schemas.microsoft.com/office/drawing/2014/main" id="{75B030B9-07B4-402B-878A-DE6DE4AFF600}"/>
              </a:ext>
            </a:extLst>
          </p:cNvPr>
          <p:cNvPicPr>
            <a:picLocks noChangeAspect="1"/>
          </p:cNvPicPr>
          <p:nvPr/>
        </p:nvPicPr>
        <p:blipFill rotWithShape="1">
          <a:blip r:embed="rId3"/>
          <a:srcRect r="13130"/>
          <a:stretch/>
        </p:blipFill>
        <p:spPr>
          <a:xfrm>
            <a:off x="4213808" y="453382"/>
            <a:ext cx="4026319" cy="589688"/>
          </a:xfrm>
          <a:prstGeom prst="rect">
            <a:avLst/>
          </a:prstGeom>
        </p:spPr>
      </p:pic>
      <p:grpSp>
        <p:nvGrpSpPr>
          <p:cNvPr id="228" name="Group 227">
            <a:extLst>
              <a:ext uri="{FF2B5EF4-FFF2-40B4-BE49-F238E27FC236}">
                <a16:creationId xmlns:a16="http://schemas.microsoft.com/office/drawing/2014/main" id="{35BC9DE2-66E6-4B1B-92AD-12C9A41360C5}"/>
              </a:ext>
            </a:extLst>
          </p:cNvPr>
          <p:cNvGrpSpPr/>
          <p:nvPr/>
        </p:nvGrpSpPr>
        <p:grpSpPr>
          <a:xfrm>
            <a:off x="1725857" y="2066803"/>
            <a:ext cx="9223839" cy="1380437"/>
            <a:chOff x="1726076" y="2066620"/>
            <a:chExt cx="9225017" cy="1380613"/>
          </a:xfrm>
        </p:grpSpPr>
        <p:sp>
          <p:nvSpPr>
            <p:cNvPr id="96" name="Rectangle 95">
              <a:extLst>
                <a:ext uri="{FF2B5EF4-FFF2-40B4-BE49-F238E27FC236}">
                  <a16:creationId xmlns:a16="http://schemas.microsoft.com/office/drawing/2014/main" id="{28794C07-EFBB-43DE-996B-B365DB524247}"/>
                </a:ext>
              </a:extLst>
            </p:cNvPr>
            <p:cNvSpPr/>
            <p:nvPr/>
          </p:nvSpPr>
          <p:spPr>
            <a:xfrm>
              <a:off x="1757732" y="2743155"/>
              <a:ext cx="542529" cy="339067"/>
            </a:xfrm>
            <a:prstGeom prst="rect">
              <a:avLst/>
            </a:prstGeom>
          </p:spPr>
          <p:txBody>
            <a:bodyPr wrap="squar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a:t>
              </a:r>
            </a:p>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services</a:t>
              </a:r>
            </a:p>
          </p:txBody>
        </p:sp>
        <p:sp>
          <p:nvSpPr>
            <p:cNvPr id="100" name="arrow">
              <a:extLst>
                <a:ext uri="{FF2B5EF4-FFF2-40B4-BE49-F238E27FC236}">
                  <a16:creationId xmlns:a16="http://schemas.microsoft.com/office/drawing/2014/main" id="{72519B1E-ED50-471A-A679-1FFDEBBFF9FD}"/>
                </a:ext>
              </a:extLst>
            </p:cNvPr>
            <p:cNvSpPr>
              <a:spLocks noChangeAspect="1" noEditPoints="1"/>
            </p:cNvSpPr>
            <p:nvPr/>
          </p:nvSpPr>
          <p:spPr bwMode="auto">
            <a:xfrm rot="16200000">
              <a:off x="1944703" y="3285157"/>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97" name="Freeform 5">
              <a:extLst>
                <a:ext uri="{FF2B5EF4-FFF2-40B4-BE49-F238E27FC236}">
                  <a16:creationId xmlns:a16="http://schemas.microsoft.com/office/drawing/2014/main" id="{4DC86EA0-5DC3-4E74-9C70-4C7EF905E58D}"/>
                </a:ext>
              </a:extLst>
            </p:cNvPr>
            <p:cNvSpPr>
              <a:spLocks noChangeAspect="1"/>
            </p:cNvSpPr>
            <p:nvPr/>
          </p:nvSpPr>
          <p:spPr bwMode="auto">
            <a:xfrm>
              <a:off x="1726076" y="2146425"/>
              <a:ext cx="605840" cy="421163"/>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tx2"/>
            </a:solidFill>
            <a:ln w="19050">
              <a:noFill/>
            </a:ln>
          </p:spPr>
          <p:txBody>
            <a:bodyPr vert="horz" wrap="square" lIns="87832" tIns="43914" rIns="87832" bIns="43914" numCol="1" anchor="t" anchorCtr="0" compatLnSpc="1">
              <a:prstTxWarp prst="textNoShape">
                <a:avLst/>
              </a:prstTxWarp>
            </a:bodyPr>
            <a:lstStyle/>
            <a:p>
              <a:pPr algn="ctr" defTabSz="878144">
                <a:defRPr/>
              </a:pPr>
              <a:endParaRPr lang="en-US" sz="1224" kern="0">
                <a:solidFill>
                  <a:srgbClr val="FFFFFF">
                    <a:lumMod val="50000"/>
                  </a:srgbClr>
                </a:solidFill>
                <a:latin typeface="Segoe UI Light"/>
              </a:endParaRPr>
            </a:p>
          </p:txBody>
        </p:sp>
        <p:sp>
          <p:nvSpPr>
            <p:cNvPr id="106" name="Rectangle 105">
              <a:extLst>
                <a:ext uri="{FF2B5EF4-FFF2-40B4-BE49-F238E27FC236}">
                  <a16:creationId xmlns:a16="http://schemas.microsoft.com/office/drawing/2014/main" id="{860872A0-0E9E-4690-AC9C-705CFAB3ABE2}"/>
                </a:ext>
              </a:extLst>
            </p:cNvPr>
            <p:cNvSpPr/>
            <p:nvPr/>
          </p:nvSpPr>
          <p:spPr>
            <a:xfrm>
              <a:off x="9863875" y="2743156"/>
              <a:ext cx="1087218" cy="339067"/>
            </a:xfrm>
            <a:prstGeom prst="rect">
              <a:avLst/>
            </a:prstGeom>
            <a:ln w="12700">
              <a:noFill/>
            </a:ln>
          </p:spPr>
          <p:txBody>
            <a:bodyPr wrap="squar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security</a:t>
              </a:r>
              <a:br>
                <a:rPr lang="en-US" sz="1224">
                  <a:gradFill>
                    <a:gsLst>
                      <a:gs pos="0">
                        <a:schemeClr val="tx1"/>
                      </a:gs>
                      <a:gs pos="100000">
                        <a:schemeClr val="tx1"/>
                      </a:gs>
                    </a:gsLst>
                    <a:lin ang="5400000" scaled="0"/>
                  </a:gradFill>
                  <a:cs typeface="Segoe UI" panose="020B0502040204020203" pitchFamily="34" charset="0"/>
                </a:rPr>
              </a:br>
              <a:r>
                <a:rPr lang="en-US" sz="1224">
                  <a:gradFill>
                    <a:gsLst>
                      <a:gs pos="0">
                        <a:schemeClr val="tx1"/>
                      </a:gs>
                      <a:gs pos="100000">
                        <a:schemeClr val="tx1"/>
                      </a:gs>
                    </a:gsLst>
                    <a:lin ang="5400000" scaled="0"/>
                  </a:gradFill>
                  <a:cs typeface="Segoe UI" panose="020B0502040204020203" pitchFamily="34" charset="0"/>
                </a:rPr>
                <a:t>&amp; management</a:t>
              </a:r>
            </a:p>
          </p:txBody>
        </p:sp>
        <p:sp>
          <p:nvSpPr>
            <p:cNvPr id="121" name="arrow">
              <a:extLst>
                <a:ext uri="{FF2B5EF4-FFF2-40B4-BE49-F238E27FC236}">
                  <a16:creationId xmlns:a16="http://schemas.microsoft.com/office/drawing/2014/main" id="{58E5C19A-ABDC-45A2-98A3-C2157DB42639}"/>
                </a:ext>
              </a:extLst>
            </p:cNvPr>
            <p:cNvSpPr>
              <a:spLocks noChangeAspect="1" noEditPoints="1"/>
            </p:cNvSpPr>
            <p:nvPr/>
          </p:nvSpPr>
          <p:spPr bwMode="auto">
            <a:xfrm rot="16200000">
              <a:off x="10323191" y="3285157"/>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123" name="Rectangle 122">
              <a:extLst>
                <a:ext uri="{FF2B5EF4-FFF2-40B4-BE49-F238E27FC236}">
                  <a16:creationId xmlns:a16="http://schemas.microsoft.com/office/drawing/2014/main" id="{805FE2E7-1661-4C45-938B-FEAE3B4740FC}"/>
                </a:ext>
              </a:extLst>
            </p:cNvPr>
            <p:cNvSpPr/>
            <p:nvPr/>
          </p:nvSpPr>
          <p:spPr>
            <a:xfrm>
              <a:off x="5772037" y="2743156"/>
              <a:ext cx="892402" cy="339067"/>
            </a:xfrm>
            <a:prstGeom prst="rect">
              <a:avLst/>
            </a:prstGeom>
          </p:spPr>
          <p:txBody>
            <a:bodyPr wrap="squar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a:t>
              </a:r>
              <a:br>
                <a:rPr lang="en-US" sz="1224">
                  <a:gradFill>
                    <a:gsLst>
                      <a:gs pos="0">
                        <a:schemeClr val="tx1"/>
                      </a:gs>
                      <a:gs pos="100000">
                        <a:schemeClr val="tx1"/>
                      </a:gs>
                    </a:gsLst>
                    <a:lin ang="5400000" scaled="0"/>
                  </a:gradFill>
                  <a:cs typeface="Segoe UI" panose="020B0502040204020203" pitchFamily="34" charset="0"/>
                </a:rPr>
              </a:br>
              <a:r>
                <a:rPr lang="en-US" sz="1224">
                  <a:gradFill>
                    <a:gsLst>
                      <a:gs pos="0">
                        <a:schemeClr val="tx1"/>
                      </a:gs>
                      <a:gs pos="100000">
                        <a:schemeClr val="tx1"/>
                      </a:gs>
                    </a:gsLst>
                    <a:lin ang="5400000" scaled="0"/>
                  </a:gradFill>
                  <a:cs typeface="Segoe UI" panose="020B0502040204020203" pitchFamily="34" charset="0"/>
                </a:rPr>
                <a:t>data services</a:t>
              </a:r>
            </a:p>
          </p:txBody>
        </p:sp>
        <p:sp>
          <p:nvSpPr>
            <p:cNvPr id="126" name="arrow">
              <a:extLst>
                <a:ext uri="{FF2B5EF4-FFF2-40B4-BE49-F238E27FC236}">
                  <a16:creationId xmlns:a16="http://schemas.microsoft.com/office/drawing/2014/main" id="{9E09C670-7B94-4630-987D-B502DC770932}"/>
                </a:ext>
              </a:extLst>
            </p:cNvPr>
            <p:cNvSpPr>
              <a:spLocks noChangeAspect="1" noEditPoints="1"/>
            </p:cNvSpPr>
            <p:nvPr/>
          </p:nvSpPr>
          <p:spPr bwMode="auto">
            <a:xfrm rot="16200000">
              <a:off x="6133944" y="3285157"/>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103" name="Rectangle 102">
              <a:extLst>
                <a:ext uri="{FF2B5EF4-FFF2-40B4-BE49-F238E27FC236}">
                  <a16:creationId xmlns:a16="http://schemas.microsoft.com/office/drawing/2014/main" id="{64E0FBC3-05D3-4C90-902A-E91401ABBED6}"/>
                </a:ext>
              </a:extLst>
            </p:cNvPr>
            <p:cNvSpPr/>
            <p:nvPr/>
          </p:nvSpPr>
          <p:spPr>
            <a:xfrm>
              <a:off x="3834379" y="2743156"/>
              <a:ext cx="585299" cy="345817"/>
            </a:xfrm>
            <a:prstGeom prst="rect">
              <a:avLst/>
            </a:prstGeom>
          </p:spPr>
          <p:txBody>
            <a:bodyPr wrap="squar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a:t>
              </a:r>
            </a:p>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DevOps </a:t>
              </a:r>
            </a:p>
          </p:txBody>
        </p:sp>
        <p:sp>
          <p:nvSpPr>
            <p:cNvPr id="104" name="arrow">
              <a:extLst>
                <a:ext uri="{FF2B5EF4-FFF2-40B4-BE49-F238E27FC236}">
                  <a16:creationId xmlns:a16="http://schemas.microsoft.com/office/drawing/2014/main" id="{C638E13B-F2B8-4D37-ACE5-99ABE168F0F9}"/>
                </a:ext>
              </a:extLst>
            </p:cNvPr>
            <p:cNvSpPr>
              <a:spLocks noChangeAspect="1" noEditPoints="1"/>
            </p:cNvSpPr>
            <p:nvPr/>
          </p:nvSpPr>
          <p:spPr bwMode="auto">
            <a:xfrm rot="16200000">
              <a:off x="4042735" y="3285157"/>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93" name="Rectangle 92">
              <a:extLst>
                <a:ext uri="{FF2B5EF4-FFF2-40B4-BE49-F238E27FC236}">
                  <a16:creationId xmlns:a16="http://schemas.microsoft.com/office/drawing/2014/main" id="{C936404D-3593-4E85-9DC6-6958DB402BC9}"/>
                </a:ext>
              </a:extLst>
            </p:cNvPr>
            <p:cNvSpPr/>
            <p:nvPr/>
          </p:nvSpPr>
          <p:spPr>
            <a:xfrm>
              <a:off x="7780357" y="2743156"/>
              <a:ext cx="1058181" cy="339067"/>
            </a:xfrm>
            <a:prstGeom prst="rect">
              <a:avLst/>
            </a:prstGeom>
          </p:spPr>
          <p:txBody>
            <a:bodyPr wrap="squar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a:t>
              </a:r>
              <a:br>
                <a:rPr lang="en-US" sz="1224">
                  <a:gradFill>
                    <a:gsLst>
                      <a:gs pos="0">
                        <a:schemeClr val="tx1"/>
                      </a:gs>
                      <a:gs pos="100000">
                        <a:schemeClr val="tx1"/>
                      </a:gs>
                    </a:gsLst>
                    <a:lin ang="5400000" scaled="0"/>
                  </a:gradFill>
                  <a:cs typeface="Segoe UI" panose="020B0502040204020203" pitchFamily="34" charset="0"/>
                </a:rPr>
              </a:br>
              <a:r>
                <a:rPr lang="en-US" sz="1224">
                  <a:gradFill>
                    <a:gsLst>
                      <a:gs pos="0">
                        <a:schemeClr val="tx1"/>
                      </a:gs>
                      <a:gs pos="100000">
                        <a:schemeClr val="tx1"/>
                      </a:gs>
                    </a:gsLst>
                    <a:lin ang="5400000" scaled="0"/>
                  </a:gradFill>
                  <a:cs typeface="Segoe UI" panose="020B0502040204020203" pitchFamily="34" charset="0"/>
                </a:rPr>
                <a:t>active directory</a:t>
              </a:r>
            </a:p>
          </p:txBody>
        </p:sp>
        <p:sp>
          <p:nvSpPr>
            <p:cNvPr id="94" name="arrow">
              <a:extLst>
                <a:ext uri="{FF2B5EF4-FFF2-40B4-BE49-F238E27FC236}">
                  <a16:creationId xmlns:a16="http://schemas.microsoft.com/office/drawing/2014/main" id="{C577A27F-204D-4159-BF01-D40047D39EAA}"/>
                </a:ext>
              </a:extLst>
            </p:cNvPr>
            <p:cNvSpPr>
              <a:spLocks noChangeAspect="1" noEditPoints="1"/>
            </p:cNvSpPr>
            <p:nvPr/>
          </p:nvSpPr>
          <p:spPr bwMode="auto">
            <a:xfrm rot="16200000">
              <a:off x="8225154" y="3285157"/>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pic>
          <p:nvPicPr>
            <p:cNvPr id="83" name="Picture 82">
              <a:extLst>
                <a:ext uri="{FF2B5EF4-FFF2-40B4-BE49-F238E27FC236}">
                  <a16:creationId xmlns:a16="http://schemas.microsoft.com/office/drawing/2014/main" id="{C2FB3F6B-CD29-4421-AC0C-E3F20E49835C}"/>
                </a:ext>
              </a:extLst>
            </p:cNvPr>
            <p:cNvPicPr>
              <a:picLocks noChangeAspect="1"/>
            </p:cNvPicPr>
            <p:nvPr/>
          </p:nvPicPr>
          <p:blipFill>
            <a:blip r:embed="rId4"/>
            <a:stretch>
              <a:fillRect/>
            </a:stretch>
          </p:blipFill>
          <p:spPr>
            <a:xfrm>
              <a:off x="3869677" y="2103140"/>
              <a:ext cx="514702" cy="514702"/>
            </a:xfrm>
            <a:prstGeom prst="rect">
              <a:avLst/>
            </a:prstGeom>
          </p:spPr>
        </p:pic>
        <p:pic>
          <p:nvPicPr>
            <p:cNvPr id="27" name="Graphic 26">
              <a:extLst>
                <a:ext uri="{FF2B5EF4-FFF2-40B4-BE49-F238E27FC236}">
                  <a16:creationId xmlns:a16="http://schemas.microsoft.com/office/drawing/2014/main" id="{78BB39A8-17C6-414C-8577-7774B621E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9543" y="2088974"/>
              <a:ext cx="579808" cy="579808"/>
            </a:xfrm>
            <a:prstGeom prst="rect">
              <a:avLst/>
            </a:prstGeom>
          </p:spPr>
        </p:pic>
        <p:grpSp>
          <p:nvGrpSpPr>
            <p:cNvPr id="28" name="Group 27">
              <a:extLst>
                <a:ext uri="{FF2B5EF4-FFF2-40B4-BE49-F238E27FC236}">
                  <a16:creationId xmlns:a16="http://schemas.microsoft.com/office/drawing/2014/main" id="{2F7D11D7-7CD2-48F8-A525-58D2C6524F2C}"/>
                </a:ext>
              </a:extLst>
            </p:cNvPr>
            <p:cNvGrpSpPr/>
            <p:nvPr/>
          </p:nvGrpSpPr>
          <p:grpSpPr>
            <a:xfrm>
              <a:off x="5912124" y="2066620"/>
              <a:ext cx="673652" cy="602162"/>
              <a:chOff x="6038945" y="2126742"/>
              <a:chExt cx="505887" cy="452201"/>
            </a:xfrm>
          </p:grpSpPr>
          <p:grpSp>
            <p:nvGrpSpPr>
              <p:cNvPr id="114" name="Graphic 111">
                <a:extLst>
                  <a:ext uri="{FF2B5EF4-FFF2-40B4-BE49-F238E27FC236}">
                    <a16:creationId xmlns:a16="http://schemas.microsoft.com/office/drawing/2014/main" id="{3891DB7A-3155-4BA0-8B97-70E4683CF47B}"/>
                  </a:ext>
                </a:extLst>
              </p:cNvPr>
              <p:cNvGrpSpPr/>
              <p:nvPr/>
            </p:nvGrpSpPr>
            <p:grpSpPr>
              <a:xfrm>
                <a:off x="6038945" y="2126742"/>
                <a:ext cx="325459" cy="426194"/>
                <a:chOff x="5973097" y="4745449"/>
                <a:chExt cx="477489" cy="625282"/>
              </a:xfrm>
            </p:grpSpPr>
            <p:sp>
              <p:nvSpPr>
                <p:cNvPr id="115" name="Freeform: Shape 114">
                  <a:extLst>
                    <a:ext uri="{FF2B5EF4-FFF2-40B4-BE49-F238E27FC236}">
                      <a16:creationId xmlns:a16="http://schemas.microsoft.com/office/drawing/2014/main" id="{AE490D32-D54A-48F0-B35A-A4F6660D31E0}"/>
                    </a:ext>
                  </a:extLst>
                </p:cNvPr>
                <p:cNvSpPr/>
                <p:nvPr/>
              </p:nvSpPr>
              <p:spPr>
                <a:xfrm>
                  <a:off x="5973097" y="4825030"/>
                  <a:ext cx="477489" cy="545701"/>
                </a:xfrm>
                <a:custGeom>
                  <a:avLst/>
                  <a:gdLst>
                    <a:gd name="connsiteX0" fmla="*/ 245140 w 477489"/>
                    <a:gd name="connsiteY0" fmla="*/ 120083 h 545701"/>
                    <a:gd name="connsiteX1" fmla="*/ 40501 w 477489"/>
                    <a:gd name="connsiteY1" fmla="*/ 40501 h 545701"/>
                    <a:gd name="connsiteX2" fmla="*/ 40501 w 477489"/>
                    <a:gd name="connsiteY2" fmla="*/ 427039 h 545701"/>
                    <a:gd name="connsiteX3" fmla="*/ 245140 w 477489"/>
                    <a:gd name="connsiteY3" fmla="*/ 506621 h 545701"/>
                    <a:gd name="connsiteX4" fmla="*/ 449778 w 477489"/>
                    <a:gd name="connsiteY4" fmla="*/ 427039 h 545701"/>
                    <a:gd name="connsiteX5" fmla="*/ 449778 w 477489"/>
                    <a:gd name="connsiteY5" fmla="*/ 40501 h 545701"/>
                    <a:gd name="connsiteX6" fmla="*/ 245140 w 477489"/>
                    <a:gd name="connsiteY6" fmla="*/ 120083 h 54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89" h="545701">
                      <a:moveTo>
                        <a:pt x="245140" y="120083"/>
                      </a:moveTo>
                      <a:cubicBezTo>
                        <a:pt x="132134" y="120083"/>
                        <a:pt x="40501" y="84453"/>
                        <a:pt x="40501" y="40501"/>
                      </a:cubicBezTo>
                      <a:lnTo>
                        <a:pt x="40501" y="427039"/>
                      </a:lnTo>
                      <a:cubicBezTo>
                        <a:pt x="40501" y="470991"/>
                        <a:pt x="132134" y="506621"/>
                        <a:pt x="245140" y="506621"/>
                      </a:cubicBezTo>
                      <a:cubicBezTo>
                        <a:pt x="358145" y="506621"/>
                        <a:pt x="449778" y="470991"/>
                        <a:pt x="449778" y="427039"/>
                      </a:cubicBezTo>
                      <a:lnTo>
                        <a:pt x="449778" y="40501"/>
                      </a:lnTo>
                      <a:cubicBezTo>
                        <a:pt x="449778" y="84453"/>
                        <a:pt x="358145" y="120083"/>
                        <a:pt x="245140" y="120083"/>
                      </a:cubicBezTo>
                      <a:close/>
                    </a:path>
                  </a:pathLst>
                </a:custGeom>
                <a:solidFill>
                  <a:srgbClr val="0072C6"/>
                </a:solidFill>
                <a:ln w="2262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86E6B05-3543-4EC1-8C45-DED2FABA7480}"/>
                    </a:ext>
                  </a:extLst>
                </p:cNvPr>
                <p:cNvSpPr/>
                <p:nvPr/>
              </p:nvSpPr>
              <p:spPr>
                <a:xfrm>
                  <a:off x="5996546" y="4848478"/>
                  <a:ext cx="227376" cy="500226"/>
                </a:xfrm>
                <a:custGeom>
                  <a:avLst/>
                  <a:gdLst>
                    <a:gd name="connsiteX0" fmla="*/ 17053 w 227375"/>
                    <a:gd name="connsiteY0" fmla="*/ 17053 h 500225"/>
                    <a:gd name="connsiteX1" fmla="*/ 17053 w 227375"/>
                    <a:gd name="connsiteY1" fmla="*/ 403591 h 500225"/>
                    <a:gd name="connsiteX2" fmla="*/ 221691 w 227375"/>
                    <a:gd name="connsiteY2" fmla="*/ 483173 h 500225"/>
                    <a:gd name="connsiteX3" fmla="*/ 221691 w 227375"/>
                    <a:gd name="connsiteY3" fmla="*/ 96635 h 500225"/>
                    <a:gd name="connsiteX4" fmla="*/ 17053 w 227375"/>
                    <a:gd name="connsiteY4" fmla="*/ 17053 h 50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75" h="500225">
                      <a:moveTo>
                        <a:pt x="17053" y="17053"/>
                      </a:moveTo>
                      <a:lnTo>
                        <a:pt x="17053" y="403591"/>
                      </a:lnTo>
                      <a:cubicBezTo>
                        <a:pt x="17053" y="447543"/>
                        <a:pt x="108686" y="483173"/>
                        <a:pt x="221691" y="483173"/>
                      </a:cubicBezTo>
                      <a:lnTo>
                        <a:pt x="221691" y="96635"/>
                      </a:lnTo>
                      <a:cubicBezTo>
                        <a:pt x="108686" y="96635"/>
                        <a:pt x="17053" y="61005"/>
                        <a:pt x="17053" y="17053"/>
                      </a:cubicBezTo>
                      <a:close/>
                    </a:path>
                  </a:pathLst>
                </a:custGeom>
                <a:solidFill>
                  <a:srgbClr val="3C9BE4"/>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F4EB13C-A004-4641-8E02-DA5E4B2A88DD}"/>
                    </a:ext>
                  </a:extLst>
                </p:cNvPr>
                <p:cNvSpPr/>
                <p:nvPr/>
              </p:nvSpPr>
              <p:spPr>
                <a:xfrm>
                  <a:off x="5995835" y="4768186"/>
                  <a:ext cx="432014" cy="181900"/>
                </a:xfrm>
                <a:custGeom>
                  <a:avLst/>
                  <a:gdLst>
                    <a:gd name="connsiteX0" fmla="*/ 222402 w 432014"/>
                    <a:gd name="connsiteY0" fmla="*/ 40501 h 181900"/>
                    <a:gd name="connsiteX1" fmla="*/ 40501 w 432014"/>
                    <a:gd name="connsiteY1" fmla="*/ 97345 h 181900"/>
                    <a:gd name="connsiteX2" fmla="*/ 222402 w 432014"/>
                    <a:gd name="connsiteY2" fmla="*/ 154189 h 181900"/>
                    <a:gd name="connsiteX3" fmla="*/ 404303 w 432014"/>
                    <a:gd name="connsiteY3" fmla="*/ 97345 h 181900"/>
                    <a:gd name="connsiteX4" fmla="*/ 222402 w 432014"/>
                    <a:gd name="connsiteY4" fmla="*/ 40501 h 18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14" h="181900">
                      <a:moveTo>
                        <a:pt x="222402" y="40501"/>
                      </a:moveTo>
                      <a:cubicBezTo>
                        <a:pt x="104712" y="40501"/>
                        <a:pt x="40501" y="78041"/>
                        <a:pt x="40501" y="97345"/>
                      </a:cubicBezTo>
                      <a:cubicBezTo>
                        <a:pt x="40501" y="116649"/>
                        <a:pt x="104712" y="154189"/>
                        <a:pt x="222402" y="154189"/>
                      </a:cubicBezTo>
                      <a:cubicBezTo>
                        <a:pt x="340092" y="154189"/>
                        <a:pt x="404303" y="116649"/>
                        <a:pt x="404303" y="97345"/>
                      </a:cubicBezTo>
                      <a:cubicBezTo>
                        <a:pt x="404303" y="78041"/>
                        <a:pt x="340092" y="40501"/>
                        <a:pt x="222402" y="40501"/>
                      </a:cubicBezTo>
                      <a:close/>
                    </a:path>
                  </a:pathLst>
                </a:custGeom>
                <a:solidFill>
                  <a:srgbClr val="B8D432"/>
                </a:solidFill>
                <a:ln w="2262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9FACC96-482B-4B0F-AC58-FC083C6C9840}"/>
                    </a:ext>
                  </a:extLst>
                </p:cNvPr>
                <p:cNvSpPr/>
                <p:nvPr/>
              </p:nvSpPr>
              <p:spPr>
                <a:xfrm>
                  <a:off x="6038945" y="4836399"/>
                  <a:ext cx="341064" cy="113688"/>
                </a:xfrm>
                <a:custGeom>
                  <a:avLst/>
                  <a:gdLst>
                    <a:gd name="connsiteX0" fmla="*/ 40501 w 341063"/>
                    <a:gd name="connsiteY0" fmla="*/ 63239 h 113687"/>
                    <a:gd name="connsiteX1" fmla="*/ 179292 w 341063"/>
                    <a:gd name="connsiteY1" fmla="*/ 85976 h 113687"/>
                    <a:gd name="connsiteX2" fmla="*/ 318082 w 341063"/>
                    <a:gd name="connsiteY2" fmla="*/ 63239 h 113687"/>
                    <a:gd name="connsiteX3" fmla="*/ 179292 w 341063"/>
                    <a:gd name="connsiteY3" fmla="*/ 40501 h 113687"/>
                    <a:gd name="connsiteX4" fmla="*/ 40501 w 341063"/>
                    <a:gd name="connsiteY4" fmla="*/ 63239 h 11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63" h="113687">
                      <a:moveTo>
                        <a:pt x="40501" y="63239"/>
                      </a:moveTo>
                      <a:cubicBezTo>
                        <a:pt x="71265" y="75744"/>
                        <a:pt x="117923" y="85976"/>
                        <a:pt x="179292" y="85976"/>
                      </a:cubicBezTo>
                      <a:cubicBezTo>
                        <a:pt x="240660" y="85976"/>
                        <a:pt x="287318" y="75744"/>
                        <a:pt x="318082" y="63239"/>
                      </a:cubicBezTo>
                      <a:cubicBezTo>
                        <a:pt x="287318" y="50733"/>
                        <a:pt x="240660" y="40501"/>
                        <a:pt x="179292" y="40501"/>
                      </a:cubicBezTo>
                      <a:cubicBezTo>
                        <a:pt x="117923" y="40501"/>
                        <a:pt x="71265" y="50733"/>
                        <a:pt x="40501" y="63239"/>
                      </a:cubicBezTo>
                      <a:close/>
                    </a:path>
                  </a:pathLst>
                </a:custGeom>
                <a:solidFill>
                  <a:srgbClr val="7FBA00"/>
                </a:solidFill>
                <a:ln w="2262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CCD4B57-84E2-4D2D-9D1A-1E60891C3FC9}"/>
                    </a:ext>
                  </a:extLst>
                </p:cNvPr>
                <p:cNvSpPr/>
                <p:nvPr/>
              </p:nvSpPr>
              <p:spPr>
                <a:xfrm>
                  <a:off x="5973097" y="4745449"/>
                  <a:ext cx="477489" cy="227375"/>
                </a:xfrm>
                <a:custGeom>
                  <a:avLst/>
                  <a:gdLst>
                    <a:gd name="connsiteX0" fmla="*/ 245140 w 477489"/>
                    <a:gd name="connsiteY0" fmla="*/ 63239 h 227375"/>
                    <a:gd name="connsiteX1" fmla="*/ 427040 w 477489"/>
                    <a:gd name="connsiteY1" fmla="*/ 120083 h 227375"/>
                    <a:gd name="connsiteX2" fmla="*/ 245140 w 477489"/>
                    <a:gd name="connsiteY2" fmla="*/ 176927 h 227375"/>
                    <a:gd name="connsiteX3" fmla="*/ 63239 w 477489"/>
                    <a:gd name="connsiteY3" fmla="*/ 120083 h 227375"/>
                    <a:gd name="connsiteX4" fmla="*/ 245140 w 477489"/>
                    <a:gd name="connsiteY4" fmla="*/ 63239 h 227375"/>
                    <a:gd name="connsiteX5" fmla="*/ 245140 w 477489"/>
                    <a:gd name="connsiteY5" fmla="*/ 40501 h 227375"/>
                    <a:gd name="connsiteX6" fmla="*/ 40501 w 477489"/>
                    <a:gd name="connsiteY6" fmla="*/ 120083 h 227375"/>
                    <a:gd name="connsiteX7" fmla="*/ 245140 w 477489"/>
                    <a:gd name="connsiteY7" fmla="*/ 199664 h 227375"/>
                    <a:gd name="connsiteX8" fmla="*/ 449778 w 477489"/>
                    <a:gd name="connsiteY8" fmla="*/ 120083 h 227375"/>
                    <a:gd name="connsiteX9" fmla="*/ 245140 w 477489"/>
                    <a:gd name="connsiteY9" fmla="*/ 40501 h 227375"/>
                    <a:gd name="connsiteX10" fmla="*/ 245140 w 477489"/>
                    <a:gd name="connsiteY10" fmla="*/ 40501 h 22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489" h="227375">
                      <a:moveTo>
                        <a:pt x="245140" y="63239"/>
                      </a:moveTo>
                      <a:cubicBezTo>
                        <a:pt x="362829" y="63239"/>
                        <a:pt x="427040" y="100801"/>
                        <a:pt x="427040" y="120083"/>
                      </a:cubicBezTo>
                      <a:cubicBezTo>
                        <a:pt x="427040" y="139364"/>
                        <a:pt x="362829" y="176927"/>
                        <a:pt x="245140" y="176927"/>
                      </a:cubicBezTo>
                      <a:cubicBezTo>
                        <a:pt x="127450" y="176927"/>
                        <a:pt x="63239" y="139364"/>
                        <a:pt x="63239" y="120083"/>
                      </a:cubicBezTo>
                      <a:cubicBezTo>
                        <a:pt x="63239" y="100801"/>
                        <a:pt x="127450" y="63239"/>
                        <a:pt x="245140" y="63239"/>
                      </a:cubicBezTo>
                      <a:moveTo>
                        <a:pt x="245140" y="40501"/>
                      </a:moveTo>
                      <a:cubicBezTo>
                        <a:pt x="132111" y="40501"/>
                        <a:pt x="40501" y="76131"/>
                        <a:pt x="40501" y="120083"/>
                      </a:cubicBezTo>
                      <a:cubicBezTo>
                        <a:pt x="40501" y="164034"/>
                        <a:pt x="132111" y="199664"/>
                        <a:pt x="245140" y="199664"/>
                      </a:cubicBezTo>
                      <a:cubicBezTo>
                        <a:pt x="358168" y="199664"/>
                        <a:pt x="449778" y="164034"/>
                        <a:pt x="449778" y="120083"/>
                      </a:cubicBezTo>
                      <a:cubicBezTo>
                        <a:pt x="449778" y="76131"/>
                        <a:pt x="358168" y="40501"/>
                        <a:pt x="245140" y="40501"/>
                      </a:cubicBezTo>
                      <a:lnTo>
                        <a:pt x="245140" y="40501"/>
                      </a:lnTo>
                      <a:close/>
                    </a:path>
                  </a:pathLst>
                </a:custGeom>
                <a:solidFill>
                  <a:srgbClr val="FFFFFF"/>
                </a:solidFill>
                <a:ln w="22622" cap="flat">
                  <a:noFill/>
                  <a:prstDash val="solid"/>
                  <a:miter/>
                </a:ln>
              </p:spPr>
              <p:txBody>
                <a:bodyPr rtlCol="0" anchor="ctr"/>
                <a:lstStyle/>
                <a:p>
                  <a:endParaRPr lang="en-US"/>
                </a:p>
              </p:txBody>
            </p:sp>
          </p:grpSp>
          <p:sp>
            <p:nvSpPr>
              <p:cNvPr id="111" name="Freeform 5">
                <a:extLst>
                  <a:ext uri="{FF2B5EF4-FFF2-40B4-BE49-F238E27FC236}">
                    <a16:creationId xmlns:a16="http://schemas.microsoft.com/office/drawing/2014/main" id="{2D1BB0B3-A688-4267-99B0-8F25CF11C3A6}"/>
                  </a:ext>
                </a:extLst>
              </p:cNvPr>
              <p:cNvSpPr>
                <a:spLocks noChangeAspect="1"/>
              </p:cNvSpPr>
              <p:nvPr/>
            </p:nvSpPr>
            <p:spPr bwMode="auto">
              <a:xfrm>
                <a:off x="6197747" y="2337659"/>
                <a:ext cx="347085" cy="24128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tx2"/>
              </a:solidFill>
              <a:ln w="28575">
                <a:solidFill>
                  <a:schemeClr val="bg1"/>
                </a:solidFill>
              </a:ln>
            </p:spPr>
            <p:txBody>
              <a:bodyPr vert="horz" wrap="square" lIns="87832" tIns="43914" rIns="87832" bIns="43914" numCol="1" anchor="t" anchorCtr="0" compatLnSpc="1">
                <a:prstTxWarp prst="textNoShape">
                  <a:avLst/>
                </a:prstTxWarp>
              </a:bodyPr>
              <a:lstStyle/>
              <a:p>
                <a:pPr algn="ctr" defTabSz="878144">
                  <a:defRPr/>
                </a:pPr>
                <a:endParaRPr lang="en-US" sz="1224" kern="0">
                  <a:solidFill>
                    <a:srgbClr val="FFFFFF">
                      <a:lumMod val="50000"/>
                    </a:srgbClr>
                  </a:solidFill>
                  <a:latin typeface="Segoe UI Light"/>
                </a:endParaRPr>
              </a:p>
            </p:txBody>
          </p:sp>
        </p:grpSp>
        <p:pic>
          <p:nvPicPr>
            <p:cNvPr id="30" name="Graphic 29">
              <a:extLst>
                <a:ext uri="{FF2B5EF4-FFF2-40B4-BE49-F238E27FC236}">
                  <a16:creationId xmlns:a16="http://schemas.microsoft.com/office/drawing/2014/main" id="{DDD615E6-4434-4914-BC3B-293BB7A4DA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2119" y="2100069"/>
              <a:ext cx="570731" cy="570731"/>
            </a:xfrm>
            <a:prstGeom prst="rect">
              <a:avLst/>
            </a:prstGeom>
          </p:spPr>
        </p:pic>
      </p:grpSp>
      <p:grpSp>
        <p:nvGrpSpPr>
          <p:cNvPr id="231" name="Group 230">
            <a:extLst>
              <a:ext uri="{FF2B5EF4-FFF2-40B4-BE49-F238E27FC236}">
                <a16:creationId xmlns:a16="http://schemas.microsoft.com/office/drawing/2014/main" id="{FDCA5826-6020-4EA3-8C88-E7F7FD7C9293}"/>
              </a:ext>
            </a:extLst>
          </p:cNvPr>
          <p:cNvGrpSpPr/>
          <p:nvPr/>
        </p:nvGrpSpPr>
        <p:grpSpPr>
          <a:xfrm>
            <a:off x="1621238" y="4530947"/>
            <a:ext cx="9337449" cy="1353892"/>
            <a:chOff x="1621444" y="4531078"/>
            <a:chExt cx="9338641" cy="1354065"/>
          </a:xfrm>
        </p:grpSpPr>
        <p:grpSp>
          <p:nvGrpSpPr>
            <p:cNvPr id="229" name="Group 228">
              <a:extLst>
                <a:ext uri="{FF2B5EF4-FFF2-40B4-BE49-F238E27FC236}">
                  <a16:creationId xmlns:a16="http://schemas.microsoft.com/office/drawing/2014/main" id="{AB955582-84E3-40C7-8E92-DA845FD700AA}"/>
                </a:ext>
              </a:extLst>
            </p:cNvPr>
            <p:cNvGrpSpPr/>
            <p:nvPr/>
          </p:nvGrpSpPr>
          <p:grpSpPr>
            <a:xfrm>
              <a:off x="1621444" y="4531078"/>
              <a:ext cx="9338641" cy="1354065"/>
              <a:chOff x="1621444" y="4531078"/>
              <a:chExt cx="9338641" cy="1354065"/>
            </a:xfrm>
          </p:grpSpPr>
          <p:sp>
            <p:nvSpPr>
              <p:cNvPr id="101" name="arrow">
                <a:extLst>
                  <a:ext uri="{FF2B5EF4-FFF2-40B4-BE49-F238E27FC236}">
                    <a16:creationId xmlns:a16="http://schemas.microsoft.com/office/drawing/2014/main" id="{09437862-DCA4-468C-B4A6-4D5E8C815E49}"/>
                  </a:ext>
                </a:extLst>
              </p:cNvPr>
              <p:cNvSpPr>
                <a:spLocks noChangeAspect="1" noEditPoints="1"/>
              </p:cNvSpPr>
              <p:nvPr/>
            </p:nvSpPr>
            <p:spPr bwMode="auto">
              <a:xfrm rot="5400000" flipV="1">
                <a:off x="1944703" y="4537589"/>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98" name="Rectangle 97">
                <a:extLst>
                  <a:ext uri="{FF2B5EF4-FFF2-40B4-BE49-F238E27FC236}">
                    <a16:creationId xmlns:a16="http://schemas.microsoft.com/office/drawing/2014/main" id="{E12C8A6E-3EED-4E53-AEF6-93632FC01E9A}"/>
                  </a:ext>
                </a:extLst>
              </p:cNvPr>
              <p:cNvSpPr/>
              <p:nvPr/>
            </p:nvSpPr>
            <p:spPr>
              <a:xfrm>
                <a:off x="1621444" y="5539325"/>
                <a:ext cx="815104" cy="172909"/>
              </a:xfrm>
              <a:prstGeom prst="rect">
                <a:avLst/>
              </a:prstGeom>
            </p:spPr>
            <p:txBody>
              <a:bodyPr wrap="non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Stack</a:t>
                </a:r>
              </a:p>
            </p:txBody>
          </p:sp>
          <p:sp>
            <p:nvSpPr>
              <p:cNvPr id="122" name="arrow">
                <a:extLst>
                  <a:ext uri="{FF2B5EF4-FFF2-40B4-BE49-F238E27FC236}">
                    <a16:creationId xmlns:a16="http://schemas.microsoft.com/office/drawing/2014/main" id="{F2F6757B-BE9F-49C6-A487-E49EA350F6D0}"/>
                  </a:ext>
                </a:extLst>
              </p:cNvPr>
              <p:cNvSpPr>
                <a:spLocks noChangeAspect="1" noEditPoints="1"/>
              </p:cNvSpPr>
              <p:nvPr/>
            </p:nvSpPr>
            <p:spPr bwMode="auto">
              <a:xfrm rot="5400000" flipV="1">
                <a:off x="10323191" y="4537590"/>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180" name="Rectangle 179">
                <a:extLst>
                  <a:ext uri="{FF2B5EF4-FFF2-40B4-BE49-F238E27FC236}">
                    <a16:creationId xmlns:a16="http://schemas.microsoft.com/office/drawing/2014/main" id="{2C13934F-E87D-43B4-A367-5BF102F6E8A3}"/>
                  </a:ext>
                </a:extLst>
              </p:cNvPr>
              <p:cNvSpPr/>
              <p:nvPr/>
            </p:nvSpPr>
            <p:spPr>
              <a:xfrm>
                <a:off x="9854883" y="5539326"/>
                <a:ext cx="1105202" cy="345817"/>
              </a:xfrm>
              <a:prstGeom prst="rect">
                <a:avLst/>
              </a:prstGeom>
              <a:ln w="12700">
                <a:noFill/>
              </a:ln>
            </p:spPr>
            <p:txBody>
              <a:bodyPr wrap="non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security</a:t>
                </a:r>
                <a:br>
                  <a:rPr lang="en-US" sz="1224">
                    <a:gradFill>
                      <a:gsLst>
                        <a:gs pos="0">
                          <a:schemeClr val="tx1"/>
                        </a:gs>
                        <a:gs pos="100000">
                          <a:schemeClr val="tx1"/>
                        </a:gs>
                      </a:gsLst>
                      <a:lin ang="5400000" scaled="0"/>
                    </a:gradFill>
                    <a:cs typeface="Segoe UI" panose="020B0502040204020203" pitchFamily="34" charset="0"/>
                  </a:rPr>
                </a:br>
                <a:r>
                  <a:rPr lang="en-US" sz="1224">
                    <a:gradFill>
                      <a:gsLst>
                        <a:gs pos="0">
                          <a:schemeClr val="tx1"/>
                        </a:gs>
                        <a:gs pos="100000">
                          <a:schemeClr val="tx1"/>
                        </a:gs>
                      </a:gsLst>
                      <a:lin ang="5400000" scaled="0"/>
                    </a:gradFill>
                    <a:cs typeface="Segoe UI" panose="020B0502040204020203" pitchFamily="34" charset="0"/>
                  </a:rPr>
                  <a:t>&amp; management</a:t>
                </a:r>
              </a:p>
            </p:txBody>
          </p:sp>
          <p:sp>
            <p:nvSpPr>
              <p:cNvPr id="127" name="arrow">
                <a:extLst>
                  <a:ext uri="{FF2B5EF4-FFF2-40B4-BE49-F238E27FC236}">
                    <a16:creationId xmlns:a16="http://schemas.microsoft.com/office/drawing/2014/main" id="{E7480FEA-7F92-474A-BA33-ED0BC577E0D5}"/>
                  </a:ext>
                </a:extLst>
              </p:cNvPr>
              <p:cNvSpPr>
                <a:spLocks noChangeAspect="1" noEditPoints="1"/>
              </p:cNvSpPr>
              <p:nvPr/>
            </p:nvSpPr>
            <p:spPr bwMode="auto">
              <a:xfrm rot="5400000" flipV="1">
                <a:off x="6133944" y="4537590"/>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124" name="Rectangle 123">
                <a:extLst>
                  <a:ext uri="{FF2B5EF4-FFF2-40B4-BE49-F238E27FC236}">
                    <a16:creationId xmlns:a16="http://schemas.microsoft.com/office/drawing/2014/main" id="{89A68F96-4B6C-454B-9A15-9DBC1AA105FE}"/>
                  </a:ext>
                </a:extLst>
              </p:cNvPr>
              <p:cNvSpPr/>
              <p:nvPr/>
            </p:nvSpPr>
            <p:spPr>
              <a:xfrm>
                <a:off x="5504336" y="5539326"/>
                <a:ext cx="1427804" cy="345817"/>
              </a:xfrm>
              <a:prstGeom prst="rect">
                <a:avLst/>
              </a:prstGeom>
            </p:spPr>
            <p:txBody>
              <a:bodyPr wrap="non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SQL Server, MySQL, </a:t>
                </a:r>
              </a:p>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PostgreSQL, NoSQL </a:t>
                </a:r>
              </a:p>
            </p:txBody>
          </p:sp>
          <p:sp>
            <p:nvSpPr>
              <p:cNvPr id="105" name="arrow">
                <a:extLst>
                  <a:ext uri="{FF2B5EF4-FFF2-40B4-BE49-F238E27FC236}">
                    <a16:creationId xmlns:a16="http://schemas.microsoft.com/office/drawing/2014/main" id="{9910A33D-083F-4F08-A578-368D923B24BD}"/>
                  </a:ext>
                </a:extLst>
              </p:cNvPr>
              <p:cNvSpPr>
                <a:spLocks noChangeAspect="1" noEditPoints="1"/>
              </p:cNvSpPr>
              <p:nvPr/>
            </p:nvSpPr>
            <p:spPr bwMode="auto">
              <a:xfrm rot="5400000" flipV="1">
                <a:off x="4042735" y="4537590"/>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102" name="Rectangle 101">
                <a:extLst>
                  <a:ext uri="{FF2B5EF4-FFF2-40B4-BE49-F238E27FC236}">
                    <a16:creationId xmlns:a16="http://schemas.microsoft.com/office/drawing/2014/main" id="{A093AB94-7507-4605-BC74-820474F81939}"/>
                  </a:ext>
                </a:extLst>
              </p:cNvPr>
              <p:cNvSpPr/>
              <p:nvPr/>
            </p:nvSpPr>
            <p:spPr>
              <a:xfrm>
                <a:off x="3848275" y="5539326"/>
                <a:ext cx="557507" cy="345817"/>
              </a:xfrm>
              <a:prstGeom prst="rect">
                <a:avLst/>
              </a:prstGeom>
            </p:spPr>
            <p:txBody>
              <a:bodyPr wrap="non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Azure </a:t>
                </a:r>
              </a:p>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DevOps</a:t>
                </a:r>
              </a:p>
            </p:txBody>
          </p:sp>
          <p:sp>
            <p:nvSpPr>
              <p:cNvPr id="95" name="arrow">
                <a:extLst>
                  <a:ext uri="{FF2B5EF4-FFF2-40B4-BE49-F238E27FC236}">
                    <a16:creationId xmlns:a16="http://schemas.microsoft.com/office/drawing/2014/main" id="{F95EE58D-9C98-4E98-994F-E126C37AB569}"/>
                  </a:ext>
                </a:extLst>
              </p:cNvPr>
              <p:cNvSpPr>
                <a:spLocks noChangeAspect="1" noEditPoints="1"/>
              </p:cNvSpPr>
              <p:nvPr/>
            </p:nvSpPr>
            <p:spPr bwMode="auto">
              <a:xfrm rot="5400000" flipV="1">
                <a:off x="8225154" y="4537590"/>
                <a:ext cx="168587" cy="155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91415" tIns="45707" rIns="91415" bIns="45707" numCol="1" anchor="t" anchorCtr="0" compatLnSpc="1">
                <a:prstTxWarp prst="textNoShape">
                  <a:avLst/>
                </a:prstTxWarp>
                <a:noAutofit/>
              </a:bodyPr>
              <a:lstStyle/>
              <a:p>
                <a:pPr>
                  <a:defRPr/>
                </a:pPr>
                <a:endParaRPr lang="en-US" sz="1326">
                  <a:gradFill>
                    <a:gsLst>
                      <a:gs pos="0">
                        <a:srgbClr val="505050"/>
                      </a:gs>
                      <a:gs pos="100000">
                        <a:srgbClr val="505050"/>
                      </a:gs>
                    </a:gsLst>
                    <a:lin ang="5400000" scaled="1"/>
                  </a:gradFill>
                  <a:cs typeface="Segoe UI" panose="020B0502040204020203" pitchFamily="34" charset="0"/>
                </a:endParaRPr>
              </a:p>
            </p:txBody>
          </p:sp>
          <p:sp>
            <p:nvSpPr>
              <p:cNvPr id="92" name="Rectangle 91">
                <a:extLst>
                  <a:ext uri="{FF2B5EF4-FFF2-40B4-BE49-F238E27FC236}">
                    <a16:creationId xmlns:a16="http://schemas.microsoft.com/office/drawing/2014/main" id="{9331F7CD-74FE-4B5B-A331-BC9668C59FF6}"/>
                  </a:ext>
                </a:extLst>
              </p:cNvPr>
              <p:cNvSpPr/>
              <p:nvPr/>
            </p:nvSpPr>
            <p:spPr>
              <a:xfrm>
                <a:off x="7994824" y="5539326"/>
                <a:ext cx="629247" cy="345817"/>
              </a:xfrm>
              <a:prstGeom prst="rect">
                <a:avLst/>
              </a:prstGeom>
            </p:spPr>
            <p:txBody>
              <a:bodyPr wrap="none" lIns="0" tIns="0" rIns="0" bIns="0" anchor="t">
                <a:spAutoFit/>
              </a:bodyPr>
              <a:lstStyle/>
              <a:p>
                <a:pPr algn="ctr" defTabSz="931609" fontAlgn="base">
                  <a:lnSpc>
                    <a:spcPct val="90000"/>
                  </a:lnSpc>
                  <a:spcBef>
                    <a:spcPct val="0"/>
                  </a:spcBef>
                  <a:spcAft>
                    <a:spcPct val="0"/>
                  </a:spcAft>
                  <a:defRPr/>
                </a:pPr>
                <a:r>
                  <a:rPr lang="en-US" sz="1224">
                    <a:gradFill>
                      <a:gsLst>
                        <a:gs pos="0">
                          <a:schemeClr val="tx1"/>
                        </a:gs>
                        <a:gs pos="100000">
                          <a:schemeClr val="tx1"/>
                        </a:gs>
                      </a:gsLst>
                      <a:lin ang="5400000" scaled="0"/>
                    </a:gradFill>
                    <a:cs typeface="Segoe UI" panose="020B0502040204020203" pitchFamily="34" charset="0"/>
                  </a:rPr>
                  <a:t>Active</a:t>
                </a:r>
                <a:br>
                  <a:rPr lang="en-US" sz="1224">
                    <a:gradFill>
                      <a:gsLst>
                        <a:gs pos="0">
                          <a:schemeClr val="tx1"/>
                        </a:gs>
                        <a:gs pos="100000">
                          <a:schemeClr val="tx1"/>
                        </a:gs>
                      </a:gsLst>
                      <a:lin ang="5400000" scaled="0"/>
                    </a:gradFill>
                    <a:cs typeface="Segoe UI" panose="020B0502040204020203" pitchFamily="34" charset="0"/>
                  </a:rPr>
                </a:br>
                <a:r>
                  <a:rPr lang="en-US" sz="1224">
                    <a:gradFill>
                      <a:gsLst>
                        <a:gs pos="0">
                          <a:schemeClr val="tx1"/>
                        </a:gs>
                        <a:gs pos="100000">
                          <a:schemeClr val="tx1"/>
                        </a:gs>
                      </a:gsLst>
                      <a:lin ang="5400000" scaled="0"/>
                    </a:gradFill>
                    <a:cs typeface="Segoe UI" panose="020B0502040204020203" pitchFamily="34" charset="0"/>
                  </a:rPr>
                  <a:t>directory</a:t>
                </a:r>
              </a:p>
            </p:txBody>
          </p:sp>
          <p:grpSp>
            <p:nvGrpSpPr>
              <p:cNvPr id="17" name="Group 16">
                <a:extLst>
                  <a:ext uri="{FF2B5EF4-FFF2-40B4-BE49-F238E27FC236}">
                    <a16:creationId xmlns:a16="http://schemas.microsoft.com/office/drawing/2014/main" id="{9BA32A9F-9E81-4FAE-9AEE-01B42B9068AE}"/>
                  </a:ext>
                </a:extLst>
              </p:cNvPr>
              <p:cNvGrpSpPr/>
              <p:nvPr/>
            </p:nvGrpSpPr>
            <p:grpSpPr>
              <a:xfrm>
                <a:off x="3979860" y="4820043"/>
                <a:ext cx="478178" cy="544133"/>
                <a:chOff x="4018972" y="4871147"/>
                <a:chExt cx="411901" cy="468714"/>
              </a:xfrm>
            </p:grpSpPr>
            <p:grpSp>
              <p:nvGrpSpPr>
                <p:cNvPr id="5" name="Group 4">
                  <a:extLst>
                    <a:ext uri="{FF2B5EF4-FFF2-40B4-BE49-F238E27FC236}">
                      <a16:creationId xmlns:a16="http://schemas.microsoft.com/office/drawing/2014/main" id="{3BD16F73-806A-4B1E-88CE-25AA97C27AEB}"/>
                    </a:ext>
                  </a:extLst>
                </p:cNvPr>
                <p:cNvGrpSpPr>
                  <a:grpSpLocks noChangeAspect="1"/>
                </p:cNvGrpSpPr>
                <p:nvPr/>
              </p:nvGrpSpPr>
              <p:grpSpPr bwMode="auto">
                <a:xfrm>
                  <a:off x="4018972" y="4871147"/>
                  <a:ext cx="220198" cy="441925"/>
                  <a:chOff x="1693" y="2779"/>
                  <a:chExt cx="576" cy="1156"/>
                </a:xfrm>
              </p:grpSpPr>
              <p:sp>
                <p:nvSpPr>
                  <p:cNvPr id="6" name="AutoShape 3">
                    <a:extLst>
                      <a:ext uri="{FF2B5EF4-FFF2-40B4-BE49-F238E27FC236}">
                        <a16:creationId xmlns:a16="http://schemas.microsoft.com/office/drawing/2014/main" id="{0B3FC001-7BBD-45BC-A931-9C07D8EE3D5D}"/>
                      </a:ext>
                    </a:extLst>
                  </p:cNvPr>
                  <p:cNvSpPr>
                    <a:spLocks noChangeAspect="1" noChangeArrowheads="1" noTextEdit="1"/>
                  </p:cNvSpPr>
                  <p:nvPr/>
                </p:nvSpPr>
                <p:spPr bwMode="auto">
                  <a:xfrm>
                    <a:off x="1693" y="2779"/>
                    <a:ext cx="576" cy="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F32737AD-BEEF-4A2D-B37E-82439BF6F467}"/>
                      </a:ext>
                    </a:extLst>
                  </p:cNvPr>
                  <p:cNvSpPr>
                    <a:spLocks noChangeArrowheads="1"/>
                  </p:cNvSpPr>
                  <p:nvPr/>
                </p:nvSpPr>
                <p:spPr bwMode="auto">
                  <a:xfrm>
                    <a:off x="1693" y="2779"/>
                    <a:ext cx="576" cy="1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6D2B69A6-DFAE-4DA5-8E2E-DDAF53089611}"/>
                      </a:ext>
                    </a:extLst>
                  </p:cNvPr>
                  <p:cNvSpPr>
                    <a:spLocks noChangeArrowheads="1"/>
                  </p:cNvSpPr>
                  <p:nvPr/>
                </p:nvSpPr>
                <p:spPr bwMode="auto">
                  <a:xfrm>
                    <a:off x="1765" y="3610"/>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CA1B9267-EB02-4794-94BD-6325FDECA344}"/>
                      </a:ext>
                    </a:extLst>
                  </p:cNvPr>
                  <p:cNvSpPr>
                    <a:spLocks noChangeArrowheads="1"/>
                  </p:cNvSpPr>
                  <p:nvPr/>
                </p:nvSpPr>
                <p:spPr bwMode="auto">
                  <a:xfrm>
                    <a:off x="1765" y="2887"/>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0" name="Rectangle 8">
                    <a:extLst>
                      <a:ext uri="{FF2B5EF4-FFF2-40B4-BE49-F238E27FC236}">
                        <a16:creationId xmlns:a16="http://schemas.microsoft.com/office/drawing/2014/main" id="{39224BC9-0F36-4630-9DEF-E600D780BEBE}"/>
                      </a:ext>
                    </a:extLst>
                  </p:cNvPr>
                  <p:cNvSpPr>
                    <a:spLocks noChangeArrowheads="1"/>
                  </p:cNvSpPr>
                  <p:nvPr/>
                </p:nvSpPr>
                <p:spPr bwMode="auto">
                  <a:xfrm>
                    <a:off x="1765" y="3755"/>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842B99D9-075C-45A8-B846-E155DF009B55}"/>
                    </a:ext>
                  </a:extLst>
                </p:cNvPr>
                <p:cNvGrpSpPr/>
                <p:nvPr/>
              </p:nvGrpSpPr>
              <p:grpSpPr>
                <a:xfrm>
                  <a:off x="4123546" y="5032534"/>
                  <a:ext cx="307327" cy="307327"/>
                  <a:chOff x="4302382" y="4975323"/>
                  <a:chExt cx="985841" cy="985841"/>
                </a:xfrm>
              </p:grpSpPr>
              <p:sp>
                <p:nvSpPr>
                  <p:cNvPr id="109" name="Oval 108">
                    <a:extLst>
                      <a:ext uri="{FF2B5EF4-FFF2-40B4-BE49-F238E27FC236}">
                        <a16:creationId xmlns:a16="http://schemas.microsoft.com/office/drawing/2014/main" id="{2753E12C-432E-4821-8258-54EAE094DC86}"/>
                      </a:ext>
                    </a:extLst>
                  </p:cNvPr>
                  <p:cNvSpPr/>
                  <p:nvPr/>
                </p:nvSpPr>
                <p:spPr bwMode="auto">
                  <a:xfrm>
                    <a:off x="4302382" y="4975323"/>
                    <a:ext cx="985841" cy="9858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109">
                    <a:extLst>
                      <a:ext uri="{FF2B5EF4-FFF2-40B4-BE49-F238E27FC236}">
                        <a16:creationId xmlns:a16="http://schemas.microsoft.com/office/drawing/2014/main" id="{BF476FF3-A290-40C4-BFFE-50F8E288B255}"/>
                      </a:ext>
                    </a:extLst>
                  </p:cNvPr>
                  <p:cNvPicPr>
                    <a:picLocks noChangeAspect="1"/>
                  </p:cNvPicPr>
                  <p:nvPr/>
                </p:nvPicPr>
                <p:blipFill>
                  <a:blip r:embed="rId4"/>
                  <a:stretch>
                    <a:fillRect/>
                  </a:stretch>
                </p:blipFill>
                <p:spPr>
                  <a:xfrm>
                    <a:off x="4385568" y="5059046"/>
                    <a:ext cx="824152" cy="824152"/>
                  </a:xfrm>
                  <a:prstGeom prst="rect">
                    <a:avLst/>
                  </a:prstGeom>
                </p:spPr>
              </p:pic>
            </p:grpSp>
          </p:grpSp>
          <p:grpSp>
            <p:nvGrpSpPr>
              <p:cNvPr id="18" name="Graphic 111">
                <a:extLst>
                  <a:ext uri="{FF2B5EF4-FFF2-40B4-BE49-F238E27FC236}">
                    <a16:creationId xmlns:a16="http://schemas.microsoft.com/office/drawing/2014/main" id="{43D87D5A-1CA3-4258-8EF7-DD680AC74FCA}"/>
                  </a:ext>
                </a:extLst>
              </p:cNvPr>
              <p:cNvGrpSpPr/>
              <p:nvPr/>
            </p:nvGrpSpPr>
            <p:grpSpPr>
              <a:xfrm>
                <a:off x="5945386" y="4785950"/>
                <a:ext cx="545702" cy="545701"/>
                <a:chOff x="5945386" y="4785950"/>
                <a:chExt cx="545702" cy="545701"/>
              </a:xfrm>
            </p:grpSpPr>
            <p:sp>
              <p:nvSpPr>
                <p:cNvPr id="19" name="Freeform: Shape 18">
                  <a:extLst>
                    <a:ext uri="{FF2B5EF4-FFF2-40B4-BE49-F238E27FC236}">
                      <a16:creationId xmlns:a16="http://schemas.microsoft.com/office/drawing/2014/main" id="{8C955DCD-5520-47BA-8E4D-4A4240E19BC9}"/>
                    </a:ext>
                  </a:extLst>
                </p:cNvPr>
                <p:cNvSpPr/>
                <p:nvPr/>
              </p:nvSpPr>
              <p:spPr>
                <a:xfrm>
                  <a:off x="5973097" y="4825030"/>
                  <a:ext cx="477489" cy="545701"/>
                </a:xfrm>
                <a:custGeom>
                  <a:avLst/>
                  <a:gdLst>
                    <a:gd name="connsiteX0" fmla="*/ 245140 w 477489"/>
                    <a:gd name="connsiteY0" fmla="*/ 120083 h 545701"/>
                    <a:gd name="connsiteX1" fmla="*/ 40501 w 477489"/>
                    <a:gd name="connsiteY1" fmla="*/ 40501 h 545701"/>
                    <a:gd name="connsiteX2" fmla="*/ 40501 w 477489"/>
                    <a:gd name="connsiteY2" fmla="*/ 427039 h 545701"/>
                    <a:gd name="connsiteX3" fmla="*/ 245140 w 477489"/>
                    <a:gd name="connsiteY3" fmla="*/ 506621 h 545701"/>
                    <a:gd name="connsiteX4" fmla="*/ 449778 w 477489"/>
                    <a:gd name="connsiteY4" fmla="*/ 427039 h 545701"/>
                    <a:gd name="connsiteX5" fmla="*/ 449778 w 477489"/>
                    <a:gd name="connsiteY5" fmla="*/ 40501 h 545701"/>
                    <a:gd name="connsiteX6" fmla="*/ 245140 w 477489"/>
                    <a:gd name="connsiteY6" fmla="*/ 120083 h 54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89" h="545701">
                      <a:moveTo>
                        <a:pt x="245140" y="120083"/>
                      </a:moveTo>
                      <a:cubicBezTo>
                        <a:pt x="132134" y="120083"/>
                        <a:pt x="40501" y="84453"/>
                        <a:pt x="40501" y="40501"/>
                      </a:cubicBezTo>
                      <a:lnTo>
                        <a:pt x="40501" y="427039"/>
                      </a:lnTo>
                      <a:cubicBezTo>
                        <a:pt x="40501" y="470991"/>
                        <a:pt x="132134" y="506621"/>
                        <a:pt x="245140" y="506621"/>
                      </a:cubicBezTo>
                      <a:cubicBezTo>
                        <a:pt x="358145" y="506621"/>
                        <a:pt x="449778" y="470991"/>
                        <a:pt x="449778" y="427039"/>
                      </a:cubicBezTo>
                      <a:lnTo>
                        <a:pt x="449778" y="40501"/>
                      </a:lnTo>
                      <a:cubicBezTo>
                        <a:pt x="449778" y="84453"/>
                        <a:pt x="358145" y="120083"/>
                        <a:pt x="245140" y="120083"/>
                      </a:cubicBezTo>
                      <a:close/>
                    </a:path>
                  </a:pathLst>
                </a:custGeom>
                <a:solidFill>
                  <a:srgbClr val="0072C6"/>
                </a:solidFill>
                <a:ln w="2262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29A9226-AD68-4309-8A4A-8727D40F3CD0}"/>
                    </a:ext>
                  </a:extLst>
                </p:cNvPr>
                <p:cNvSpPr/>
                <p:nvPr/>
              </p:nvSpPr>
              <p:spPr>
                <a:xfrm>
                  <a:off x="5996546" y="4848478"/>
                  <a:ext cx="227376" cy="500226"/>
                </a:xfrm>
                <a:custGeom>
                  <a:avLst/>
                  <a:gdLst>
                    <a:gd name="connsiteX0" fmla="*/ 17053 w 227375"/>
                    <a:gd name="connsiteY0" fmla="*/ 17053 h 500225"/>
                    <a:gd name="connsiteX1" fmla="*/ 17053 w 227375"/>
                    <a:gd name="connsiteY1" fmla="*/ 403591 h 500225"/>
                    <a:gd name="connsiteX2" fmla="*/ 221691 w 227375"/>
                    <a:gd name="connsiteY2" fmla="*/ 483173 h 500225"/>
                    <a:gd name="connsiteX3" fmla="*/ 221691 w 227375"/>
                    <a:gd name="connsiteY3" fmla="*/ 96635 h 500225"/>
                    <a:gd name="connsiteX4" fmla="*/ 17053 w 227375"/>
                    <a:gd name="connsiteY4" fmla="*/ 17053 h 50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75" h="500225">
                      <a:moveTo>
                        <a:pt x="17053" y="17053"/>
                      </a:moveTo>
                      <a:lnTo>
                        <a:pt x="17053" y="403591"/>
                      </a:lnTo>
                      <a:cubicBezTo>
                        <a:pt x="17053" y="447543"/>
                        <a:pt x="108686" y="483173"/>
                        <a:pt x="221691" y="483173"/>
                      </a:cubicBezTo>
                      <a:lnTo>
                        <a:pt x="221691" y="96635"/>
                      </a:lnTo>
                      <a:cubicBezTo>
                        <a:pt x="108686" y="96635"/>
                        <a:pt x="17053" y="61005"/>
                        <a:pt x="17053" y="17053"/>
                      </a:cubicBezTo>
                      <a:close/>
                    </a:path>
                  </a:pathLst>
                </a:custGeom>
                <a:solidFill>
                  <a:srgbClr val="3C9BE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2DB2093-2530-434B-8765-0EBB2ABBD603}"/>
                    </a:ext>
                  </a:extLst>
                </p:cNvPr>
                <p:cNvSpPr/>
                <p:nvPr/>
              </p:nvSpPr>
              <p:spPr>
                <a:xfrm>
                  <a:off x="6039082" y="5008545"/>
                  <a:ext cx="136426" cy="181900"/>
                </a:xfrm>
                <a:custGeom>
                  <a:avLst/>
                  <a:gdLst>
                    <a:gd name="connsiteX0" fmla="*/ 115581 w 136425"/>
                    <a:gd name="connsiteY0" fmla="*/ 125813 h 181900"/>
                    <a:gd name="connsiteX1" fmla="*/ 103689 w 136425"/>
                    <a:gd name="connsiteY1" fmla="*/ 151370 h 181900"/>
                    <a:gd name="connsiteX2" fmla="*/ 70811 w 136425"/>
                    <a:gd name="connsiteY2" fmla="*/ 160419 h 181900"/>
                    <a:gd name="connsiteX3" fmla="*/ 40979 w 136425"/>
                    <a:gd name="connsiteY3" fmla="*/ 153939 h 181900"/>
                    <a:gd name="connsiteX4" fmla="*/ 40979 w 136425"/>
                    <a:gd name="connsiteY4" fmla="*/ 128064 h 181900"/>
                    <a:gd name="connsiteX5" fmla="*/ 71447 w 136425"/>
                    <a:gd name="connsiteY5" fmla="*/ 139887 h 181900"/>
                    <a:gd name="connsiteX6" fmla="*/ 83885 w 136425"/>
                    <a:gd name="connsiteY6" fmla="*/ 136658 h 181900"/>
                    <a:gd name="connsiteX7" fmla="*/ 88273 w 136425"/>
                    <a:gd name="connsiteY7" fmla="*/ 128086 h 181900"/>
                    <a:gd name="connsiteX8" fmla="*/ 84044 w 136425"/>
                    <a:gd name="connsiteY8" fmla="*/ 118946 h 181900"/>
                    <a:gd name="connsiteX9" fmla="*/ 66877 w 136425"/>
                    <a:gd name="connsiteY9" fmla="*/ 108919 h 181900"/>
                    <a:gd name="connsiteX10" fmla="*/ 40501 w 136425"/>
                    <a:gd name="connsiteY10" fmla="*/ 74949 h 181900"/>
                    <a:gd name="connsiteX11" fmla="*/ 52007 w 136425"/>
                    <a:gd name="connsiteY11" fmla="*/ 49915 h 181900"/>
                    <a:gd name="connsiteX12" fmla="*/ 82566 w 136425"/>
                    <a:gd name="connsiteY12" fmla="*/ 40501 h 181900"/>
                    <a:gd name="connsiteX13" fmla="*/ 110556 w 136425"/>
                    <a:gd name="connsiteY13" fmla="*/ 44958 h 181900"/>
                    <a:gd name="connsiteX14" fmla="*/ 110556 w 136425"/>
                    <a:gd name="connsiteY14" fmla="*/ 69128 h 181900"/>
                    <a:gd name="connsiteX15" fmla="*/ 84021 w 136425"/>
                    <a:gd name="connsiteY15" fmla="*/ 61033 h 181900"/>
                    <a:gd name="connsiteX16" fmla="*/ 72198 w 136425"/>
                    <a:gd name="connsiteY16" fmla="*/ 64217 h 181900"/>
                    <a:gd name="connsiteX17" fmla="*/ 67855 w 136425"/>
                    <a:gd name="connsiteY17" fmla="*/ 72743 h 181900"/>
                    <a:gd name="connsiteX18" fmla="*/ 71356 w 136425"/>
                    <a:gd name="connsiteY18" fmla="*/ 81770 h 181900"/>
                    <a:gd name="connsiteX19" fmla="*/ 85704 w 136425"/>
                    <a:gd name="connsiteY19" fmla="*/ 90456 h 181900"/>
                    <a:gd name="connsiteX20" fmla="*/ 108737 w 136425"/>
                    <a:gd name="connsiteY20" fmla="*/ 106076 h 181900"/>
                    <a:gd name="connsiteX21" fmla="*/ 115581 w 136425"/>
                    <a:gd name="connsiteY21" fmla="*/ 125813 h 18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6425" h="181900">
                      <a:moveTo>
                        <a:pt x="115581" y="125813"/>
                      </a:moveTo>
                      <a:cubicBezTo>
                        <a:pt x="115581" y="136817"/>
                        <a:pt x="111624" y="145344"/>
                        <a:pt x="103689" y="151370"/>
                      </a:cubicBezTo>
                      <a:cubicBezTo>
                        <a:pt x="95754" y="157418"/>
                        <a:pt x="84794" y="160419"/>
                        <a:pt x="70811" y="160419"/>
                      </a:cubicBezTo>
                      <a:cubicBezTo>
                        <a:pt x="58919" y="160419"/>
                        <a:pt x="48960" y="158259"/>
                        <a:pt x="40979" y="153939"/>
                      </a:cubicBezTo>
                      <a:lnTo>
                        <a:pt x="40979" y="128064"/>
                      </a:lnTo>
                      <a:cubicBezTo>
                        <a:pt x="50210" y="135931"/>
                        <a:pt x="60351" y="139887"/>
                        <a:pt x="71447" y="139887"/>
                      </a:cubicBezTo>
                      <a:cubicBezTo>
                        <a:pt x="76813" y="139887"/>
                        <a:pt x="80951" y="138818"/>
                        <a:pt x="83885" y="136658"/>
                      </a:cubicBezTo>
                      <a:cubicBezTo>
                        <a:pt x="86818" y="134498"/>
                        <a:pt x="88273" y="131656"/>
                        <a:pt x="88273" y="128086"/>
                      </a:cubicBezTo>
                      <a:cubicBezTo>
                        <a:pt x="88273" y="124585"/>
                        <a:pt x="86863" y="121538"/>
                        <a:pt x="84044" y="118946"/>
                      </a:cubicBezTo>
                      <a:cubicBezTo>
                        <a:pt x="81224" y="116354"/>
                        <a:pt x="75494" y="113011"/>
                        <a:pt x="66877" y="108919"/>
                      </a:cubicBezTo>
                      <a:cubicBezTo>
                        <a:pt x="49301" y="100619"/>
                        <a:pt x="40501" y="89296"/>
                        <a:pt x="40501" y="74949"/>
                      </a:cubicBezTo>
                      <a:cubicBezTo>
                        <a:pt x="40501" y="64535"/>
                        <a:pt x="44321" y="56190"/>
                        <a:pt x="52007" y="49915"/>
                      </a:cubicBezTo>
                      <a:cubicBezTo>
                        <a:pt x="59669" y="43639"/>
                        <a:pt x="69856" y="40501"/>
                        <a:pt x="82566" y="40501"/>
                      </a:cubicBezTo>
                      <a:cubicBezTo>
                        <a:pt x="93821" y="40501"/>
                        <a:pt x="103143" y="42002"/>
                        <a:pt x="110556" y="44958"/>
                      </a:cubicBezTo>
                      <a:lnTo>
                        <a:pt x="110556" y="69128"/>
                      </a:lnTo>
                      <a:cubicBezTo>
                        <a:pt x="102780" y="63739"/>
                        <a:pt x="93935" y="61033"/>
                        <a:pt x="84021" y="61033"/>
                      </a:cubicBezTo>
                      <a:cubicBezTo>
                        <a:pt x="79042" y="61033"/>
                        <a:pt x="75108" y="62102"/>
                        <a:pt x="72198" y="64217"/>
                      </a:cubicBezTo>
                      <a:cubicBezTo>
                        <a:pt x="69310" y="66354"/>
                        <a:pt x="67855" y="69196"/>
                        <a:pt x="67855" y="72743"/>
                      </a:cubicBezTo>
                      <a:cubicBezTo>
                        <a:pt x="67855" y="76404"/>
                        <a:pt x="69014" y="79428"/>
                        <a:pt x="71356" y="81770"/>
                      </a:cubicBezTo>
                      <a:cubicBezTo>
                        <a:pt x="73675" y="84112"/>
                        <a:pt x="78473" y="87022"/>
                        <a:pt x="85704" y="90456"/>
                      </a:cubicBezTo>
                      <a:cubicBezTo>
                        <a:pt x="96481" y="95594"/>
                        <a:pt x="104167" y="100778"/>
                        <a:pt x="108737" y="106076"/>
                      </a:cubicBezTo>
                      <a:cubicBezTo>
                        <a:pt x="113307" y="111374"/>
                        <a:pt x="115581" y="117945"/>
                        <a:pt x="115581" y="125813"/>
                      </a:cubicBezTo>
                      <a:close/>
                    </a:path>
                  </a:pathLst>
                </a:custGeom>
                <a:solidFill>
                  <a:srgbClr val="FFFFFF"/>
                </a:solidFill>
                <a:ln w="2262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3D34CD3-165C-48DE-8B28-9653A2A2B00E}"/>
                    </a:ext>
                  </a:extLst>
                </p:cNvPr>
                <p:cNvSpPr/>
                <p:nvPr/>
              </p:nvSpPr>
              <p:spPr>
                <a:xfrm>
                  <a:off x="6125280" y="5008522"/>
                  <a:ext cx="181901" cy="227375"/>
                </a:xfrm>
                <a:custGeom>
                  <a:avLst/>
                  <a:gdLst>
                    <a:gd name="connsiteX0" fmla="*/ 153439 w 181900"/>
                    <a:gd name="connsiteY0" fmla="*/ 99642 h 227375"/>
                    <a:gd name="connsiteX1" fmla="*/ 144185 w 181900"/>
                    <a:gd name="connsiteY1" fmla="*/ 135135 h 227375"/>
                    <a:gd name="connsiteX2" fmla="*/ 118150 w 181900"/>
                    <a:gd name="connsiteY2" fmla="*/ 156235 h 227375"/>
                    <a:gd name="connsiteX3" fmla="*/ 151597 w 181900"/>
                    <a:gd name="connsiteY3" fmla="*/ 187386 h 227375"/>
                    <a:gd name="connsiteX4" fmla="*/ 117832 w 181900"/>
                    <a:gd name="connsiteY4" fmla="*/ 187386 h 227375"/>
                    <a:gd name="connsiteX5" fmla="*/ 93957 w 181900"/>
                    <a:gd name="connsiteY5" fmla="*/ 160442 h 227375"/>
                    <a:gd name="connsiteX6" fmla="*/ 66263 w 181900"/>
                    <a:gd name="connsiteY6" fmla="*/ 152279 h 227375"/>
                    <a:gd name="connsiteX7" fmla="*/ 47209 w 181900"/>
                    <a:gd name="connsiteY7" fmla="*/ 131451 h 227375"/>
                    <a:gd name="connsiteX8" fmla="*/ 40501 w 181900"/>
                    <a:gd name="connsiteY8" fmla="*/ 101961 h 227375"/>
                    <a:gd name="connsiteX9" fmla="*/ 47777 w 181900"/>
                    <a:gd name="connsiteY9" fmla="*/ 69810 h 227375"/>
                    <a:gd name="connsiteX10" fmla="*/ 68241 w 181900"/>
                    <a:gd name="connsiteY10" fmla="*/ 48096 h 227375"/>
                    <a:gd name="connsiteX11" fmla="*/ 98482 w 181900"/>
                    <a:gd name="connsiteY11" fmla="*/ 40501 h 227375"/>
                    <a:gd name="connsiteX12" fmla="*/ 126995 w 181900"/>
                    <a:gd name="connsiteY12" fmla="*/ 47868 h 227375"/>
                    <a:gd name="connsiteX13" fmla="*/ 146527 w 181900"/>
                    <a:gd name="connsiteY13" fmla="*/ 68809 h 227375"/>
                    <a:gd name="connsiteX14" fmla="*/ 153439 w 181900"/>
                    <a:gd name="connsiteY14" fmla="*/ 99642 h 227375"/>
                    <a:gd name="connsiteX15" fmla="*/ 126108 w 181900"/>
                    <a:gd name="connsiteY15" fmla="*/ 101097 h 227375"/>
                    <a:gd name="connsiteX16" fmla="*/ 118468 w 181900"/>
                    <a:gd name="connsiteY16" fmla="*/ 73221 h 227375"/>
                    <a:gd name="connsiteX17" fmla="*/ 97550 w 181900"/>
                    <a:gd name="connsiteY17" fmla="*/ 62989 h 227375"/>
                    <a:gd name="connsiteX18" fmla="*/ 75926 w 181900"/>
                    <a:gd name="connsiteY18" fmla="*/ 73243 h 227375"/>
                    <a:gd name="connsiteX19" fmla="*/ 67809 w 181900"/>
                    <a:gd name="connsiteY19" fmla="*/ 100574 h 227375"/>
                    <a:gd name="connsiteX20" fmla="*/ 75767 w 181900"/>
                    <a:gd name="connsiteY20" fmla="*/ 127700 h 227375"/>
                    <a:gd name="connsiteX21" fmla="*/ 96913 w 181900"/>
                    <a:gd name="connsiteY21" fmla="*/ 137841 h 227375"/>
                    <a:gd name="connsiteX22" fmla="*/ 118218 w 181900"/>
                    <a:gd name="connsiteY22" fmla="*/ 128018 h 227375"/>
                    <a:gd name="connsiteX23" fmla="*/ 126108 w 181900"/>
                    <a:gd name="connsiteY23" fmla="*/ 101097 h 22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900" h="227375">
                      <a:moveTo>
                        <a:pt x="153439" y="99642"/>
                      </a:moveTo>
                      <a:cubicBezTo>
                        <a:pt x="153439" y="113284"/>
                        <a:pt x="150347" y="125130"/>
                        <a:pt x="144185" y="135135"/>
                      </a:cubicBezTo>
                      <a:cubicBezTo>
                        <a:pt x="138023" y="145162"/>
                        <a:pt x="129337" y="152188"/>
                        <a:pt x="118150" y="156235"/>
                      </a:cubicBezTo>
                      <a:lnTo>
                        <a:pt x="151597" y="187386"/>
                      </a:lnTo>
                      <a:lnTo>
                        <a:pt x="117832" y="187386"/>
                      </a:lnTo>
                      <a:lnTo>
                        <a:pt x="93957" y="160442"/>
                      </a:lnTo>
                      <a:cubicBezTo>
                        <a:pt x="83725" y="160078"/>
                        <a:pt x="74471" y="157349"/>
                        <a:pt x="66263" y="152279"/>
                      </a:cubicBezTo>
                      <a:cubicBezTo>
                        <a:pt x="58032" y="147209"/>
                        <a:pt x="51688" y="140274"/>
                        <a:pt x="47209" y="131451"/>
                      </a:cubicBezTo>
                      <a:cubicBezTo>
                        <a:pt x="42730" y="122629"/>
                        <a:pt x="40501" y="112807"/>
                        <a:pt x="40501" y="101961"/>
                      </a:cubicBezTo>
                      <a:cubicBezTo>
                        <a:pt x="40501" y="89933"/>
                        <a:pt x="42934" y="79223"/>
                        <a:pt x="47777" y="69810"/>
                      </a:cubicBezTo>
                      <a:cubicBezTo>
                        <a:pt x="52620" y="60397"/>
                        <a:pt x="59442" y="53166"/>
                        <a:pt x="68241" y="48096"/>
                      </a:cubicBezTo>
                      <a:cubicBezTo>
                        <a:pt x="77041" y="43025"/>
                        <a:pt x="87113" y="40501"/>
                        <a:pt x="98482" y="40501"/>
                      </a:cubicBezTo>
                      <a:cubicBezTo>
                        <a:pt x="109078" y="40501"/>
                        <a:pt x="118582" y="42957"/>
                        <a:pt x="126995" y="47868"/>
                      </a:cubicBezTo>
                      <a:cubicBezTo>
                        <a:pt x="135385" y="52780"/>
                        <a:pt x="141888" y="59760"/>
                        <a:pt x="146527" y="68809"/>
                      </a:cubicBezTo>
                      <a:cubicBezTo>
                        <a:pt x="151120" y="77882"/>
                        <a:pt x="153439" y="88159"/>
                        <a:pt x="153439" y="99642"/>
                      </a:cubicBezTo>
                      <a:close/>
                      <a:moveTo>
                        <a:pt x="126108" y="101097"/>
                      </a:moveTo>
                      <a:cubicBezTo>
                        <a:pt x="126108" y="89342"/>
                        <a:pt x="123562" y="80065"/>
                        <a:pt x="118468" y="73221"/>
                      </a:cubicBezTo>
                      <a:cubicBezTo>
                        <a:pt x="113375" y="66399"/>
                        <a:pt x="106418" y="62989"/>
                        <a:pt x="97550" y="62989"/>
                      </a:cubicBezTo>
                      <a:cubicBezTo>
                        <a:pt x="88546" y="62989"/>
                        <a:pt x="81338" y="66399"/>
                        <a:pt x="75926" y="73243"/>
                      </a:cubicBezTo>
                      <a:cubicBezTo>
                        <a:pt x="70515" y="80087"/>
                        <a:pt x="67809" y="89205"/>
                        <a:pt x="67809" y="100574"/>
                      </a:cubicBezTo>
                      <a:cubicBezTo>
                        <a:pt x="67809" y="111897"/>
                        <a:pt x="70469" y="120947"/>
                        <a:pt x="75767" y="127700"/>
                      </a:cubicBezTo>
                      <a:cubicBezTo>
                        <a:pt x="81088" y="134476"/>
                        <a:pt x="88114" y="137841"/>
                        <a:pt x="96913" y="137841"/>
                      </a:cubicBezTo>
                      <a:cubicBezTo>
                        <a:pt x="105872" y="137841"/>
                        <a:pt x="112966" y="134566"/>
                        <a:pt x="118218" y="128018"/>
                      </a:cubicBezTo>
                      <a:cubicBezTo>
                        <a:pt x="123494" y="121515"/>
                        <a:pt x="126108" y="112534"/>
                        <a:pt x="126108" y="101097"/>
                      </a:cubicBezTo>
                      <a:close/>
                    </a:path>
                  </a:pathLst>
                </a:custGeom>
                <a:solidFill>
                  <a:srgbClr val="FFFFFF"/>
                </a:solidFill>
                <a:ln w="2262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F145B84-FF19-469C-9916-054A65A6FC19}"/>
                    </a:ext>
                  </a:extLst>
                </p:cNvPr>
                <p:cNvSpPr/>
                <p:nvPr/>
              </p:nvSpPr>
              <p:spPr>
                <a:xfrm>
                  <a:off x="6257294" y="5010478"/>
                  <a:ext cx="136426" cy="181900"/>
                </a:xfrm>
                <a:custGeom>
                  <a:avLst/>
                  <a:gdLst>
                    <a:gd name="connsiteX0" fmla="*/ 109146 w 136425"/>
                    <a:gd name="connsiteY0" fmla="*/ 156485 h 181900"/>
                    <a:gd name="connsiteX1" fmla="*/ 40501 w 136425"/>
                    <a:gd name="connsiteY1" fmla="*/ 156485 h 181900"/>
                    <a:gd name="connsiteX2" fmla="*/ 40501 w 136425"/>
                    <a:gd name="connsiteY2" fmla="*/ 40501 h 181900"/>
                    <a:gd name="connsiteX3" fmla="*/ 66468 w 136425"/>
                    <a:gd name="connsiteY3" fmla="*/ 40501 h 181900"/>
                    <a:gd name="connsiteX4" fmla="*/ 66468 w 136425"/>
                    <a:gd name="connsiteY4" fmla="*/ 135294 h 181900"/>
                    <a:gd name="connsiteX5" fmla="*/ 109146 w 136425"/>
                    <a:gd name="connsiteY5" fmla="*/ 135294 h 18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25" h="181900">
                      <a:moveTo>
                        <a:pt x="109146" y="156485"/>
                      </a:moveTo>
                      <a:lnTo>
                        <a:pt x="40501" y="156485"/>
                      </a:lnTo>
                      <a:lnTo>
                        <a:pt x="40501" y="40501"/>
                      </a:lnTo>
                      <a:lnTo>
                        <a:pt x="66468" y="40501"/>
                      </a:lnTo>
                      <a:lnTo>
                        <a:pt x="66468" y="135294"/>
                      </a:lnTo>
                      <a:lnTo>
                        <a:pt x="109146" y="135294"/>
                      </a:lnTo>
                      <a:close/>
                    </a:path>
                  </a:pathLst>
                </a:custGeom>
                <a:solidFill>
                  <a:srgbClr val="FFFFFF"/>
                </a:solidFill>
                <a:ln w="2262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96EC995-2F70-4ECE-BCDD-82AC8E2191BA}"/>
                    </a:ext>
                  </a:extLst>
                </p:cNvPr>
                <p:cNvSpPr/>
                <p:nvPr/>
              </p:nvSpPr>
              <p:spPr>
                <a:xfrm>
                  <a:off x="5995835" y="4768186"/>
                  <a:ext cx="432014" cy="181900"/>
                </a:xfrm>
                <a:custGeom>
                  <a:avLst/>
                  <a:gdLst>
                    <a:gd name="connsiteX0" fmla="*/ 222402 w 432014"/>
                    <a:gd name="connsiteY0" fmla="*/ 40501 h 181900"/>
                    <a:gd name="connsiteX1" fmla="*/ 40501 w 432014"/>
                    <a:gd name="connsiteY1" fmla="*/ 97345 h 181900"/>
                    <a:gd name="connsiteX2" fmla="*/ 222402 w 432014"/>
                    <a:gd name="connsiteY2" fmla="*/ 154189 h 181900"/>
                    <a:gd name="connsiteX3" fmla="*/ 404303 w 432014"/>
                    <a:gd name="connsiteY3" fmla="*/ 97345 h 181900"/>
                    <a:gd name="connsiteX4" fmla="*/ 222402 w 432014"/>
                    <a:gd name="connsiteY4" fmla="*/ 40501 h 18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14" h="181900">
                      <a:moveTo>
                        <a:pt x="222402" y="40501"/>
                      </a:moveTo>
                      <a:cubicBezTo>
                        <a:pt x="104712" y="40501"/>
                        <a:pt x="40501" y="78041"/>
                        <a:pt x="40501" y="97345"/>
                      </a:cubicBezTo>
                      <a:cubicBezTo>
                        <a:pt x="40501" y="116649"/>
                        <a:pt x="104712" y="154189"/>
                        <a:pt x="222402" y="154189"/>
                      </a:cubicBezTo>
                      <a:cubicBezTo>
                        <a:pt x="340092" y="154189"/>
                        <a:pt x="404303" y="116649"/>
                        <a:pt x="404303" y="97345"/>
                      </a:cubicBezTo>
                      <a:cubicBezTo>
                        <a:pt x="404303" y="78041"/>
                        <a:pt x="340092" y="40501"/>
                        <a:pt x="222402" y="40501"/>
                      </a:cubicBezTo>
                      <a:close/>
                    </a:path>
                  </a:pathLst>
                </a:custGeom>
                <a:solidFill>
                  <a:srgbClr val="B8D432"/>
                </a:solidFill>
                <a:ln w="2262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90B2E10-E313-43FE-AE3E-865FA655BB1E}"/>
                    </a:ext>
                  </a:extLst>
                </p:cNvPr>
                <p:cNvSpPr/>
                <p:nvPr/>
              </p:nvSpPr>
              <p:spPr>
                <a:xfrm>
                  <a:off x="6038945" y="4836399"/>
                  <a:ext cx="341064" cy="113688"/>
                </a:xfrm>
                <a:custGeom>
                  <a:avLst/>
                  <a:gdLst>
                    <a:gd name="connsiteX0" fmla="*/ 40501 w 341063"/>
                    <a:gd name="connsiteY0" fmla="*/ 63239 h 113687"/>
                    <a:gd name="connsiteX1" fmla="*/ 179292 w 341063"/>
                    <a:gd name="connsiteY1" fmla="*/ 85976 h 113687"/>
                    <a:gd name="connsiteX2" fmla="*/ 318082 w 341063"/>
                    <a:gd name="connsiteY2" fmla="*/ 63239 h 113687"/>
                    <a:gd name="connsiteX3" fmla="*/ 179292 w 341063"/>
                    <a:gd name="connsiteY3" fmla="*/ 40501 h 113687"/>
                    <a:gd name="connsiteX4" fmla="*/ 40501 w 341063"/>
                    <a:gd name="connsiteY4" fmla="*/ 63239 h 11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63" h="113687">
                      <a:moveTo>
                        <a:pt x="40501" y="63239"/>
                      </a:moveTo>
                      <a:cubicBezTo>
                        <a:pt x="71265" y="75744"/>
                        <a:pt x="117923" y="85976"/>
                        <a:pt x="179292" y="85976"/>
                      </a:cubicBezTo>
                      <a:cubicBezTo>
                        <a:pt x="240660" y="85976"/>
                        <a:pt x="287318" y="75744"/>
                        <a:pt x="318082" y="63239"/>
                      </a:cubicBezTo>
                      <a:cubicBezTo>
                        <a:pt x="287318" y="50733"/>
                        <a:pt x="240660" y="40501"/>
                        <a:pt x="179292" y="40501"/>
                      </a:cubicBezTo>
                      <a:cubicBezTo>
                        <a:pt x="117923" y="40501"/>
                        <a:pt x="71265" y="50733"/>
                        <a:pt x="40501" y="63239"/>
                      </a:cubicBezTo>
                      <a:close/>
                    </a:path>
                  </a:pathLst>
                </a:custGeom>
                <a:solidFill>
                  <a:srgbClr val="7FBA00"/>
                </a:solidFill>
                <a:ln w="2262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799A76C-FD44-403B-85A3-B7F3261B01D1}"/>
                    </a:ext>
                  </a:extLst>
                </p:cNvPr>
                <p:cNvSpPr/>
                <p:nvPr/>
              </p:nvSpPr>
              <p:spPr>
                <a:xfrm>
                  <a:off x="5973097" y="4745449"/>
                  <a:ext cx="477489" cy="227375"/>
                </a:xfrm>
                <a:custGeom>
                  <a:avLst/>
                  <a:gdLst>
                    <a:gd name="connsiteX0" fmla="*/ 245140 w 477489"/>
                    <a:gd name="connsiteY0" fmla="*/ 63239 h 227375"/>
                    <a:gd name="connsiteX1" fmla="*/ 427040 w 477489"/>
                    <a:gd name="connsiteY1" fmla="*/ 120083 h 227375"/>
                    <a:gd name="connsiteX2" fmla="*/ 245140 w 477489"/>
                    <a:gd name="connsiteY2" fmla="*/ 176927 h 227375"/>
                    <a:gd name="connsiteX3" fmla="*/ 63239 w 477489"/>
                    <a:gd name="connsiteY3" fmla="*/ 120083 h 227375"/>
                    <a:gd name="connsiteX4" fmla="*/ 245140 w 477489"/>
                    <a:gd name="connsiteY4" fmla="*/ 63239 h 227375"/>
                    <a:gd name="connsiteX5" fmla="*/ 245140 w 477489"/>
                    <a:gd name="connsiteY5" fmla="*/ 40501 h 227375"/>
                    <a:gd name="connsiteX6" fmla="*/ 40501 w 477489"/>
                    <a:gd name="connsiteY6" fmla="*/ 120083 h 227375"/>
                    <a:gd name="connsiteX7" fmla="*/ 245140 w 477489"/>
                    <a:gd name="connsiteY7" fmla="*/ 199664 h 227375"/>
                    <a:gd name="connsiteX8" fmla="*/ 449778 w 477489"/>
                    <a:gd name="connsiteY8" fmla="*/ 120083 h 227375"/>
                    <a:gd name="connsiteX9" fmla="*/ 245140 w 477489"/>
                    <a:gd name="connsiteY9" fmla="*/ 40501 h 227375"/>
                    <a:gd name="connsiteX10" fmla="*/ 245140 w 477489"/>
                    <a:gd name="connsiteY10" fmla="*/ 40501 h 22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489" h="227375">
                      <a:moveTo>
                        <a:pt x="245140" y="63239"/>
                      </a:moveTo>
                      <a:cubicBezTo>
                        <a:pt x="362829" y="63239"/>
                        <a:pt x="427040" y="100801"/>
                        <a:pt x="427040" y="120083"/>
                      </a:cubicBezTo>
                      <a:cubicBezTo>
                        <a:pt x="427040" y="139364"/>
                        <a:pt x="362829" y="176927"/>
                        <a:pt x="245140" y="176927"/>
                      </a:cubicBezTo>
                      <a:cubicBezTo>
                        <a:pt x="127450" y="176927"/>
                        <a:pt x="63239" y="139364"/>
                        <a:pt x="63239" y="120083"/>
                      </a:cubicBezTo>
                      <a:cubicBezTo>
                        <a:pt x="63239" y="100801"/>
                        <a:pt x="127450" y="63239"/>
                        <a:pt x="245140" y="63239"/>
                      </a:cubicBezTo>
                      <a:moveTo>
                        <a:pt x="245140" y="40501"/>
                      </a:moveTo>
                      <a:cubicBezTo>
                        <a:pt x="132111" y="40501"/>
                        <a:pt x="40501" y="76131"/>
                        <a:pt x="40501" y="120083"/>
                      </a:cubicBezTo>
                      <a:cubicBezTo>
                        <a:pt x="40501" y="164034"/>
                        <a:pt x="132111" y="199664"/>
                        <a:pt x="245140" y="199664"/>
                      </a:cubicBezTo>
                      <a:cubicBezTo>
                        <a:pt x="358168" y="199664"/>
                        <a:pt x="449778" y="164034"/>
                        <a:pt x="449778" y="120083"/>
                      </a:cubicBezTo>
                      <a:cubicBezTo>
                        <a:pt x="449778" y="76131"/>
                        <a:pt x="358168" y="40501"/>
                        <a:pt x="245140" y="40501"/>
                      </a:cubicBezTo>
                      <a:lnTo>
                        <a:pt x="245140" y="40501"/>
                      </a:lnTo>
                      <a:close/>
                    </a:path>
                  </a:pathLst>
                </a:custGeom>
                <a:solidFill>
                  <a:srgbClr val="FFFFFF"/>
                </a:solidFill>
                <a:ln w="22622" cap="flat">
                  <a:noFill/>
                  <a:prstDash val="solid"/>
                  <a:miter/>
                </a:ln>
              </p:spPr>
              <p:txBody>
                <a:bodyPr rtlCol="0" anchor="ctr"/>
                <a:lstStyle/>
                <a:p>
                  <a:endParaRPr lang="en-US"/>
                </a:p>
              </p:txBody>
            </p:sp>
          </p:grpSp>
          <p:pic>
            <p:nvPicPr>
              <p:cNvPr id="29" name="Picture 28">
                <a:extLst>
                  <a:ext uri="{FF2B5EF4-FFF2-40B4-BE49-F238E27FC236}">
                    <a16:creationId xmlns:a16="http://schemas.microsoft.com/office/drawing/2014/main" id="{697DFA5C-45D4-4AEA-AB34-0CE415C5A62C}"/>
                  </a:ext>
                </a:extLst>
              </p:cNvPr>
              <p:cNvPicPr>
                <a:picLocks noChangeAspect="1"/>
              </p:cNvPicPr>
              <p:nvPr/>
            </p:nvPicPr>
            <p:blipFill>
              <a:blip r:embed="rId9"/>
              <a:stretch>
                <a:fillRect/>
              </a:stretch>
            </p:blipFill>
            <p:spPr>
              <a:xfrm>
                <a:off x="7974730" y="4882474"/>
                <a:ext cx="669435" cy="455253"/>
              </a:xfrm>
              <a:prstGeom prst="rect">
                <a:avLst/>
              </a:prstGeom>
            </p:spPr>
          </p:pic>
          <p:grpSp>
            <p:nvGrpSpPr>
              <p:cNvPr id="227" name="Group 226">
                <a:extLst>
                  <a:ext uri="{FF2B5EF4-FFF2-40B4-BE49-F238E27FC236}">
                    <a16:creationId xmlns:a16="http://schemas.microsoft.com/office/drawing/2014/main" id="{540DF421-8E6C-462F-AB05-37FACF5C95E9}"/>
                  </a:ext>
                </a:extLst>
              </p:cNvPr>
              <p:cNvGrpSpPr/>
              <p:nvPr/>
            </p:nvGrpSpPr>
            <p:grpSpPr>
              <a:xfrm>
                <a:off x="10137210" y="4867973"/>
                <a:ext cx="540548" cy="513033"/>
                <a:chOff x="10141505" y="4867973"/>
                <a:chExt cx="540548" cy="513033"/>
              </a:xfrm>
            </p:grpSpPr>
            <p:grpSp>
              <p:nvGrpSpPr>
                <p:cNvPr id="185" name="Group 184">
                  <a:extLst>
                    <a:ext uri="{FF2B5EF4-FFF2-40B4-BE49-F238E27FC236}">
                      <a16:creationId xmlns:a16="http://schemas.microsoft.com/office/drawing/2014/main" id="{AEA04A47-9CC3-462E-9FCE-082B32942D23}"/>
                    </a:ext>
                  </a:extLst>
                </p:cNvPr>
                <p:cNvGrpSpPr/>
                <p:nvPr/>
              </p:nvGrpSpPr>
              <p:grpSpPr>
                <a:xfrm>
                  <a:off x="10170795" y="4932977"/>
                  <a:ext cx="473377" cy="373041"/>
                  <a:chOff x="10072022" y="4685407"/>
                  <a:chExt cx="464137" cy="365760"/>
                </a:xfrm>
              </p:grpSpPr>
              <p:sp>
                <p:nvSpPr>
                  <p:cNvPr id="183" name="server" title="Icon of a server tower">
                    <a:extLst>
                      <a:ext uri="{FF2B5EF4-FFF2-40B4-BE49-F238E27FC236}">
                        <a16:creationId xmlns:a16="http://schemas.microsoft.com/office/drawing/2014/main" id="{FEEB4169-872C-404C-A980-FFD27598DBA8}"/>
                      </a:ext>
                    </a:extLst>
                  </p:cNvPr>
                  <p:cNvSpPr>
                    <a:spLocks noChangeAspect="1" noEditPoints="1"/>
                  </p:cNvSpPr>
                  <p:nvPr/>
                </p:nvSpPr>
                <p:spPr bwMode="auto">
                  <a:xfrm>
                    <a:off x="10342955" y="4685407"/>
                    <a:ext cx="193204" cy="3657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84" name="server" title="Icon of a server tower">
                    <a:extLst>
                      <a:ext uri="{FF2B5EF4-FFF2-40B4-BE49-F238E27FC236}">
                        <a16:creationId xmlns:a16="http://schemas.microsoft.com/office/drawing/2014/main" id="{A0F0335E-897F-4ECF-93FE-9509389AB7C5}"/>
                      </a:ext>
                    </a:extLst>
                  </p:cNvPr>
                  <p:cNvSpPr>
                    <a:spLocks noChangeAspect="1" noEditPoints="1"/>
                  </p:cNvSpPr>
                  <p:nvPr/>
                </p:nvSpPr>
                <p:spPr bwMode="auto">
                  <a:xfrm>
                    <a:off x="10072022" y="4685407"/>
                    <a:ext cx="193204" cy="36576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161" name="Group 160">
                  <a:extLst>
                    <a:ext uri="{FF2B5EF4-FFF2-40B4-BE49-F238E27FC236}">
                      <a16:creationId xmlns:a16="http://schemas.microsoft.com/office/drawing/2014/main" id="{DB061AF2-9CBA-42D5-9BE2-9EB6ED16074A}"/>
                    </a:ext>
                  </a:extLst>
                </p:cNvPr>
                <p:cNvGrpSpPr>
                  <a:grpSpLocks noChangeAspect="1"/>
                </p:cNvGrpSpPr>
                <p:nvPr/>
              </p:nvGrpSpPr>
              <p:grpSpPr bwMode="auto">
                <a:xfrm>
                  <a:off x="10141505" y="4867973"/>
                  <a:ext cx="255629" cy="513033"/>
                  <a:chOff x="1693" y="2779"/>
                  <a:chExt cx="576" cy="1156"/>
                </a:xfrm>
              </p:grpSpPr>
              <p:sp>
                <p:nvSpPr>
                  <p:cNvPr id="169" name="AutoShape 3">
                    <a:extLst>
                      <a:ext uri="{FF2B5EF4-FFF2-40B4-BE49-F238E27FC236}">
                        <a16:creationId xmlns:a16="http://schemas.microsoft.com/office/drawing/2014/main" id="{37C502C6-F51B-4FE5-8CE7-AF192AD73C0A}"/>
                      </a:ext>
                    </a:extLst>
                  </p:cNvPr>
                  <p:cNvSpPr>
                    <a:spLocks noChangeAspect="1" noChangeArrowheads="1" noTextEdit="1"/>
                  </p:cNvSpPr>
                  <p:nvPr/>
                </p:nvSpPr>
                <p:spPr bwMode="auto">
                  <a:xfrm>
                    <a:off x="1693" y="2779"/>
                    <a:ext cx="576" cy="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0" name="Rectangle 5">
                    <a:extLst>
                      <a:ext uri="{FF2B5EF4-FFF2-40B4-BE49-F238E27FC236}">
                        <a16:creationId xmlns:a16="http://schemas.microsoft.com/office/drawing/2014/main" id="{80BADBBE-9ACC-49E7-8FAC-B2F799F91084}"/>
                      </a:ext>
                    </a:extLst>
                  </p:cNvPr>
                  <p:cNvSpPr>
                    <a:spLocks noChangeArrowheads="1"/>
                  </p:cNvSpPr>
                  <p:nvPr/>
                </p:nvSpPr>
                <p:spPr bwMode="auto">
                  <a:xfrm>
                    <a:off x="1693" y="2779"/>
                    <a:ext cx="576" cy="1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4" name="Rectangle 6">
                    <a:extLst>
                      <a:ext uri="{FF2B5EF4-FFF2-40B4-BE49-F238E27FC236}">
                        <a16:creationId xmlns:a16="http://schemas.microsoft.com/office/drawing/2014/main" id="{9EB5D85F-ADDB-4ED8-8ECA-2FE27A6F0470}"/>
                      </a:ext>
                    </a:extLst>
                  </p:cNvPr>
                  <p:cNvSpPr>
                    <a:spLocks noChangeArrowheads="1"/>
                  </p:cNvSpPr>
                  <p:nvPr/>
                </p:nvSpPr>
                <p:spPr bwMode="auto">
                  <a:xfrm>
                    <a:off x="1765" y="3610"/>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5" name="Rectangle 7">
                    <a:extLst>
                      <a:ext uri="{FF2B5EF4-FFF2-40B4-BE49-F238E27FC236}">
                        <a16:creationId xmlns:a16="http://schemas.microsoft.com/office/drawing/2014/main" id="{D8302341-3017-4A6A-B65C-0FD5B90604DF}"/>
                      </a:ext>
                    </a:extLst>
                  </p:cNvPr>
                  <p:cNvSpPr>
                    <a:spLocks noChangeArrowheads="1"/>
                  </p:cNvSpPr>
                  <p:nvPr/>
                </p:nvSpPr>
                <p:spPr bwMode="auto">
                  <a:xfrm>
                    <a:off x="1765" y="2887"/>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6" name="Rectangle 8">
                    <a:extLst>
                      <a:ext uri="{FF2B5EF4-FFF2-40B4-BE49-F238E27FC236}">
                        <a16:creationId xmlns:a16="http://schemas.microsoft.com/office/drawing/2014/main" id="{9EB2E659-AEBD-4DE4-91AB-BF3225E0D554}"/>
                      </a:ext>
                    </a:extLst>
                  </p:cNvPr>
                  <p:cNvSpPr>
                    <a:spLocks noChangeArrowheads="1"/>
                  </p:cNvSpPr>
                  <p:nvPr/>
                </p:nvSpPr>
                <p:spPr bwMode="auto">
                  <a:xfrm>
                    <a:off x="1765" y="3755"/>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grpSp>
              <p:nvGrpSpPr>
                <p:cNvPr id="177" name="Group 176">
                  <a:extLst>
                    <a:ext uri="{FF2B5EF4-FFF2-40B4-BE49-F238E27FC236}">
                      <a16:creationId xmlns:a16="http://schemas.microsoft.com/office/drawing/2014/main" id="{7808BD0F-78E5-47E7-891E-4B3C350EBDB3}"/>
                    </a:ext>
                  </a:extLst>
                </p:cNvPr>
                <p:cNvGrpSpPr>
                  <a:grpSpLocks noChangeAspect="1"/>
                </p:cNvGrpSpPr>
                <p:nvPr/>
              </p:nvGrpSpPr>
              <p:grpSpPr bwMode="auto">
                <a:xfrm>
                  <a:off x="10426424" y="4867973"/>
                  <a:ext cx="255629" cy="513033"/>
                  <a:chOff x="1693" y="2779"/>
                  <a:chExt cx="576" cy="1156"/>
                </a:xfrm>
              </p:grpSpPr>
              <p:sp>
                <p:nvSpPr>
                  <p:cNvPr id="178" name="AutoShape 3">
                    <a:extLst>
                      <a:ext uri="{FF2B5EF4-FFF2-40B4-BE49-F238E27FC236}">
                        <a16:creationId xmlns:a16="http://schemas.microsoft.com/office/drawing/2014/main" id="{07E51D4B-B7BB-4C95-A994-6080CBDB206F}"/>
                      </a:ext>
                    </a:extLst>
                  </p:cNvPr>
                  <p:cNvSpPr>
                    <a:spLocks noChangeAspect="1" noChangeArrowheads="1" noTextEdit="1"/>
                  </p:cNvSpPr>
                  <p:nvPr/>
                </p:nvSpPr>
                <p:spPr bwMode="auto">
                  <a:xfrm>
                    <a:off x="1693" y="2779"/>
                    <a:ext cx="576" cy="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9" name="Rectangle 5">
                    <a:extLst>
                      <a:ext uri="{FF2B5EF4-FFF2-40B4-BE49-F238E27FC236}">
                        <a16:creationId xmlns:a16="http://schemas.microsoft.com/office/drawing/2014/main" id="{617F4F9A-CE3C-4926-A17D-DCCB51074C69}"/>
                      </a:ext>
                    </a:extLst>
                  </p:cNvPr>
                  <p:cNvSpPr>
                    <a:spLocks noChangeArrowheads="1"/>
                  </p:cNvSpPr>
                  <p:nvPr/>
                </p:nvSpPr>
                <p:spPr bwMode="auto">
                  <a:xfrm>
                    <a:off x="1693" y="2779"/>
                    <a:ext cx="576" cy="1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0" name="Rectangle 6">
                    <a:extLst>
                      <a:ext uri="{FF2B5EF4-FFF2-40B4-BE49-F238E27FC236}">
                        <a16:creationId xmlns:a16="http://schemas.microsoft.com/office/drawing/2014/main" id="{32E351C4-D3E8-4F4E-9087-B9D8DD497AD9}"/>
                      </a:ext>
                    </a:extLst>
                  </p:cNvPr>
                  <p:cNvSpPr>
                    <a:spLocks noChangeArrowheads="1"/>
                  </p:cNvSpPr>
                  <p:nvPr/>
                </p:nvSpPr>
                <p:spPr bwMode="auto">
                  <a:xfrm>
                    <a:off x="1765" y="3610"/>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1" name="Rectangle 7">
                    <a:extLst>
                      <a:ext uri="{FF2B5EF4-FFF2-40B4-BE49-F238E27FC236}">
                        <a16:creationId xmlns:a16="http://schemas.microsoft.com/office/drawing/2014/main" id="{5EA41B4D-DB54-4EBB-82BE-298F79381A42}"/>
                      </a:ext>
                    </a:extLst>
                  </p:cNvPr>
                  <p:cNvSpPr>
                    <a:spLocks noChangeArrowheads="1"/>
                  </p:cNvSpPr>
                  <p:nvPr/>
                </p:nvSpPr>
                <p:spPr bwMode="auto">
                  <a:xfrm>
                    <a:off x="1765" y="2887"/>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2" name="Rectangle 8">
                    <a:extLst>
                      <a:ext uri="{FF2B5EF4-FFF2-40B4-BE49-F238E27FC236}">
                        <a16:creationId xmlns:a16="http://schemas.microsoft.com/office/drawing/2014/main" id="{AB0D8537-83BB-4C7E-96F4-C5E5840FAFCC}"/>
                      </a:ext>
                    </a:extLst>
                  </p:cNvPr>
                  <p:cNvSpPr>
                    <a:spLocks noChangeArrowheads="1"/>
                  </p:cNvSpPr>
                  <p:nvPr/>
                </p:nvSpPr>
                <p:spPr bwMode="auto">
                  <a:xfrm>
                    <a:off x="1765" y="3755"/>
                    <a:ext cx="432" cy="7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pic>
              <p:nvPicPr>
                <p:cNvPr id="193" name="Graphic 192">
                  <a:extLst>
                    <a:ext uri="{FF2B5EF4-FFF2-40B4-BE49-F238E27FC236}">
                      <a16:creationId xmlns:a16="http://schemas.microsoft.com/office/drawing/2014/main" id="{81BAF279-B4ED-4C8C-8A6E-D9D0C7FB52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1141" y="4949823"/>
                  <a:ext cx="332679" cy="332679"/>
                </a:xfrm>
                <a:prstGeom prst="rect">
                  <a:avLst/>
                </a:prstGeom>
              </p:spPr>
            </p:pic>
          </p:grpSp>
        </p:grpSp>
        <p:grpSp>
          <p:nvGrpSpPr>
            <p:cNvPr id="195" name="Group 194">
              <a:extLst>
                <a:ext uri="{FF2B5EF4-FFF2-40B4-BE49-F238E27FC236}">
                  <a16:creationId xmlns:a16="http://schemas.microsoft.com/office/drawing/2014/main" id="{B7225207-1274-440D-B8FF-B198D6DF543F}"/>
                </a:ext>
              </a:extLst>
            </p:cNvPr>
            <p:cNvGrpSpPr/>
            <p:nvPr/>
          </p:nvGrpSpPr>
          <p:grpSpPr>
            <a:xfrm>
              <a:off x="1790670" y="4859136"/>
              <a:ext cx="472677" cy="473940"/>
              <a:chOff x="5059363" y="2208213"/>
              <a:chExt cx="593726" cy="595312"/>
            </a:xfrm>
          </p:grpSpPr>
          <p:sp>
            <p:nvSpPr>
              <p:cNvPr id="196" name="AutoShape 3">
                <a:extLst>
                  <a:ext uri="{FF2B5EF4-FFF2-40B4-BE49-F238E27FC236}">
                    <a16:creationId xmlns:a16="http://schemas.microsoft.com/office/drawing/2014/main" id="{EEAF5CE1-4E05-48B6-B244-73C2A985E489}"/>
                  </a:ext>
                </a:extLst>
              </p:cNvPr>
              <p:cNvSpPr>
                <a:spLocks noChangeAspect="1" noChangeArrowheads="1" noTextEdit="1"/>
              </p:cNvSpPr>
              <p:nvPr/>
            </p:nvSpPr>
            <p:spPr bwMode="auto">
              <a:xfrm>
                <a:off x="5059363" y="2208213"/>
                <a:ext cx="5937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7" name="Rectangle 5">
                <a:extLst>
                  <a:ext uri="{FF2B5EF4-FFF2-40B4-BE49-F238E27FC236}">
                    <a16:creationId xmlns:a16="http://schemas.microsoft.com/office/drawing/2014/main" id="{92CF11FC-ABAA-4341-AECD-02050510D27D}"/>
                  </a:ext>
                </a:extLst>
              </p:cNvPr>
              <p:cNvSpPr>
                <a:spLocks noChangeArrowheads="1"/>
              </p:cNvSpPr>
              <p:nvPr/>
            </p:nvSpPr>
            <p:spPr bwMode="auto">
              <a:xfrm>
                <a:off x="5059363" y="2208213"/>
                <a:ext cx="296863" cy="595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8" name="Rectangle 6">
                <a:extLst>
                  <a:ext uri="{FF2B5EF4-FFF2-40B4-BE49-F238E27FC236}">
                    <a16:creationId xmlns:a16="http://schemas.microsoft.com/office/drawing/2014/main" id="{E160AC47-774E-4683-90E6-88E205BDFEF8}"/>
                  </a:ext>
                </a:extLst>
              </p:cNvPr>
              <p:cNvSpPr>
                <a:spLocks noChangeArrowheads="1"/>
              </p:cNvSpPr>
              <p:nvPr/>
            </p:nvSpPr>
            <p:spPr bwMode="auto">
              <a:xfrm>
                <a:off x="5356226" y="2505075"/>
                <a:ext cx="296863" cy="2984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9" name="Rectangle 7">
                <a:extLst>
                  <a:ext uri="{FF2B5EF4-FFF2-40B4-BE49-F238E27FC236}">
                    <a16:creationId xmlns:a16="http://schemas.microsoft.com/office/drawing/2014/main" id="{23B1A277-8C94-47DE-AF65-72683B9C20B2}"/>
                  </a:ext>
                </a:extLst>
              </p:cNvPr>
              <p:cNvSpPr>
                <a:spLocks noChangeArrowheads="1"/>
              </p:cNvSpPr>
              <p:nvPr/>
            </p:nvSpPr>
            <p:spPr bwMode="auto">
              <a:xfrm>
                <a:off x="5133976"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0" name="Rectangle 8">
                <a:extLst>
                  <a:ext uri="{FF2B5EF4-FFF2-40B4-BE49-F238E27FC236}">
                    <a16:creationId xmlns:a16="http://schemas.microsoft.com/office/drawing/2014/main" id="{FE12067D-5583-4C03-815F-EF6C2BFD40C3}"/>
                  </a:ext>
                </a:extLst>
              </p:cNvPr>
              <p:cNvSpPr>
                <a:spLocks noChangeArrowheads="1"/>
              </p:cNvSpPr>
              <p:nvPr/>
            </p:nvSpPr>
            <p:spPr bwMode="auto">
              <a:xfrm>
                <a:off x="5226051"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1" name="Rectangle 9">
                <a:extLst>
                  <a:ext uri="{FF2B5EF4-FFF2-40B4-BE49-F238E27FC236}">
                    <a16:creationId xmlns:a16="http://schemas.microsoft.com/office/drawing/2014/main" id="{F629CC5A-C794-4B6C-8D99-8A2245DEB5F3}"/>
                  </a:ext>
                </a:extLst>
              </p:cNvPr>
              <p:cNvSpPr>
                <a:spLocks noChangeArrowheads="1"/>
              </p:cNvSpPr>
              <p:nvPr/>
            </p:nvSpPr>
            <p:spPr bwMode="auto">
              <a:xfrm>
                <a:off x="5133976"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2" name="Rectangle 10">
                <a:extLst>
                  <a:ext uri="{FF2B5EF4-FFF2-40B4-BE49-F238E27FC236}">
                    <a16:creationId xmlns:a16="http://schemas.microsoft.com/office/drawing/2014/main" id="{7E3CD3BC-4C57-4C14-9E3B-BC1EB416839F}"/>
                  </a:ext>
                </a:extLst>
              </p:cNvPr>
              <p:cNvSpPr>
                <a:spLocks noChangeArrowheads="1"/>
              </p:cNvSpPr>
              <p:nvPr/>
            </p:nvSpPr>
            <p:spPr bwMode="auto">
              <a:xfrm>
                <a:off x="5226051"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3" name="Rectangle 11">
                <a:extLst>
                  <a:ext uri="{FF2B5EF4-FFF2-40B4-BE49-F238E27FC236}">
                    <a16:creationId xmlns:a16="http://schemas.microsoft.com/office/drawing/2014/main" id="{41A32E0B-0F1A-4321-8E4B-2A8E8B74DD15}"/>
                  </a:ext>
                </a:extLst>
              </p:cNvPr>
              <p:cNvSpPr>
                <a:spLocks noChangeArrowheads="1"/>
              </p:cNvSpPr>
              <p:nvPr/>
            </p:nvSpPr>
            <p:spPr bwMode="auto">
              <a:xfrm>
                <a:off x="5133976"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4" name="Rectangle 12">
                <a:extLst>
                  <a:ext uri="{FF2B5EF4-FFF2-40B4-BE49-F238E27FC236}">
                    <a16:creationId xmlns:a16="http://schemas.microsoft.com/office/drawing/2014/main" id="{5E15D863-4DE1-456B-9315-6CEB55AA89D2}"/>
                  </a:ext>
                </a:extLst>
              </p:cNvPr>
              <p:cNvSpPr>
                <a:spLocks noChangeArrowheads="1"/>
              </p:cNvSpPr>
              <p:nvPr/>
            </p:nvSpPr>
            <p:spPr bwMode="auto">
              <a:xfrm>
                <a:off x="5226051"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5" name="Rectangle 13">
                <a:extLst>
                  <a:ext uri="{FF2B5EF4-FFF2-40B4-BE49-F238E27FC236}">
                    <a16:creationId xmlns:a16="http://schemas.microsoft.com/office/drawing/2014/main" id="{88A205BD-FEB3-4F84-A580-C579605A7378}"/>
                  </a:ext>
                </a:extLst>
              </p:cNvPr>
              <p:cNvSpPr>
                <a:spLocks noChangeArrowheads="1"/>
              </p:cNvSpPr>
              <p:nvPr/>
            </p:nvSpPr>
            <p:spPr bwMode="auto">
              <a:xfrm>
                <a:off x="5133976"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6" name="Rectangle 14">
                <a:extLst>
                  <a:ext uri="{FF2B5EF4-FFF2-40B4-BE49-F238E27FC236}">
                    <a16:creationId xmlns:a16="http://schemas.microsoft.com/office/drawing/2014/main" id="{BBF60CD7-D76B-4DF3-8F2E-3D5140A1E8D7}"/>
                  </a:ext>
                </a:extLst>
              </p:cNvPr>
              <p:cNvSpPr>
                <a:spLocks noChangeArrowheads="1"/>
              </p:cNvSpPr>
              <p:nvPr/>
            </p:nvSpPr>
            <p:spPr bwMode="auto">
              <a:xfrm>
                <a:off x="5226051"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7" name="Rectangle 15">
                <a:extLst>
                  <a:ext uri="{FF2B5EF4-FFF2-40B4-BE49-F238E27FC236}">
                    <a16:creationId xmlns:a16="http://schemas.microsoft.com/office/drawing/2014/main" id="{DFCF9F32-4409-4BF4-8B0A-1296F3859AB7}"/>
                  </a:ext>
                </a:extLst>
              </p:cNvPr>
              <p:cNvSpPr>
                <a:spLocks noChangeArrowheads="1"/>
              </p:cNvSpPr>
              <p:nvPr/>
            </p:nvSpPr>
            <p:spPr bwMode="auto">
              <a:xfrm>
                <a:off x="5170488"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8" name="Rectangle 16">
                <a:extLst>
                  <a:ext uri="{FF2B5EF4-FFF2-40B4-BE49-F238E27FC236}">
                    <a16:creationId xmlns:a16="http://schemas.microsoft.com/office/drawing/2014/main" id="{21800FEE-7039-4F49-AF9D-4BB2C783FE17}"/>
                  </a:ext>
                </a:extLst>
              </p:cNvPr>
              <p:cNvSpPr>
                <a:spLocks noChangeArrowheads="1"/>
              </p:cNvSpPr>
              <p:nvPr/>
            </p:nvSpPr>
            <p:spPr bwMode="auto">
              <a:xfrm>
                <a:off x="5430838"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9" name="Rectangle 17">
                <a:extLst>
                  <a:ext uri="{FF2B5EF4-FFF2-40B4-BE49-F238E27FC236}">
                    <a16:creationId xmlns:a16="http://schemas.microsoft.com/office/drawing/2014/main" id="{8E547795-9494-47BD-BE54-81F3BFEBF959}"/>
                  </a:ext>
                </a:extLst>
              </p:cNvPr>
              <p:cNvSpPr>
                <a:spLocks noChangeArrowheads="1"/>
              </p:cNvSpPr>
              <p:nvPr/>
            </p:nvSpPr>
            <p:spPr bwMode="auto">
              <a:xfrm>
                <a:off x="5522913"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20" name="Rectangle 18">
                <a:extLst>
                  <a:ext uri="{FF2B5EF4-FFF2-40B4-BE49-F238E27FC236}">
                    <a16:creationId xmlns:a16="http://schemas.microsoft.com/office/drawing/2014/main" id="{CE5E5415-F337-4066-B357-B1909B51224D}"/>
                  </a:ext>
                </a:extLst>
              </p:cNvPr>
              <p:cNvSpPr>
                <a:spLocks noChangeArrowheads="1"/>
              </p:cNvSpPr>
              <p:nvPr/>
            </p:nvSpPr>
            <p:spPr bwMode="auto">
              <a:xfrm>
                <a:off x="5467351"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21" name="Oval 19">
                <a:extLst>
                  <a:ext uri="{FF2B5EF4-FFF2-40B4-BE49-F238E27FC236}">
                    <a16:creationId xmlns:a16="http://schemas.microsoft.com/office/drawing/2014/main" id="{A812DCEA-F400-4449-BDA7-63A94619F9F3}"/>
                  </a:ext>
                </a:extLst>
              </p:cNvPr>
              <p:cNvSpPr>
                <a:spLocks noChangeArrowheads="1"/>
              </p:cNvSpPr>
              <p:nvPr/>
            </p:nvSpPr>
            <p:spPr bwMode="auto">
              <a:xfrm>
                <a:off x="5430838" y="2301875"/>
                <a:ext cx="111125" cy="111125"/>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222" name="Freeform 20">
                <a:extLst>
                  <a:ext uri="{FF2B5EF4-FFF2-40B4-BE49-F238E27FC236}">
                    <a16:creationId xmlns:a16="http://schemas.microsoft.com/office/drawing/2014/main" id="{2A434880-C33F-499B-B2B7-421FCD567974}"/>
                  </a:ext>
                </a:extLst>
              </p:cNvPr>
              <p:cNvSpPr>
                <a:spLocks/>
              </p:cNvSpPr>
              <p:nvPr/>
            </p:nvSpPr>
            <p:spPr bwMode="auto">
              <a:xfrm>
                <a:off x="5411788" y="2371725"/>
                <a:ext cx="185738" cy="4127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223" name="Oval 21">
                <a:extLst>
                  <a:ext uri="{FF2B5EF4-FFF2-40B4-BE49-F238E27FC236}">
                    <a16:creationId xmlns:a16="http://schemas.microsoft.com/office/drawing/2014/main" id="{63D90283-098B-4FA7-A32C-011D239FDF3B}"/>
                  </a:ext>
                </a:extLst>
              </p:cNvPr>
              <p:cNvSpPr>
                <a:spLocks noChangeArrowheads="1"/>
              </p:cNvSpPr>
              <p:nvPr/>
            </p:nvSpPr>
            <p:spPr bwMode="auto">
              <a:xfrm>
                <a:off x="5505451" y="2319338"/>
                <a:ext cx="73025" cy="74612"/>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70458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750" fill="hold"/>
                                        <p:tgtEl>
                                          <p:spTgt spid="99"/>
                                        </p:tgtEl>
                                        <p:attrNameLst>
                                          <p:attrName>ppt_x</p:attrName>
                                        </p:attrNameLst>
                                      </p:cBhvr>
                                      <p:tavLst>
                                        <p:tav tm="0">
                                          <p:val>
                                            <p:strVal val="1+#ppt_w/2"/>
                                          </p:val>
                                        </p:tav>
                                        <p:tav tm="100000">
                                          <p:val>
                                            <p:strVal val="#ppt_x"/>
                                          </p:val>
                                        </p:tav>
                                      </p:tavLst>
                                    </p:anim>
                                    <p:anim calcmode="lin" valueType="num">
                                      <p:cBhvr additive="base">
                                        <p:cTn id="8" dur="750" fill="hold"/>
                                        <p:tgtEl>
                                          <p:spTgt spid="9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24"/>
                                        </p:tgtEl>
                                        <p:attrNameLst>
                                          <p:attrName>style.visibility</p:attrName>
                                        </p:attrNameLst>
                                      </p:cBhvr>
                                      <p:to>
                                        <p:strVal val="visible"/>
                                      </p:to>
                                    </p:set>
                                    <p:anim calcmode="lin" valueType="num">
                                      <p:cBhvr additive="base">
                                        <p:cTn id="11" dur="750" fill="hold"/>
                                        <p:tgtEl>
                                          <p:spTgt spid="224"/>
                                        </p:tgtEl>
                                        <p:attrNameLst>
                                          <p:attrName>ppt_x</p:attrName>
                                        </p:attrNameLst>
                                      </p:cBhvr>
                                      <p:tavLst>
                                        <p:tav tm="0">
                                          <p:val>
                                            <p:strVal val="1+#ppt_w/2"/>
                                          </p:val>
                                        </p:tav>
                                        <p:tav tm="100000">
                                          <p:val>
                                            <p:strVal val="#ppt_x"/>
                                          </p:val>
                                        </p:tav>
                                      </p:tavLst>
                                    </p:anim>
                                    <p:anim calcmode="lin" valueType="num">
                                      <p:cBhvr additive="base">
                                        <p:cTn id="12" dur="750" fill="hold"/>
                                        <p:tgtEl>
                                          <p:spTgt spid="22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750" fill="hold"/>
                                        <p:tgtEl>
                                          <p:spTgt spid="125"/>
                                        </p:tgtEl>
                                        <p:attrNameLst>
                                          <p:attrName>ppt_x</p:attrName>
                                        </p:attrNameLst>
                                      </p:cBhvr>
                                      <p:tavLst>
                                        <p:tav tm="0">
                                          <p:val>
                                            <p:strVal val="1+#ppt_w/2"/>
                                          </p:val>
                                        </p:tav>
                                        <p:tav tm="100000">
                                          <p:val>
                                            <p:strVal val="#ppt_x"/>
                                          </p:val>
                                        </p:tav>
                                      </p:tavLst>
                                    </p:anim>
                                    <p:anim calcmode="lin" valueType="num">
                                      <p:cBhvr additive="base">
                                        <p:cTn id="16" dur="75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25"/>
                                        </p:tgtEl>
                                        <p:attrNameLst>
                                          <p:attrName>style.visibility</p:attrName>
                                        </p:attrNameLst>
                                      </p:cBhvr>
                                      <p:to>
                                        <p:strVal val="visible"/>
                                      </p:to>
                                    </p:set>
                                    <p:anim calcmode="lin" valueType="num">
                                      <p:cBhvr additive="base">
                                        <p:cTn id="19" dur="750" fill="hold"/>
                                        <p:tgtEl>
                                          <p:spTgt spid="225"/>
                                        </p:tgtEl>
                                        <p:attrNameLst>
                                          <p:attrName>ppt_x</p:attrName>
                                        </p:attrNameLst>
                                      </p:cBhvr>
                                      <p:tavLst>
                                        <p:tav tm="0">
                                          <p:val>
                                            <p:strVal val="1+#ppt_w/2"/>
                                          </p:val>
                                        </p:tav>
                                        <p:tav tm="100000">
                                          <p:val>
                                            <p:strVal val="#ppt_x"/>
                                          </p:val>
                                        </p:tav>
                                      </p:tavLst>
                                    </p:anim>
                                    <p:anim calcmode="lin" valueType="num">
                                      <p:cBhvr additive="base">
                                        <p:cTn id="20" dur="750" fill="hold"/>
                                        <p:tgtEl>
                                          <p:spTgt spid="2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120"/>
                                        </p:tgtEl>
                                        <p:attrNameLst>
                                          <p:attrName>style.visibility</p:attrName>
                                        </p:attrNameLst>
                                      </p:cBhvr>
                                      <p:to>
                                        <p:strVal val="visible"/>
                                      </p:to>
                                    </p:set>
                                    <p:anim calcmode="lin" valueType="num">
                                      <p:cBhvr additive="base">
                                        <p:cTn id="23" dur="750" fill="hold"/>
                                        <p:tgtEl>
                                          <p:spTgt spid="120"/>
                                        </p:tgtEl>
                                        <p:attrNameLst>
                                          <p:attrName>ppt_x</p:attrName>
                                        </p:attrNameLst>
                                      </p:cBhvr>
                                      <p:tavLst>
                                        <p:tav tm="0">
                                          <p:val>
                                            <p:strVal val="1+#ppt_w/2"/>
                                          </p:val>
                                        </p:tav>
                                        <p:tav tm="100000">
                                          <p:val>
                                            <p:strVal val="#ppt_x"/>
                                          </p:val>
                                        </p:tav>
                                      </p:tavLst>
                                    </p:anim>
                                    <p:anim calcmode="lin" valueType="num">
                                      <p:cBhvr additive="base">
                                        <p:cTn id="24" dur="750" fill="hold"/>
                                        <p:tgtEl>
                                          <p:spTgt spid="120"/>
                                        </p:tgtEl>
                                        <p:attrNameLst>
                                          <p:attrName>ppt_y</p:attrName>
                                        </p:attrNameLst>
                                      </p:cBhvr>
                                      <p:tavLst>
                                        <p:tav tm="0">
                                          <p:val>
                                            <p:strVal val="#ppt_y"/>
                                          </p:val>
                                        </p:tav>
                                        <p:tav tm="100000">
                                          <p:val>
                                            <p:strVal val="#ppt_y"/>
                                          </p:val>
                                        </p:tav>
                                      </p:tavLst>
                                    </p:anim>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par>
                                <p:cTn id="29" presetID="42" presetClass="path" presetSubtype="0" decel="100000" fill="hold" nodeType="withEffect">
                                  <p:stCondLst>
                                    <p:cond delay="0"/>
                                  </p:stCondLst>
                                  <p:childTnLst>
                                    <p:animMotion origin="layout" path="M 1.45833E-6 4.07407E-6 L 1.45833E-6 0.04166 " pathEditMode="relative" rAng="0" ptsTypes="AA">
                                      <p:cBhvr>
                                        <p:cTn id="30" dur="750" spd="-100000" fill="hold"/>
                                        <p:tgtEl>
                                          <p:spTgt spid="228"/>
                                        </p:tgtEl>
                                        <p:attrNameLst>
                                          <p:attrName>ppt_x</p:attrName>
                                          <p:attrName>ppt_y</p:attrName>
                                        </p:attrNameLst>
                                      </p:cBhvr>
                                      <p:rCtr x="0" y="2083"/>
                                    </p:animMotion>
                                  </p:childTnLst>
                                </p:cTn>
                              </p:par>
                              <p:par>
                                <p:cTn id="31" presetID="10" presetClass="entr" presetSubtype="0" fill="hold" nodeType="withEffect">
                                  <p:stCondLst>
                                    <p:cond delay="0"/>
                                  </p:stCondLst>
                                  <p:childTnLst>
                                    <p:set>
                                      <p:cBhvr>
                                        <p:cTn id="32" dur="1" fill="hold">
                                          <p:stCondLst>
                                            <p:cond delay="0"/>
                                          </p:stCondLst>
                                        </p:cTn>
                                        <p:tgtEl>
                                          <p:spTgt spid="231"/>
                                        </p:tgtEl>
                                        <p:attrNameLst>
                                          <p:attrName>style.visibility</p:attrName>
                                        </p:attrNameLst>
                                      </p:cBhvr>
                                      <p:to>
                                        <p:strVal val="visible"/>
                                      </p:to>
                                    </p:set>
                                    <p:animEffect transition="in" filter="fade">
                                      <p:cBhvr>
                                        <p:cTn id="33" dur="500"/>
                                        <p:tgtEl>
                                          <p:spTgt spid="231"/>
                                        </p:tgtEl>
                                      </p:cBhvr>
                                    </p:animEffect>
                                  </p:childTnLst>
                                </p:cTn>
                              </p:par>
                              <p:par>
                                <p:cTn id="34" presetID="42" presetClass="path" presetSubtype="0" decel="100000" fill="hold" nodeType="withEffect">
                                  <p:stCondLst>
                                    <p:cond delay="0"/>
                                  </p:stCondLst>
                                  <p:childTnLst>
                                    <p:animMotion origin="layout" path="M -4.19198E-6 5.99183E-7 L -4.19198E-6 -0.04222 " pathEditMode="relative" rAng="0" ptsTypes="AA">
                                      <p:cBhvr>
                                        <p:cTn id="35" dur="750" spd="-100000" fill="hold"/>
                                        <p:tgtEl>
                                          <p:spTgt spid="231"/>
                                        </p:tgtEl>
                                        <p:attrNameLst>
                                          <p:attrName>ppt_x</p:attrName>
                                          <p:attrName>ppt_y</p:attrName>
                                        </p:attrNameLst>
                                      </p:cBhvr>
                                      <p:rCtr x="0" y="-2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20" grpId="0" animBg="1"/>
      <p:bldP spid="1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1E2BF425-F9A8-486E-A4BB-C4ABDA455F24}"/>
              </a:ext>
            </a:extLst>
          </p:cNvPr>
          <p:cNvSpPr txBox="1">
            <a:spLocks/>
          </p:cNvSpPr>
          <p:nvPr/>
        </p:nvSpPr>
        <p:spPr>
          <a:xfrm>
            <a:off x="6271697" y="2739155"/>
            <a:ext cx="5312872" cy="37665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209">
              <a:defRPr/>
            </a:pPr>
            <a:r>
              <a:rPr lang="en-US" sz="2448" b="0"/>
              <a:t>Azure Stack </a:t>
            </a:r>
            <a:r>
              <a:rPr lang="en-US" sz="2448" b="0">
                <a:solidFill>
                  <a:schemeClr val="tx2"/>
                </a:solidFill>
              </a:rPr>
              <a:t>updates</a:t>
            </a:r>
          </a:p>
        </p:txBody>
      </p:sp>
      <p:sp>
        <p:nvSpPr>
          <p:cNvPr id="40" name="Text Placeholder 2">
            <a:extLst>
              <a:ext uri="{FF2B5EF4-FFF2-40B4-BE49-F238E27FC236}">
                <a16:creationId xmlns:a16="http://schemas.microsoft.com/office/drawing/2014/main" id="{CADC45DC-2D2E-4C39-BF43-AA845E1A76A7}"/>
              </a:ext>
            </a:extLst>
          </p:cNvPr>
          <p:cNvSpPr txBox="1">
            <a:spLocks/>
          </p:cNvSpPr>
          <p:nvPr/>
        </p:nvSpPr>
        <p:spPr>
          <a:xfrm>
            <a:off x="6271699" y="3223959"/>
            <a:ext cx="5318810" cy="104202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600"/>
              </a:spcBef>
              <a:spcAft>
                <a:spcPts val="0"/>
              </a:spcAft>
              <a:buClrTx/>
              <a:buSzPct val="90000"/>
              <a:buFont typeface="Arial" panose="020B0604020202020204" pitchFamily="34" charset="0"/>
              <a:buNone/>
              <a:tabLst/>
              <a:defRPr sz="1400" kern="1200" spc="0" baseline="0">
                <a:solidFill>
                  <a:schemeClr val="accent5"/>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sz="1100" b="0" kern="1200" spc="0" baseline="0">
                <a:solidFill>
                  <a:schemeClr val="accent5"/>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spcAft>
                <a:spcPts val="612"/>
              </a:spcAft>
              <a:defRPr/>
            </a:pPr>
            <a:r>
              <a:rPr lang="en-US" sz="1428">
                <a:gradFill>
                  <a:gsLst>
                    <a:gs pos="1250">
                      <a:schemeClr val="tx1"/>
                    </a:gs>
                    <a:gs pos="100000">
                      <a:schemeClr val="tx1"/>
                    </a:gs>
                  </a:gsLst>
                  <a:lin ang="5400000" scaled="0"/>
                </a:gradFill>
                <a:latin typeface="Segoe UI Semibold"/>
              </a:rPr>
              <a:t>Kubernetes on Azure Stack </a:t>
            </a:r>
            <a:r>
              <a:rPr lang="en-US" sz="1428">
                <a:solidFill>
                  <a:schemeClr val="tx2"/>
                </a:solidFill>
                <a:latin typeface="Segoe UI Semibold"/>
              </a:rPr>
              <a:t>public preview</a:t>
            </a:r>
            <a:r>
              <a:rPr lang="en-US" sz="1428">
                <a:gradFill>
                  <a:gsLst>
                    <a:gs pos="1250">
                      <a:schemeClr val="tx1"/>
                    </a:gs>
                    <a:gs pos="100000">
                      <a:schemeClr val="tx1"/>
                    </a:gs>
                  </a:gsLst>
                  <a:lin ang="5400000" scaled="0"/>
                </a:gradFill>
                <a:latin typeface="Segoe UI Semibold"/>
              </a:rPr>
              <a:t> </a:t>
            </a:r>
          </a:p>
          <a:p>
            <a:pPr>
              <a:lnSpc>
                <a:spcPct val="90000"/>
              </a:lnSpc>
              <a:spcBef>
                <a:spcPts val="0"/>
              </a:spcBef>
              <a:spcAft>
                <a:spcPts val="612"/>
              </a:spcAft>
              <a:defRPr/>
            </a:pPr>
            <a:r>
              <a:rPr lang="en-US" sz="1428">
                <a:gradFill>
                  <a:gsLst>
                    <a:gs pos="1250">
                      <a:schemeClr val="tx1"/>
                    </a:gs>
                    <a:gs pos="100000">
                      <a:schemeClr val="tx1"/>
                    </a:gs>
                  </a:gsLst>
                  <a:lin ang="5400000" scaled="0"/>
                </a:gradFill>
                <a:latin typeface="Segoe UI Semibold"/>
              </a:rPr>
              <a:t>Expanded capacity for Azure Stack in the coming weeks</a:t>
            </a:r>
          </a:p>
          <a:p>
            <a:pPr>
              <a:lnSpc>
                <a:spcPct val="90000"/>
              </a:lnSpc>
              <a:spcBef>
                <a:spcPts val="0"/>
              </a:spcBef>
              <a:spcAft>
                <a:spcPts val="612"/>
              </a:spcAft>
              <a:defRPr/>
            </a:pPr>
            <a:r>
              <a:rPr lang="en-US" sz="1428">
                <a:gradFill>
                  <a:gsLst>
                    <a:gs pos="1250">
                      <a:schemeClr val="tx1"/>
                    </a:gs>
                    <a:gs pos="100000">
                      <a:schemeClr val="tx1"/>
                    </a:gs>
                  </a:gsLst>
                  <a:lin ang="5400000" scaled="0"/>
                </a:gradFill>
                <a:latin typeface="Segoe UI Semibold"/>
              </a:rPr>
              <a:t>Azure event hubs on Azure Stack </a:t>
            </a:r>
            <a:r>
              <a:rPr lang="en-US" sz="1428">
                <a:solidFill>
                  <a:schemeClr val="tx2"/>
                </a:solidFill>
                <a:latin typeface="Segoe UI Semibold"/>
              </a:rPr>
              <a:t>preview this year</a:t>
            </a:r>
          </a:p>
          <a:p>
            <a:pPr>
              <a:lnSpc>
                <a:spcPct val="90000"/>
              </a:lnSpc>
              <a:spcBef>
                <a:spcPts val="0"/>
              </a:spcBef>
              <a:spcAft>
                <a:spcPts val="612"/>
              </a:spcAft>
              <a:defRPr/>
            </a:pPr>
            <a:r>
              <a:rPr lang="en-US" sz="1428">
                <a:gradFill>
                  <a:gsLst>
                    <a:gs pos="1250">
                      <a:schemeClr val="tx1"/>
                    </a:gs>
                    <a:gs pos="100000">
                      <a:schemeClr val="tx1"/>
                    </a:gs>
                  </a:gsLst>
                  <a:lin ang="5400000" scaled="0"/>
                </a:gradFill>
                <a:latin typeface="Segoe UI Semibold"/>
              </a:rPr>
              <a:t>Consistent blockchain deployment in </a:t>
            </a:r>
            <a:r>
              <a:rPr lang="en-US" sz="1428">
                <a:solidFill>
                  <a:schemeClr val="tx2"/>
                </a:solidFill>
                <a:latin typeface="Segoe UI Semibold"/>
              </a:rPr>
              <a:t>preview this year</a:t>
            </a:r>
          </a:p>
        </p:txBody>
      </p:sp>
      <p:grpSp>
        <p:nvGrpSpPr>
          <p:cNvPr id="82" name="Group 81">
            <a:extLst>
              <a:ext uri="{FF2B5EF4-FFF2-40B4-BE49-F238E27FC236}">
                <a16:creationId xmlns:a16="http://schemas.microsoft.com/office/drawing/2014/main" id="{4B8DA9EE-CFF7-4F92-B47F-4D1E85766C7F}"/>
              </a:ext>
            </a:extLst>
          </p:cNvPr>
          <p:cNvGrpSpPr/>
          <p:nvPr/>
        </p:nvGrpSpPr>
        <p:grpSpPr>
          <a:xfrm>
            <a:off x="1196036" y="3778090"/>
            <a:ext cx="902375" cy="1393397"/>
            <a:chOff x="1072183" y="3639186"/>
            <a:chExt cx="884874" cy="1366374"/>
          </a:xfrm>
        </p:grpSpPr>
        <p:sp>
          <p:nvSpPr>
            <p:cNvPr id="47" name="TextBox 46">
              <a:extLst>
                <a:ext uri="{FF2B5EF4-FFF2-40B4-BE49-F238E27FC236}">
                  <a16:creationId xmlns:a16="http://schemas.microsoft.com/office/drawing/2014/main" id="{3A1202CC-98A0-4404-82DA-F03D0400DB89}"/>
                </a:ext>
              </a:extLst>
            </p:cNvPr>
            <p:cNvSpPr txBox="1"/>
            <p:nvPr/>
          </p:nvSpPr>
          <p:spPr>
            <a:xfrm>
              <a:off x="1072183" y="4516694"/>
              <a:ext cx="884874" cy="488866"/>
            </a:xfrm>
            <a:prstGeom prst="rect">
              <a:avLst/>
            </a:prstGeom>
            <a:noFill/>
            <a:extLst>
              <a:ext uri="{91240B29-F687-4F45-9708-019B960494DF}">
                <a14:hiddenLine xmlns:a14="http://schemas.microsoft.com/office/drawing/2010/main" w="9525">
                  <a:solidFill>
                    <a:srgbClr val="000000"/>
                  </a:solidFill>
                  <a:round/>
                  <a:headEnd/>
                  <a:tailEnd/>
                </a14:hiddenLine>
              </a:ext>
            </a:extLst>
          </p:spPr>
          <p:txBody>
            <a:bodyPr wrap="none" lIns="0" tIns="0" rIns="0" bIns="0" rtlCol="0">
              <a:spAutoFit/>
            </a:bodyPr>
            <a:lstStyle/>
            <a:p>
              <a:pPr algn="ctr" defTabSz="932504">
                <a:lnSpc>
                  <a:spcPct val="90000"/>
                </a:lnSpc>
                <a:defRPr/>
              </a:pPr>
              <a:r>
                <a:rPr lang="en-US" sz="1200" kern="0">
                  <a:gradFill>
                    <a:gsLst>
                      <a:gs pos="2917">
                        <a:srgbClr val="1A1A1A"/>
                      </a:gs>
                      <a:gs pos="30000">
                        <a:srgbClr val="1A1A1A"/>
                      </a:gs>
                    </a:gsLst>
                    <a:lin ang="5400000" scaled="0"/>
                  </a:gradFill>
                </a:rPr>
                <a:t>At the </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edge and </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disconnected</a:t>
              </a:r>
            </a:p>
          </p:txBody>
        </p:sp>
        <p:grpSp>
          <p:nvGrpSpPr>
            <p:cNvPr id="78" name="Group 77">
              <a:extLst>
                <a:ext uri="{FF2B5EF4-FFF2-40B4-BE49-F238E27FC236}">
                  <a16:creationId xmlns:a16="http://schemas.microsoft.com/office/drawing/2014/main" id="{2BC8A5F8-279B-4D5E-8638-3E81E1A6B711}"/>
                </a:ext>
              </a:extLst>
            </p:cNvPr>
            <p:cNvGrpSpPr/>
            <p:nvPr/>
          </p:nvGrpSpPr>
          <p:grpSpPr>
            <a:xfrm>
              <a:off x="1139109" y="3639186"/>
              <a:ext cx="751025" cy="751025"/>
              <a:chOff x="3495614" y="5417878"/>
              <a:chExt cx="751025" cy="751025"/>
            </a:xfrm>
          </p:grpSpPr>
          <p:sp>
            <p:nvSpPr>
              <p:cNvPr id="72" name="Oval 71">
                <a:extLst>
                  <a:ext uri="{FF2B5EF4-FFF2-40B4-BE49-F238E27FC236}">
                    <a16:creationId xmlns:a16="http://schemas.microsoft.com/office/drawing/2014/main" id="{3A7550FB-5732-423B-8F02-A234E7009D33}"/>
                  </a:ext>
                </a:extLst>
              </p:cNvPr>
              <p:cNvSpPr/>
              <p:nvPr/>
            </p:nvSpPr>
            <p:spPr bwMode="auto">
              <a:xfrm>
                <a:off x="3495614" y="5417878"/>
                <a:ext cx="751025" cy="751025"/>
              </a:xfrm>
              <a:prstGeom prst="ellipse">
                <a:avLst/>
              </a:prstGeom>
              <a:solidFill>
                <a:srgbClr val="FFFFFF"/>
              </a:solidFill>
              <a:ln w="10795" cap="flat" cmpd="sng" algn="ctr">
                <a:noFill/>
                <a:prstDash val="solid"/>
              </a:ln>
              <a:effectLst>
                <a:outerShdw blurRad="190500" dist="508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71" name="Manufacturing_E99C" title="Icon of a robotic arm">
                <a:extLst>
                  <a:ext uri="{FF2B5EF4-FFF2-40B4-BE49-F238E27FC236}">
                    <a16:creationId xmlns:a16="http://schemas.microsoft.com/office/drawing/2014/main" id="{69968604-E264-48DF-BA72-502DC601B4C4}"/>
                  </a:ext>
                </a:extLst>
              </p:cNvPr>
              <p:cNvSpPr>
                <a:spLocks noChangeAspect="1" noEditPoints="1"/>
              </p:cNvSpPr>
              <p:nvPr/>
            </p:nvSpPr>
            <p:spPr bwMode="auto">
              <a:xfrm>
                <a:off x="3684045" y="561051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p>
            </p:txBody>
          </p:sp>
        </p:grpSp>
      </p:grpSp>
      <p:grpSp>
        <p:nvGrpSpPr>
          <p:cNvPr id="81" name="Group 80">
            <a:extLst>
              <a:ext uri="{FF2B5EF4-FFF2-40B4-BE49-F238E27FC236}">
                <a16:creationId xmlns:a16="http://schemas.microsoft.com/office/drawing/2014/main" id="{51461E62-F6CC-4B7D-B707-623D0AA8E9A0}"/>
              </a:ext>
            </a:extLst>
          </p:cNvPr>
          <p:cNvGrpSpPr/>
          <p:nvPr/>
        </p:nvGrpSpPr>
        <p:grpSpPr>
          <a:xfrm>
            <a:off x="2798620" y="3778089"/>
            <a:ext cx="833456" cy="1378916"/>
            <a:chOff x="2536008" y="3639186"/>
            <a:chExt cx="817291" cy="1352174"/>
          </a:xfrm>
        </p:grpSpPr>
        <p:sp>
          <p:nvSpPr>
            <p:cNvPr id="49" name="TextBox 48">
              <a:extLst>
                <a:ext uri="{FF2B5EF4-FFF2-40B4-BE49-F238E27FC236}">
                  <a16:creationId xmlns:a16="http://schemas.microsoft.com/office/drawing/2014/main" id="{246E7696-A701-4871-A389-04C321F41E25}"/>
                </a:ext>
              </a:extLst>
            </p:cNvPr>
            <p:cNvSpPr txBox="1"/>
            <p:nvPr/>
          </p:nvSpPr>
          <p:spPr>
            <a:xfrm>
              <a:off x="2536008" y="4502494"/>
              <a:ext cx="817291" cy="488866"/>
            </a:xfrm>
            <a:prstGeom prst="rect">
              <a:avLst/>
            </a:prstGeom>
            <a:noFill/>
            <a:extLst>
              <a:ext uri="{91240B29-F687-4F45-9708-019B960494DF}">
                <a14:hiddenLine xmlns:a14="http://schemas.microsoft.com/office/drawing/2010/main" w="9525">
                  <a:solidFill>
                    <a:srgbClr val="000000"/>
                  </a:solidFill>
                  <a:round/>
                  <a:headEnd/>
                  <a:tailEnd/>
                </a14:hiddenLine>
              </a:ext>
            </a:extLst>
          </p:spPr>
          <p:txBody>
            <a:bodyPr wrap="none" lIns="0" tIns="0" rIns="0" bIns="0" rtlCol="0">
              <a:spAutoFit/>
            </a:bodyPr>
            <a:lstStyle/>
            <a:p>
              <a:pPr algn="ctr" defTabSz="932504">
                <a:lnSpc>
                  <a:spcPct val="90000"/>
                </a:lnSpc>
                <a:defRPr/>
              </a:pPr>
              <a:r>
                <a:rPr lang="en-US" sz="1200" kern="0">
                  <a:gradFill>
                    <a:gsLst>
                      <a:gs pos="2917">
                        <a:srgbClr val="1A1A1A"/>
                      </a:gs>
                      <a:gs pos="30000">
                        <a:srgbClr val="1A1A1A"/>
                      </a:gs>
                    </a:gsLst>
                    <a:lin ang="5400000" scaled="0"/>
                  </a:gradFill>
                </a:rPr>
                <a:t>Meet every</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regulatory </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requirement</a:t>
              </a:r>
            </a:p>
          </p:txBody>
        </p:sp>
        <p:grpSp>
          <p:nvGrpSpPr>
            <p:cNvPr id="79" name="Group 78">
              <a:extLst>
                <a:ext uri="{FF2B5EF4-FFF2-40B4-BE49-F238E27FC236}">
                  <a16:creationId xmlns:a16="http://schemas.microsoft.com/office/drawing/2014/main" id="{EC933756-BD46-4A76-AF21-21E47392FE68}"/>
                </a:ext>
              </a:extLst>
            </p:cNvPr>
            <p:cNvGrpSpPr/>
            <p:nvPr/>
          </p:nvGrpSpPr>
          <p:grpSpPr>
            <a:xfrm>
              <a:off x="2569144" y="3639186"/>
              <a:ext cx="751025" cy="751025"/>
              <a:chOff x="4601925" y="5417878"/>
              <a:chExt cx="751025" cy="751025"/>
            </a:xfrm>
          </p:grpSpPr>
          <p:sp>
            <p:nvSpPr>
              <p:cNvPr id="73" name="Oval 72">
                <a:extLst>
                  <a:ext uri="{FF2B5EF4-FFF2-40B4-BE49-F238E27FC236}">
                    <a16:creationId xmlns:a16="http://schemas.microsoft.com/office/drawing/2014/main" id="{EDFE6B64-E3A4-4203-A0DE-BC14E1A577EE}"/>
                  </a:ext>
                </a:extLst>
              </p:cNvPr>
              <p:cNvSpPr/>
              <p:nvPr/>
            </p:nvSpPr>
            <p:spPr bwMode="auto">
              <a:xfrm>
                <a:off x="4601925" y="5417878"/>
                <a:ext cx="751025" cy="751025"/>
              </a:xfrm>
              <a:prstGeom prst="ellipse">
                <a:avLst/>
              </a:prstGeom>
              <a:solidFill>
                <a:srgbClr val="FFFFFF"/>
              </a:solidFill>
              <a:ln w="10795" cap="flat" cmpd="sng" algn="ctr">
                <a:noFill/>
                <a:prstDash val="solid"/>
              </a:ln>
              <a:effectLst>
                <a:outerShdw blurRad="190500" dist="508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75" name="building_9" title="Icon of a building with columns in a row and a triangular top and a flag atop it">
                <a:extLst>
                  <a:ext uri="{FF2B5EF4-FFF2-40B4-BE49-F238E27FC236}">
                    <a16:creationId xmlns:a16="http://schemas.microsoft.com/office/drawing/2014/main" id="{348B693C-7BF4-4133-A054-D7705CBF13C5}"/>
                  </a:ext>
                </a:extLst>
              </p:cNvPr>
              <p:cNvSpPr>
                <a:spLocks noChangeAspect="1" noEditPoints="1"/>
              </p:cNvSpPr>
              <p:nvPr/>
            </p:nvSpPr>
            <p:spPr bwMode="auto">
              <a:xfrm>
                <a:off x="4798052" y="561051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p>
            </p:txBody>
          </p:sp>
        </p:grpSp>
      </p:grpSp>
      <p:grpSp>
        <p:nvGrpSpPr>
          <p:cNvPr id="80" name="Group 79">
            <a:extLst>
              <a:ext uri="{FF2B5EF4-FFF2-40B4-BE49-F238E27FC236}">
                <a16:creationId xmlns:a16="http://schemas.microsoft.com/office/drawing/2014/main" id="{2CA8CB1F-B0F3-4763-B29B-EEDED7F2D93D}"/>
              </a:ext>
            </a:extLst>
          </p:cNvPr>
          <p:cNvGrpSpPr/>
          <p:nvPr/>
        </p:nvGrpSpPr>
        <p:grpSpPr>
          <a:xfrm>
            <a:off x="4329384" y="3778090"/>
            <a:ext cx="857497" cy="1370888"/>
            <a:chOff x="4144765" y="3639186"/>
            <a:chExt cx="840867" cy="1344302"/>
          </a:xfrm>
        </p:grpSpPr>
        <p:sp>
          <p:nvSpPr>
            <p:cNvPr id="50" name="TextBox 49">
              <a:extLst>
                <a:ext uri="{FF2B5EF4-FFF2-40B4-BE49-F238E27FC236}">
                  <a16:creationId xmlns:a16="http://schemas.microsoft.com/office/drawing/2014/main" id="{11772B3B-DABB-464C-A7CB-0CD15C736456}"/>
                </a:ext>
              </a:extLst>
            </p:cNvPr>
            <p:cNvSpPr txBox="1"/>
            <p:nvPr/>
          </p:nvSpPr>
          <p:spPr>
            <a:xfrm>
              <a:off x="4144765" y="4494622"/>
              <a:ext cx="840867" cy="488866"/>
            </a:xfrm>
            <a:prstGeom prst="rect">
              <a:avLst/>
            </a:prstGeom>
            <a:noFill/>
          </p:spPr>
          <p:txBody>
            <a:bodyPr wrap="none" lIns="0" tIns="0" rIns="0" bIns="0" rtlCol="0">
              <a:spAutoFit/>
            </a:bodyPr>
            <a:lstStyle/>
            <a:p>
              <a:pPr algn="ctr" defTabSz="932504">
                <a:lnSpc>
                  <a:spcPct val="90000"/>
                </a:lnSpc>
                <a:defRPr/>
              </a:pPr>
              <a:r>
                <a:rPr lang="en-US" sz="1200" kern="0">
                  <a:gradFill>
                    <a:gsLst>
                      <a:gs pos="2917">
                        <a:srgbClr val="1A1A1A"/>
                      </a:gs>
                      <a:gs pos="30000">
                        <a:srgbClr val="1A1A1A"/>
                      </a:gs>
                    </a:gsLst>
                    <a:lin ang="5400000" scaled="0"/>
                  </a:gradFill>
                </a:rPr>
                <a:t>Modernized </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legacy</a:t>
              </a:r>
              <a:br>
                <a:rPr lang="en-US" sz="1200" kern="0">
                  <a:gradFill>
                    <a:gsLst>
                      <a:gs pos="2917">
                        <a:srgbClr val="1A1A1A"/>
                      </a:gs>
                      <a:gs pos="30000">
                        <a:srgbClr val="1A1A1A"/>
                      </a:gs>
                    </a:gsLst>
                    <a:lin ang="5400000" scaled="0"/>
                  </a:gradFill>
                </a:rPr>
              </a:br>
              <a:r>
                <a:rPr lang="en-US" sz="1200" kern="0">
                  <a:gradFill>
                    <a:gsLst>
                      <a:gs pos="2917">
                        <a:srgbClr val="1A1A1A"/>
                      </a:gs>
                      <a:gs pos="30000">
                        <a:srgbClr val="1A1A1A"/>
                      </a:gs>
                    </a:gsLst>
                    <a:lin ang="5400000" scaled="0"/>
                  </a:gradFill>
                </a:rPr>
                <a:t>systems</a:t>
              </a:r>
            </a:p>
          </p:txBody>
        </p:sp>
        <p:grpSp>
          <p:nvGrpSpPr>
            <p:cNvPr id="77" name="Group 76">
              <a:extLst>
                <a:ext uri="{FF2B5EF4-FFF2-40B4-BE49-F238E27FC236}">
                  <a16:creationId xmlns:a16="http://schemas.microsoft.com/office/drawing/2014/main" id="{9EB5871D-FEEB-4DD0-AF1E-498CE20799E3}"/>
                </a:ext>
              </a:extLst>
            </p:cNvPr>
            <p:cNvGrpSpPr/>
            <p:nvPr/>
          </p:nvGrpSpPr>
          <p:grpSpPr>
            <a:xfrm>
              <a:off x="4189686" y="3639186"/>
              <a:ext cx="751025" cy="751025"/>
              <a:chOff x="5572770" y="5417878"/>
              <a:chExt cx="751025" cy="751025"/>
            </a:xfrm>
          </p:grpSpPr>
          <p:sp>
            <p:nvSpPr>
              <p:cNvPr id="74" name="Oval 73">
                <a:extLst>
                  <a:ext uri="{FF2B5EF4-FFF2-40B4-BE49-F238E27FC236}">
                    <a16:creationId xmlns:a16="http://schemas.microsoft.com/office/drawing/2014/main" id="{F3979007-A544-4AFF-9C67-74442B3B4960}"/>
                  </a:ext>
                </a:extLst>
              </p:cNvPr>
              <p:cNvSpPr/>
              <p:nvPr/>
            </p:nvSpPr>
            <p:spPr bwMode="auto">
              <a:xfrm>
                <a:off x="5572770" y="5417878"/>
                <a:ext cx="751025" cy="751025"/>
              </a:xfrm>
              <a:prstGeom prst="ellipse">
                <a:avLst/>
              </a:prstGeom>
              <a:solidFill>
                <a:srgbClr val="FFFFFF"/>
              </a:solidFill>
              <a:ln w="10795" cap="flat" cmpd="sng" algn="ctr">
                <a:noFill/>
                <a:prstDash val="solid"/>
              </a:ln>
              <a:effectLst>
                <a:outerShdw blurRad="190500" dist="508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76" name="building_5" title="Icon of tall buildings">
                <a:extLst>
                  <a:ext uri="{FF2B5EF4-FFF2-40B4-BE49-F238E27FC236}">
                    <a16:creationId xmlns:a16="http://schemas.microsoft.com/office/drawing/2014/main" id="{B0AA878F-1FA9-45B1-BAB9-EC16026EC69D}"/>
                  </a:ext>
                </a:extLst>
              </p:cNvPr>
              <p:cNvSpPr>
                <a:spLocks noChangeAspect="1" noEditPoints="1"/>
              </p:cNvSpPr>
              <p:nvPr/>
            </p:nvSpPr>
            <p:spPr bwMode="auto">
              <a:xfrm>
                <a:off x="5779896" y="561051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p>
            </p:txBody>
          </p:sp>
        </p:grpSp>
      </p:grpSp>
      <p:cxnSp>
        <p:nvCxnSpPr>
          <p:cNvPr id="30" name="Straight Connector 29">
            <a:extLst>
              <a:ext uri="{FF2B5EF4-FFF2-40B4-BE49-F238E27FC236}">
                <a16:creationId xmlns:a16="http://schemas.microsoft.com/office/drawing/2014/main" id="{BCE209C7-174C-4DB1-9FF1-5BFC5F23EEEE}"/>
              </a:ext>
            </a:extLst>
          </p:cNvPr>
          <p:cNvCxnSpPr>
            <a:cxnSpLocks/>
          </p:cNvCxnSpPr>
          <p:nvPr/>
        </p:nvCxnSpPr>
        <p:spPr>
          <a:xfrm rot="16200000">
            <a:off x="3193474" y="3475622"/>
            <a:ext cx="5420386" cy="0"/>
          </a:xfrm>
          <a:prstGeom prst="line">
            <a:avLst/>
          </a:prstGeom>
          <a:noFill/>
          <a:ln w="9525" cap="rnd" cmpd="sng" algn="ctr">
            <a:solidFill>
              <a:schemeClr val="tx1"/>
            </a:solidFill>
            <a:prstDash val="solid"/>
            <a:headEnd type="none" w="lg" len="med"/>
            <a:tailEnd type="none" w="lg" len="med"/>
          </a:ln>
          <a:effectLst/>
        </p:spPr>
      </p:cxnSp>
      <p:sp>
        <p:nvSpPr>
          <p:cNvPr id="2" name="Title 1">
            <a:extLst>
              <a:ext uri="{FF2B5EF4-FFF2-40B4-BE49-F238E27FC236}">
                <a16:creationId xmlns:a16="http://schemas.microsoft.com/office/drawing/2014/main" id="{1E2C6098-2CED-4FB6-997C-9F298CC5B609}"/>
              </a:ext>
            </a:extLst>
          </p:cNvPr>
          <p:cNvSpPr>
            <a:spLocks noGrp="1"/>
          </p:cNvSpPr>
          <p:nvPr>
            <p:ph type="title"/>
          </p:nvPr>
        </p:nvSpPr>
        <p:spPr>
          <a:xfrm>
            <a:off x="465080" y="-461671"/>
            <a:ext cx="11531715" cy="410317"/>
          </a:xfrm>
        </p:spPr>
        <p:txBody>
          <a:bodyPr/>
          <a:lstStyle/>
          <a:p>
            <a:r>
              <a:rPr lang="en-US"/>
              <a:t>Azure Stack </a:t>
            </a:r>
            <a:r>
              <a:rPr lang="en-US">
                <a:solidFill>
                  <a:schemeClr val="tx2"/>
                </a:solidFill>
              </a:rPr>
              <a:t>updates</a:t>
            </a:r>
            <a:endParaRPr lang="en-US"/>
          </a:p>
        </p:txBody>
      </p:sp>
      <p:grpSp>
        <p:nvGrpSpPr>
          <p:cNvPr id="8" name="Group 7">
            <a:extLst>
              <a:ext uri="{FF2B5EF4-FFF2-40B4-BE49-F238E27FC236}">
                <a16:creationId xmlns:a16="http://schemas.microsoft.com/office/drawing/2014/main" id="{01A7632D-912D-4BBE-8190-26DE48A3C2B7}"/>
              </a:ext>
            </a:extLst>
          </p:cNvPr>
          <p:cNvGrpSpPr/>
          <p:nvPr/>
        </p:nvGrpSpPr>
        <p:grpSpPr>
          <a:xfrm>
            <a:off x="1264285" y="1470136"/>
            <a:ext cx="4017871" cy="1888380"/>
            <a:chOff x="6131930" y="820018"/>
            <a:chExt cx="3333121" cy="1566551"/>
          </a:xfrm>
        </p:grpSpPr>
        <p:grpSp>
          <p:nvGrpSpPr>
            <p:cNvPr id="6" name="Group 5">
              <a:extLst>
                <a:ext uri="{FF2B5EF4-FFF2-40B4-BE49-F238E27FC236}">
                  <a16:creationId xmlns:a16="http://schemas.microsoft.com/office/drawing/2014/main" id="{1A7AACBD-DF4D-4A43-9E63-27BC4B16863C}"/>
                </a:ext>
              </a:extLst>
            </p:cNvPr>
            <p:cNvGrpSpPr/>
            <p:nvPr/>
          </p:nvGrpSpPr>
          <p:grpSpPr>
            <a:xfrm>
              <a:off x="6693706" y="820018"/>
              <a:ext cx="1862374" cy="1566551"/>
              <a:chOff x="6557866" y="1172507"/>
              <a:chExt cx="1862374" cy="1566551"/>
            </a:xfrm>
          </p:grpSpPr>
          <p:grpSp>
            <p:nvGrpSpPr>
              <p:cNvPr id="4" name="Group 3">
                <a:extLst>
                  <a:ext uri="{FF2B5EF4-FFF2-40B4-BE49-F238E27FC236}">
                    <a16:creationId xmlns:a16="http://schemas.microsoft.com/office/drawing/2014/main" id="{7FC275D8-99D6-44BF-B93F-C21D94604518}"/>
                  </a:ext>
                </a:extLst>
              </p:cNvPr>
              <p:cNvGrpSpPr/>
              <p:nvPr/>
            </p:nvGrpSpPr>
            <p:grpSpPr>
              <a:xfrm rot="21417936">
                <a:off x="6840867" y="1172507"/>
                <a:ext cx="1566551" cy="1566551"/>
                <a:chOff x="1998033" y="1360860"/>
                <a:chExt cx="1566551" cy="1566551"/>
              </a:xfrm>
            </p:grpSpPr>
            <p:sp>
              <p:nvSpPr>
                <p:cNvPr id="3" name="Block Arc 2">
                  <a:extLst>
                    <a:ext uri="{FF2B5EF4-FFF2-40B4-BE49-F238E27FC236}">
                      <a16:creationId xmlns:a16="http://schemas.microsoft.com/office/drawing/2014/main" id="{D684D6B2-0400-4F01-A127-D499AE084928}"/>
                    </a:ext>
                  </a:extLst>
                </p:cNvPr>
                <p:cNvSpPr/>
                <p:nvPr/>
              </p:nvSpPr>
              <p:spPr bwMode="auto">
                <a:xfrm>
                  <a:off x="1998033" y="1360860"/>
                  <a:ext cx="1566551" cy="1566551"/>
                </a:xfrm>
                <a:prstGeom prst="blockArc">
                  <a:avLst>
                    <a:gd name="adj1" fmla="val 11992197"/>
                    <a:gd name="adj2" fmla="val 20320406"/>
                    <a:gd name="adj3" fmla="val 0"/>
                  </a:avLst>
                </a:prstGeom>
                <a:solidFill>
                  <a:schemeClr val="accent1"/>
                </a:solid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272">
                  <a:extLst>
                    <a:ext uri="{FF2B5EF4-FFF2-40B4-BE49-F238E27FC236}">
                      <a16:creationId xmlns:a16="http://schemas.microsoft.com/office/drawing/2014/main" id="{D80C9013-08A3-4AAB-BBDE-9898C0708288}"/>
                    </a:ext>
                  </a:extLst>
                </p:cNvPr>
                <p:cNvSpPr/>
                <p:nvPr/>
              </p:nvSpPr>
              <p:spPr bwMode="auto">
                <a:xfrm rot="17135570" flipV="1">
                  <a:off x="3384934" y="1693106"/>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grpSp>
          <p:grpSp>
            <p:nvGrpSpPr>
              <p:cNvPr id="32" name="Group 31">
                <a:extLst>
                  <a:ext uri="{FF2B5EF4-FFF2-40B4-BE49-F238E27FC236}">
                    <a16:creationId xmlns:a16="http://schemas.microsoft.com/office/drawing/2014/main" id="{D4EF181B-B202-4D78-968E-1D9199623C12}"/>
                  </a:ext>
                </a:extLst>
              </p:cNvPr>
              <p:cNvGrpSpPr/>
              <p:nvPr/>
            </p:nvGrpSpPr>
            <p:grpSpPr>
              <a:xfrm rot="10485345">
                <a:off x="6853689" y="1172507"/>
                <a:ext cx="1566551" cy="1566551"/>
                <a:chOff x="1998033" y="1360860"/>
                <a:chExt cx="1566551" cy="1566551"/>
              </a:xfrm>
            </p:grpSpPr>
            <p:sp>
              <p:nvSpPr>
                <p:cNvPr id="33" name="Block Arc 32">
                  <a:extLst>
                    <a:ext uri="{FF2B5EF4-FFF2-40B4-BE49-F238E27FC236}">
                      <a16:creationId xmlns:a16="http://schemas.microsoft.com/office/drawing/2014/main" id="{C2E6B38B-A369-4105-B5E0-2C8DD891A731}"/>
                    </a:ext>
                  </a:extLst>
                </p:cNvPr>
                <p:cNvSpPr/>
                <p:nvPr/>
              </p:nvSpPr>
              <p:spPr bwMode="auto">
                <a:xfrm>
                  <a:off x="1998033" y="1360860"/>
                  <a:ext cx="1566551" cy="1566551"/>
                </a:xfrm>
                <a:prstGeom prst="blockArc">
                  <a:avLst>
                    <a:gd name="adj1" fmla="val 12898214"/>
                    <a:gd name="adj2" fmla="val 20320406"/>
                    <a:gd name="adj3" fmla="val 0"/>
                  </a:avLst>
                </a:prstGeom>
                <a:solidFill>
                  <a:schemeClr val="accent1"/>
                </a:solid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272">
                  <a:extLst>
                    <a:ext uri="{FF2B5EF4-FFF2-40B4-BE49-F238E27FC236}">
                      <a16:creationId xmlns:a16="http://schemas.microsoft.com/office/drawing/2014/main" id="{412C5ECA-44C7-48B5-9477-157C9442AC26}"/>
                    </a:ext>
                  </a:extLst>
                </p:cNvPr>
                <p:cNvSpPr/>
                <p:nvPr/>
              </p:nvSpPr>
              <p:spPr bwMode="auto">
                <a:xfrm rot="17135570" flipV="1">
                  <a:off x="3384934" y="1693106"/>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grpSp>
          <p:sp>
            <p:nvSpPr>
              <p:cNvPr id="35" name="Freeform 5">
                <a:extLst>
                  <a:ext uri="{FF2B5EF4-FFF2-40B4-BE49-F238E27FC236}">
                    <a16:creationId xmlns:a16="http://schemas.microsoft.com/office/drawing/2014/main" id="{D7634131-666B-44A4-9ED4-0A0DB1C4A5AF}"/>
                  </a:ext>
                </a:extLst>
              </p:cNvPr>
              <p:cNvSpPr>
                <a:spLocks noChangeAspect="1"/>
              </p:cNvSpPr>
              <p:nvPr/>
            </p:nvSpPr>
            <p:spPr bwMode="auto">
              <a:xfrm>
                <a:off x="6557866" y="1818917"/>
                <a:ext cx="543098" cy="377547"/>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tx2"/>
              </a:solidFill>
              <a:ln w="19050">
                <a:noFill/>
              </a:ln>
            </p:spPr>
            <p:txBody>
              <a:bodyPr vert="horz" wrap="square" lIns="87832" tIns="43914" rIns="87832" bIns="43914" numCol="1" anchor="t" anchorCtr="0" compatLnSpc="1">
                <a:prstTxWarp prst="textNoShape">
                  <a:avLst/>
                </a:prstTxWarp>
              </a:bodyPr>
              <a:lstStyle/>
              <a:p>
                <a:pPr algn="ctr" defTabSz="878144">
                  <a:defRPr/>
                </a:pPr>
                <a:endParaRPr lang="en-US" sz="1224" kern="0">
                  <a:solidFill>
                    <a:srgbClr val="FFFFFF">
                      <a:lumMod val="50000"/>
                    </a:srgbClr>
                  </a:solidFill>
                  <a:latin typeface="Segoe UI Light"/>
                </a:endParaRPr>
              </a:p>
            </p:txBody>
          </p:sp>
        </p:grpSp>
        <p:sp>
          <p:nvSpPr>
            <p:cNvPr id="7" name="TextBox 6">
              <a:extLst>
                <a:ext uri="{FF2B5EF4-FFF2-40B4-BE49-F238E27FC236}">
                  <a16:creationId xmlns:a16="http://schemas.microsoft.com/office/drawing/2014/main" id="{A98FD46F-CDBE-4B1B-B9D4-377730804516}"/>
                </a:ext>
              </a:extLst>
            </p:cNvPr>
            <p:cNvSpPr txBox="1"/>
            <p:nvPr/>
          </p:nvSpPr>
          <p:spPr>
            <a:xfrm>
              <a:off x="7291478" y="1563867"/>
              <a:ext cx="954203" cy="137857"/>
            </a:xfrm>
            <a:prstGeom prst="rect">
              <a:avLst/>
            </a:prstGeom>
            <a:noFill/>
          </p:spPr>
          <p:txBody>
            <a:bodyPr wrap="square" lIns="0" tIns="0" rIns="0" bIns="0" rtlCol="0">
              <a:spAutoFit/>
            </a:bodyPr>
            <a:lstStyle/>
            <a:p>
              <a:pPr algn="ctr">
                <a:lnSpc>
                  <a:spcPct val="90000"/>
                </a:lnSpc>
                <a:spcAft>
                  <a:spcPts val="600"/>
                </a:spcAft>
              </a:pPr>
              <a:r>
                <a:rPr lang="en-US" sz="1200">
                  <a:gradFill>
                    <a:gsLst>
                      <a:gs pos="2917">
                        <a:schemeClr val="tx1"/>
                      </a:gs>
                      <a:gs pos="30000">
                        <a:schemeClr val="tx1"/>
                      </a:gs>
                    </a:gsLst>
                    <a:lin ang="5400000" scaled="0"/>
                  </a:gradFill>
                  <a:latin typeface="+mj-lt"/>
                </a:rPr>
                <a:t>Consistency</a:t>
              </a:r>
            </a:p>
          </p:txBody>
        </p:sp>
        <p:sp>
          <p:nvSpPr>
            <p:cNvPr id="44" name="TextBox 43">
              <a:extLst>
                <a:ext uri="{FF2B5EF4-FFF2-40B4-BE49-F238E27FC236}">
                  <a16:creationId xmlns:a16="http://schemas.microsoft.com/office/drawing/2014/main" id="{F35CB36B-212D-41A7-8120-B4A315CAE37A}"/>
                </a:ext>
              </a:extLst>
            </p:cNvPr>
            <p:cNvSpPr txBox="1"/>
            <p:nvPr/>
          </p:nvSpPr>
          <p:spPr>
            <a:xfrm>
              <a:off x="6131930" y="1593319"/>
              <a:ext cx="463476" cy="137857"/>
            </a:xfrm>
            <a:prstGeom prst="rect">
              <a:avLst/>
            </a:prstGeom>
            <a:noFill/>
          </p:spPr>
          <p:txBody>
            <a:bodyPr wrap="square" lIns="0" tIns="0" rIns="0" bIns="0" rtlCol="0">
              <a:spAutoFit/>
            </a:bodyPr>
            <a:lstStyle/>
            <a:p>
              <a:pPr algn="r">
                <a:lnSpc>
                  <a:spcPct val="90000"/>
                </a:lnSpc>
                <a:spcAft>
                  <a:spcPts val="600"/>
                </a:spcAft>
              </a:pPr>
              <a:r>
                <a:rPr lang="en-US" sz="1200">
                  <a:gradFill>
                    <a:gsLst>
                      <a:gs pos="2917">
                        <a:schemeClr val="tx1"/>
                      </a:gs>
                      <a:gs pos="30000">
                        <a:schemeClr val="tx1"/>
                      </a:gs>
                    </a:gsLst>
                    <a:lin ang="5400000" scaled="0"/>
                  </a:gradFill>
                  <a:latin typeface="+mj-lt"/>
                </a:rPr>
                <a:t>Azure</a:t>
              </a:r>
            </a:p>
          </p:txBody>
        </p:sp>
        <p:sp>
          <p:nvSpPr>
            <p:cNvPr id="45" name="TextBox 44">
              <a:extLst>
                <a:ext uri="{FF2B5EF4-FFF2-40B4-BE49-F238E27FC236}">
                  <a16:creationId xmlns:a16="http://schemas.microsoft.com/office/drawing/2014/main" id="{A7F8D9E9-92B7-4688-A457-A309E612AF77}"/>
                </a:ext>
              </a:extLst>
            </p:cNvPr>
            <p:cNvSpPr txBox="1"/>
            <p:nvPr/>
          </p:nvSpPr>
          <p:spPr>
            <a:xfrm>
              <a:off x="8926291" y="1492674"/>
              <a:ext cx="538760" cy="275714"/>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latin typeface="+mj-lt"/>
                </a:rPr>
                <a:t>Azure Stack</a:t>
              </a:r>
            </a:p>
          </p:txBody>
        </p:sp>
      </p:grpSp>
      <p:grpSp>
        <p:nvGrpSpPr>
          <p:cNvPr id="28" name="Group 27">
            <a:extLst>
              <a:ext uri="{FF2B5EF4-FFF2-40B4-BE49-F238E27FC236}">
                <a16:creationId xmlns:a16="http://schemas.microsoft.com/office/drawing/2014/main" id="{14F9F715-24B8-4A78-A34C-F8FDDBF518BB}"/>
              </a:ext>
            </a:extLst>
          </p:cNvPr>
          <p:cNvGrpSpPr/>
          <p:nvPr/>
        </p:nvGrpSpPr>
        <p:grpSpPr>
          <a:xfrm>
            <a:off x="3916085" y="2183612"/>
            <a:ext cx="545870" cy="547329"/>
            <a:chOff x="5059363" y="2208213"/>
            <a:chExt cx="593726" cy="595312"/>
          </a:xfrm>
        </p:grpSpPr>
        <p:sp>
          <p:nvSpPr>
            <p:cNvPr id="10" name="AutoShape 3">
              <a:extLst>
                <a:ext uri="{FF2B5EF4-FFF2-40B4-BE49-F238E27FC236}">
                  <a16:creationId xmlns:a16="http://schemas.microsoft.com/office/drawing/2014/main" id="{E38AAD2D-2219-418D-AE31-6C0F73772EC2}"/>
                </a:ext>
              </a:extLst>
            </p:cNvPr>
            <p:cNvSpPr>
              <a:spLocks noChangeAspect="1" noChangeArrowheads="1" noTextEdit="1"/>
            </p:cNvSpPr>
            <p:nvPr/>
          </p:nvSpPr>
          <p:spPr bwMode="auto">
            <a:xfrm>
              <a:off x="5059363" y="2208213"/>
              <a:ext cx="5937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 name="Rectangle 5">
              <a:extLst>
                <a:ext uri="{FF2B5EF4-FFF2-40B4-BE49-F238E27FC236}">
                  <a16:creationId xmlns:a16="http://schemas.microsoft.com/office/drawing/2014/main" id="{B1B1545B-7588-4ED1-BE63-914011DD6ADB}"/>
                </a:ext>
              </a:extLst>
            </p:cNvPr>
            <p:cNvSpPr>
              <a:spLocks noChangeArrowheads="1"/>
            </p:cNvSpPr>
            <p:nvPr/>
          </p:nvSpPr>
          <p:spPr bwMode="auto">
            <a:xfrm>
              <a:off x="5059363" y="2208213"/>
              <a:ext cx="296863" cy="595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E5FDD303-44F0-4080-B1E7-D8E7B1A9270B}"/>
                </a:ext>
              </a:extLst>
            </p:cNvPr>
            <p:cNvSpPr>
              <a:spLocks noChangeArrowheads="1"/>
            </p:cNvSpPr>
            <p:nvPr/>
          </p:nvSpPr>
          <p:spPr bwMode="auto">
            <a:xfrm>
              <a:off x="5356226" y="2505075"/>
              <a:ext cx="296863" cy="2984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 name="Rectangle 7">
              <a:extLst>
                <a:ext uri="{FF2B5EF4-FFF2-40B4-BE49-F238E27FC236}">
                  <a16:creationId xmlns:a16="http://schemas.microsoft.com/office/drawing/2014/main" id="{A2CE6D2A-AE24-4FD3-832A-7A098B61CF89}"/>
                </a:ext>
              </a:extLst>
            </p:cNvPr>
            <p:cNvSpPr>
              <a:spLocks noChangeArrowheads="1"/>
            </p:cNvSpPr>
            <p:nvPr/>
          </p:nvSpPr>
          <p:spPr bwMode="auto">
            <a:xfrm>
              <a:off x="5133976"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9FF66516-AE8D-463D-9800-701AE01CA457}"/>
                </a:ext>
              </a:extLst>
            </p:cNvPr>
            <p:cNvSpPr>
              <a:spLocks noChangeArrowheads="1"/>
            </p:cNvSpPr>
            <p:nvPr/>
          </p:nvSpPr>
          <p:spPr bwMode="auto">
            <a:xfrm>
              <a:off x="5226051"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 name="Rectangle 9">
              <a:extLst>
                <a:ext uri="{FF2B5EF4-FFF2-40B4-BE49-F238E27FC236}">
                  <a16:creationId xmlns:a16="http://schemas.microsoft.com/office/drawing/2014/main" id="{5E6E398D-1045-4CBF-ABD6-8A1124CFE079}"/>
                </a:ext>
              </a:extLst>
            </p:cNvPr>
            <p:cNvSpPr>
              <a:spLocks noChangeArrowheads="1"/>
            </p:cNvSpPr>
            <p:nvPr/>
          </p:nvSpPr>
          <p:spPr bwMode="auto">
            <a:xfrm>
              <a:off x="5133976"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 name="Rectangle 10">
              <a:extLst>
                <a:ext uri="{FF2B5EF4-FFF2-40B4-BE49-F238E27FC236}">
                  <a16:creationId xmlns:a16="http://schemas.microsoft.com/office/drawing/2014/main" id="{BC206734-05C8-4850-BB81-CB2DE7B12F16}"/>
                </a:ext>
              </a:extLst>
            </p:cNvPr>
            <p:cNvSpPr>
              <a:spLocks noChangeArrowheads="1"/>
            </p:cNvSpPr>
            <p:nvPr/>
          </p:nvSpPr>
          <p:spPr bwMode="auto">
            <a:xfrm>
              <a:off x="5226051"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 name="Rectangle 11">
              <a:extLst>
                <a:ext uri="{FF2B5EF4-FFF2-40B4-BE49-F238E27FC236}">
                  <a16:creationId xmlns:a16="http://schemas.microsoft.com/office/drawing/2014/main" id="{923C26E5-1260-4DF7-B8A9-0B7F3CD32CD5}"/>
                </a:ext>
              </a:extLst>
            </p:cNvPr>
            <p:cNvSpPr>
              <a:spLocks noChangeArrowheads="1"/>
            </p:cNvSpPr>
            <p:nvPr/>
          </p:nvSpPr>
          <p:spPr bwMode="auto">
            <a:xfrm>
              <a:off x="5133976"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 name="Rectangle 12">
              <a:extLst>
                <a:ext uri="{FF2B5EF4-FFF2-40B4-BE49-F238E27FC236}">
                  <a16:creationId xmlns:a16="http://schemas.microsoft.com/office/drawing/2014/main" id="{F5855991-28E4-4EE4-9A46-22321D39AD67}"/>
                </a:ext>
              </a:extLst>
            </p:cNvPr>
            <p:cNvSpPr>
              <a:spLocks noChangeArrowheads="1"/>
            </p:cNvSpPr>
            <p:nvPr/>
          </p:nvSpPr>
          <p:spPr bwMode="auto">
            <a:xfrm>
              <a:off x="5226051"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91FDC05E-6F34-46DF-BFF0-5D1DADE5EE02}"/>
                </a:ext>
              </a:extLst>
            </p:cNvPr>
            <p:cNvSpPr>
              <a:spLocks noChangeArrowheads="1"/>
            </p:cNvSpPr>
            <p:nvPr/>
          </p:nvSpPr>
          <p:spPr bwMode="auto">
            <a:xfrm>
              <a:off x="5133976"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 name="Rectangle 14">
              <a:extLst>
                <a:ext uri="{FF2B5EF4-FFF2-40B4-BE49-F238E27FC236}">
                  <a16:creationId xmlns:a16="http://schemas.microsoft.com/office/drawing/2014/main" id="{FB14FA2C-015A-4483-B911-EB19A51A7252}"/>
                </a:ext>
              </a:extLst>
            </p:cNvPr>
            <p:cNvSpPr>
              <a:spLocks noChangeArrowheads="1"/>
            </p:cNvSpPr>
            <p:nvPr/>
          </p:nvSpPr>
          <p:spPr bwMode="auto">
            <a:xfrm>
              <a:off x="5226051"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 name="Rectangle 15">
              <a:extLst>
                <a:ext uri="{FF2B5EF4-FFF2-40B4-BE49-F238E27FC236}">
                  <a16:creationId xmlns:a16="http://schemas.microsoft.com/office/drawing/2014/main" id="{EDE0F8EC-A766-4F5D-9CE0-F0BB401F779F}"/>
                </a:ext>
              </a:extLst>
            </p:cNvPr>
            <p:cNvSpPr>
              <a:spLocks noChangeArrowheads="1"/>
            </p:cNvSpPr>
            <p:nvPr/>
          </p:nvSpPr>
          <p:spPr bwMode="auto">
            <a:xfrm>
              <a:off x="5170488"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2" name="Rectangle 16">
              <a:extLst>
                <a:ext uri="{FF2B5EF4-FFF2-40B4-BE49-F238E27FC236}">
                  <a16:creationId xmlns:a16="http://schemas.microsoft.com/office/drawing/2014/main" id="{40EEBA4E-225D-445E-BBD7-0A3EB9407536}"/>
                </a:ext>
              </a:extLst>
            </p:cNvPr>
            <p:cNvSpPr>
              <a:spLocks noChangeArrowheads="1"/>
            </p:cNvSpPr>
            <p:nvPr/>
          </p:nvSpPr>
          <p:spPr bwMode="auto">
            <a:xfrm>
              <a:off x="5430838"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3" name="Rectangle 17">
              <a:extLst>
                <a:ext uri="{FF2B5EF4-FFF2-40B4-BE49-F238E27FC236}">
                  <a16:creationId xmlns:a16="http://schemas.microsoft.com/office/drawing/2014/main" id="{327775EE-8E09-4BBA-AEEB-4F560405C08A}"/>
                </a:ext>
              </a:extLst>
            </p:cNvPr>
            <p:cNvSpPr>
              <a:spLocks noChangeArrowheads="1"/>
            </p:cNvSpPr>
            <p:nvPr/>
          </p:nvSpPr>
          <p:spPr bwMode="auto">
            <a:xfrm>
              <a:off x="5522913"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4" name="Rectangle 18">
              <a:extLst>
                <a:ext uri="{FF2B5EF4-FFF2-40B4-BE49-F238E27FC236}">
                  <a16:creationId xmlns:a16="http://schemas.microsoft.com/office/drawing/2014/main" id="{D64726F6-78D5-4BB1-86A7-7D09C599388A}"/>
                </a:ext>
              </a:extLst>
            </p:cNvPr>
            <p:cNvSpPr>
              <a:spLocks noChangeArrowheads="1"/>
            </p:cNvSpPr>
            <p:nvPr/>
          </p:nvSpPr>
          <p:spPr bwMode="auto">
            <a:xfrm>
              <a:off x="5467351"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137F4FB6-7B74-444A-9DF9-669B9B9A964F}"/>
                </a:ext>
              </a:extLst>
            </p:cNvPr>
            <p:cNvSpPr>
              <a:spLocks noChangeArrowheads="1"/>
            </p:cNvSpPr>
            <p:nvPr/>
          </p:nvSpPr>
          <p:spPr bwMode="auto">
            <a:xfrm>
              <a:off x="5430838" y="2301875"/>
              <a:ext cx="111125" cy="111125"/>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26" name="Freeform 20">
              <a:extLst>
                <a:ext uri="{FF2B5EF4-FFF2-40B4-BE49-F238E27FC236}">
                  <a16:creationId xmlns:a16="http://schemas.microsoft.com/office/drawing/2014/main" id="{942DA181-1A04-483E-A518-C4F0EE87B3A9}"/>
                </a:ext>
              </a:extLst>
            </p:cNvPr>
            <p:cNvSpPr>
              <a:spLocks/>
            </p:cNvSpPr>
            <p:nvPr/>
          </p:nvSpPr>
          <p:spPr bwMode="auto">
            <a:xfrm>
              <a:off x="5411788" y="2371725"/>
              <a:ext cx="185738" cy="4127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1C4E10DD-8128-444A-82A0-4F524E55331B}"/>
                </a:ext>
              </a:extLst>
            </p:cNvPr>
            <p:cNvSpPr>
              <a:spLocks noChangeArrowheads="1"/>
            </p:cNvSpPr>
            <p:nvPr/>
          </p:nvSpPr>
          <p:spPr bwMode="auto">
            <a:xfrm>
              <a:off x="5505451" y="2319338"/>
              <a:ext cx="73025" cy="74612"/>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38916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E841-A470-44CB-8546-5803BAEC859E}"/>
              </a:ext>
            </a:extLst>
          </p:cNvPr>
          <p:cNvSpPr>
            <a:spLocks noGrp="1"/>
          </p:cNvSpPr>
          <p:nvPr>
            <p:ph type="title"/>
          </p:nvPr>
        </p:nvSpPr>
        <p:spPr/>
        <p:txBody>
          <a:bodyPr/>
          <a:lstStyle/>
          <a:p>
            <a:pPr algn="ctr"/>
            <a:r>
              <a:rPr lang="en-US"/>
              <a:t>Consistency across the cloud and the edge</a:t>
            </a:r>
          </a:p>
        </p:txBody>
      </p:sp>
      <p:grpSp>
        <p:nvGrpSpPr>
          <p:cNvPr id="174" name="Group 173">
            <a:extLst>
              <a:ext uri="{FF2B5EF4-FFF2-40B4-BE49-F238E27FC236}">
                <a16:creationId xmlns:a16="http://schemas.microsoft.com/office/drawing/2014/main" id="{F511A3DD-C894-4546-B3E9-9F448E008644}"/>
              </a:ext>
            </a:extLst>
          </p:cNvPr>
          <p:cNvGrpSpPr/>
          <p:nvPr/>
        </p:nvGrpSpPr>
        <p:grpSpPr>
          <a:xfrm>
            <a:off x="1401122" y="5218951"/>
            <a:ext cx="9632647" cy="352181"/>
            <a:chOff x="1377416" y="5117299"/>
            <a:chExt cx="9445835" cy="345351"/>
          </a:xfrm>
        </p:grpSpPr>
        <p:cxnSp>
          <p:nvCxnSpPr>
            <p:cNvPr id="86" name="Straight Arrow Connector 85">
              <a:extLst>
                <a:ext uri="{FF2B5EF4-FFF2-40B4-BE49-F238E27FC236}">
                  <a16:creationId xmlns:a16="http://schemas.microsoft.com/office/drawing/2014/main" id="{7D18DA11-2BD3-40E4-A7F5-531013720BAF}"/>
                </a:ext>
              </a:extLst>
            </p:cNvPr>
            <p:cNvCxnSpPr/>
            <p:nvPr/>
          </p:nvCxnSpPr>
          <p:spPr>
            <a:xfrm>
              <a:off x="1377416" y="5289974"/>
              <a:ext cx="9445835" cy="0"/>
            </a:xfrm>
            <a:prstGeom prst="straightConnector1">
              <a:avLst/>
            </a:prstGeom>
            <a:ln w="19050" cap="rnd">
              <a:solidFill>
                <a:schemeClr val="tx2"/>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BC3BA816-9790-4F7F-AC00-806042302949}"/>
                </a:ext>
              </a:extLst>
            </p:cNvPr>
            <p:cNvSpPr/>
            <p:nvPr/>
          </p:nvSpPr>
          <p:spPr bwMode="auto">
            <a:xfrm flipH="1">
              <a:off x="2564059" y="5117299"/>
              <a:ext cx="6813788" cy="345351"/>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86497" tIns="0" rIns="186497" bIns="0" numCol="1" rtlCol="0" anchor="ctr" anchorCtr="0" compatLnSpc="1">
              <a:prstTxWarp prst="textNoShape">
                <a:avLst/>
              </a:prstTxWarp>
              <a:spAutoFit/>
            </a:bodyPr>
            <a:lstStyle/>
            <a:p>
              <a:pPr algn="ctr" defTabSz="950933" fontAlgn="base">
                <a:spcBef>
                  <a:spcPct val="0"/>
                </a:spcBef>
                <a:spcAft>
                  <a:spcPct val="0"/>
                </a:spcAft>
                <a:defRPr/>
              </a:pPr>
              <a:r>
                <a:rPr lang="en-US" sz="2244">
                  <a:gradFill>
                    <a:gsLst>
                      <a:gs pos="1250">
                        <a:srgbClr val="1A1A1A"/>
                      </a:gs>
                      <a:gs pos="100000">
                        <a:srgbClr val="1A1A1A"/>
                      </a:gs>
                    </a:gsLst>
                    <a:lin ang="5400000" scaled="0"/>
                  </a:gradFill>
                  <a:latin typeface="Segoe UI Semibold"/>
                </a:rPr>
                <a:t>Consistent security, identity, management, and AI</a:t>
              </a:r>
            </a:p>
          </p:txBody>
        </p:sp>
      </p:grpSp>
      <p:grpSp>
        <p:nvGrpSpPr>
          <p:cNvPr id="173" name="Group 172">
            <a:extLst>
              <a:ext uri="{FF2B5EF4-FFF2-40B4-BE49-F238E27FC236}">
                <a16:creationId xmlns:a16="http://schemas.microsoft.com/office/drawing/2014/main" id="{B26D7933-DD88-4167-AE77-4CE16D69BEB6}"/>
              </a:ext>
            </a:extLst>
          </p:cNvPr>
          <p:cNvGrpSpPr/>
          <p:nvPr/>
        </p:nvGrpSpPr>
        <p:grpSpPr>
          <a:xfrm>
            <a:off x="1403259" y="4136119"/>
            <a:ext cx="9628374" cy="352181"/>
            <a:chOff x="1368749" y="4057007"/>
            <a:chExt cx="9441644" cy="345351"/>
          </a:xfrm>
        </p:grpSpPr>
        <p:cxnSp>
          <p:nvCxnSpPr>
            <p:cNvPr id="89" name="Straight Arrow Connector 88">
              <a:extLst>
                <a:ext uri="{FF2B5EF4-FFF2-40B4-BE49-F238E27FC236}">
                  <a16:creationId xmlns:a16="http://schemas.microsoft.com/office/drawing/2014/main" id="{65451DE2-8F24-431D-9055-DAEEF9B435DF}"/>
                </a:ext>
              </a:extLst>
            </p:cNvPr>
            <p:cNvCxnSpPr>
              <a:cxnSpLocks/>
            </p:cNvCxnSpPr>
            <p:nvPr/>
          </p:nvCxnSpPr>
          <p:spPr>
            <a:xfrm>
              <a:off x="1368749" y="4229682"/>
              <a:ext cx="4715846" cy="0"/>
            </a:xfrm>
            <a:prstGeom prst="straightConnector1">
              <a:avLst/>
            </a:prstGeom>
            <a:ln w="19050" cap="rnd">
              <a:solidFill>
                <a:schemeClr val="tx2"/>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5E6D46BD-056A-4BE0-9B17-D34E0FD0E590}"/>
                </a:ext>
              </a:extLst>
            </p:cNvPr>
            <p:cNvSpPr/>
            <p:nvPr/>
          </p:nvSpPr>
          <p:spPr bwMode="auto">
            <a:xfrm flipH="1">
              <a:off x="2503653" y="4057007"/>
              <a:ext cx="2338525" cy="345351"/>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86497" tIns="0" rIns="186497" bIns="0" numCol="1" rtlCol="0" anchor="ctr" anchorCtr="0" compatLnSpc="1">
              <a:prstTxWarp prst="textNoShape">
                <a:avLst/>
              </a:prstTxWarp>
              <a:spAutoFit/>
            </a:bodyPr>
            <a:lstStyle/>
            <a:p>
              <a:pPr algn="ctr" defTabSz="950933" fontAlgn="base">
                <a:spcBef>
                  <a:spcPct val="0"/>
                </a:spcBef>
                <a:spcAft>
                  <a:spcPct val="0"/>
                </a:spcAft>
                <a:defRPr/>
              </a:pPr>
              <a:r>
                <a:rPr lang="en-US" sz="2244">
                  <a:gradFill>
                    <a:gsLst>
                      <a:gs pos="1250">
                        <a:srgbClr val="1A1A1A"/>
                      </a:gs>
                      <a:gs pos="100000">
                        <a:srgbClr val="1A1A1A"/>
                      </a:gs>
                    </a:gsLst>
                    <a:lin ang="5400000" scaled="0"/>
                  </a:gradFill>
                  <a:latin typeface="Segoe UI Semibold"/>
                </a:rPr>
                <a:t>Azure IoT Edge</a:t>
              </a:r>
            </a:p>
          </p:txBody>
        </p:sp>
        <p:cxnSp>
          <p:nvCxnSpPr>
            <p:cNvPr id="91" name="Straight Arrow Connector 90">
              <a:extLst>
                <a:ext uri="{FF2B5EF4-FFF2-40B4-BE49-F238E27FC236}">
                  <a16:creationId xmlns:a16="http://schemas.microsoft.com/office/drawing/2014/main" id="{08722697-5114-44FD-8D16-50AECE40F9F4}"/>
                </a:ext>
              </a:extLst>
            </p:cNvPr>
            <p:cNvCxnSpPr>
              <a:cxnSpLocks/>
            </p:cNvCxnSpPr>
            <p:nvPr/>
          </p:nvCxnSpPr>
          <p:spPr>
            <a:xfrm>
              <a:off x="6124052" y="4229682"/>
              <a:ext cx="4686341" cy="0"/>
            </a:xfrm>
            <a:prstGeom prst="straightConnector1">
              <a:avLst/>
            </a:prstGeom>
            <a:ln w="19050" cap="rnd">
              <a:solidFill>
                <a:schemeClr val="tx2"/>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CD66DA7-ABB3-463B-A05C-F607611B3ACF}"/>
                </a:ext>
              </a:extLst>
            </p:cNvPr>
            <p:cNvSpPr/>
            <p:nvPr/>
          </p:nvSpPr>
          <p:spPr bwMode="auto">
            <a:xfrm flipH="1">
              <a:off x="7383401" y="4057007"/>
              <a:ext cx="2223429" cy="345351"/>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86497" tIns="0" rIns="186497" bIns="0" numCol="1" rtlCol="0" anchor="ctr" anchorCtr="0" compatLnSpc="1">
              <a:prstTxWarp prst="textNoShape">
                <a:avLst/>
              </a:prstTxWarp>
              <a:spAutoFit/>
            </a:bodyPr>
            <a:lstStyle/>
            <a:p>
              <a:pPr algn="ctr" defTabSz="950933" fontAlgn="base">
                <a:spcBef>
                  <a:spcPct val="0"/>
                </a:spcBef>
                <a:spcAft>
                  <a:spcPct val="0"/>
                </a:spcAft>
                <a:defRPr/>
              </a:pPr>
              <a:r>
                <a:rPr lang="en-US" sz="2244">
                  <a:gradFill>
                    <a:gsLst>
                      <a:gs pos="1250">
                        <a:srgbClr val="1A1A1A"/>
                      </a:gs>
                      <a:gs pos="100000">
                        <a:srgbClr val="1A1A1A"/>
                      </a:gs>
                    </a:gsLst>
                    <a:lin ang="5400000" scaled="0"/>
                  </a:gradFill>
                  <a:latin typeface="Segoe UI Semibold"/>
                </a:rPr>
                <a:t>Azure services</a:t>
              </a:r>
            </a:p>
          </p:txBody>
        </p:sp>
      </p:grpSp>
      <p:grpSp>
        <p:nvGrpSpPr>
          <p:cNvPr id="172" name="Group 171">
            <a:extLst>
              <a:ext uri="{FF2B5EF4-FFF2-40B4-BE49-F238E27FC236}">
                <a16:creationId xmlns:a16="http://schemas.microsoft.com/office/drawing/2014/main" id="{515A3EA3-AECA-4DF4-BAAF-B82570CF2BCC}"/>
              </a:ext>
            </a:extLst>
          </p:cNvPr>
          <p:cNvGrpSpPr/>
          <p:nvPr/>
        </p:nvGrpSpPr>
        <p:grpSpPr>
          <a:xfrm>
            <a:off x="1563870" y="1751070"/>
            <a:ext cx="9307150" cy="1653743"/>
            <a:chOff x="1403356" y="1453591"/>
            <a:chExt cx="9126650" cy="1621671"/>
          </a:xfrm>
        </p:grpSpPr>
        <p:cxnSp>
          <p:nvCxnSpPr>
            <p:cNvPr id="69" name="Straight Arrow Connector 68">
              <a:extLst>
                <a:ext uri="{FF2B5EF4-FFF2-40B4-BE49-F238E27FC236}">
                  <a16:creationId xmlns:a16="http://schemas.microsoft.com/office/drawing/2014/main" id="{A863F35B-CAE7-4476-9613-B3510DD08AF9}"/>
                </a:ext>
              </a:extLst>
            </p:cNvPr>
            <p:cNvCxnSpPr>
              <a:cxnSpLocks/>
            </p:cNvCxnSpPr>
            <p:nvPr/>
          </p:nvCxnSpPr>
          <p:spPr>
            <a:xfrm flipV="1">
              <a:off x="2063165" y="2223158"/>
              <a:ext cx="6283830" cy="1"/>
            </a:xfrm>
            <a:prstGeom prst="straightConnector1">
              <a:avLst/>
            </a:prstGeom>
            <a:ln w="25400" cap="rnd">
              <a:solidFill>
                <a:schemeClr val="tx1">
                  <a:lumMod val="75000"/>
                </a:schemeClr>
              </a:solidFill>
              <a:prstDash val="sysDot"/>
              <a:headEnd type="none"/>
              <a:tailEnd type="none" w="lg" len="sm"/>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2E1A8062-0B7C-4DB8-9CA3-48DD4C7A61D1}"/>
                </a:ext>
              </a:extLst>
            </p:cNvPr>
            <p:cNvSpPr/>
            <p:nvPr/>
          </p:nvSpPr>
          <p:spPr bwMode="auto">
            <a:xfrm>
              <a:off x="8316336" y="1453591"/>
              <a:ext cx="2213670" cy="140765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2540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algn="ctr" defTabSz="914229">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95" name="Freeform 21">
              <a:extLst>
                <a:ext uri="{FF2B5EF4-FFF2-40B4-BE49-F238E27FC236}">
                  <a16:creationId xmlns:a16="http://schemas.microsoft.com/office/drawing/2014/main" id="{D46CF657-0285-4629-A7B6-5FCD24D1B07E}"/>
                </a:ext>
              </a:extLst>
            </p:cNvPr>
            <p:cNvSpPr>
              <a:spLocks/>
            </p:cNvSpPr>
            <p:nvPr/>
          </p:nvSpPr>
          <p:spPr bwMode="auto">
            <a:xfrm>
              <a:off x="8422770" y="1544577"/>
              <a:ext cx="2004460" cy="1222444"/>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tx2"/>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defRPr/>
              </a:pPr>
              <a:endParaRPr lang="en-US" sz="2040" kern="0">
                <a:solidFill>
                  <a:schemeClr val="accent3"/>
                </a:solidFill>
                <a:latin typeface="Segoe UI Semilight"/>
              </a:endParaRPr>
            </a:p>
          </p:txBody>
        </p:sp>
        <p:sp>
          <p:nvSpPr>
            <p:cNvPr id="96" name="TextBox 95">
              <a:extLst>
                <a:ext uri="{FF2B5EF4-FFF2-40B4-BE49-F238E27FC236}">
                  <a16:creationId xmlns:a16="http://schemas.microsoft.com/office/drawing/2014/main" id="{9C891813-000E-49B8-85EB-F12C6FF67FC2}"/>
                </a:ext>
              </a:extLst>
            </p:cNvPr>
            <p:cNvSpPr txBox="1"/>
            <p:nvPr/>
          </p:nvSpPr>
          <p:spPr>
            <a:xfrm>
              <a:off x="8578128" y="2140666"/>
              <a:ext cx="1693745" cy="493172"/>
            </a:xfrm>
            <a:prstGeom prst="rect">
              <a:avLst/>
            </a:prstGeom>
            <a:noFill/>
          </p:spPr>
          <p:txBody>
            <a:bodyPr wrap="none" lIns="186470" tIns="149177" rIns="186470" bIns="149177" rtlCol="0">
              <a:spAutoFit/>
            </a:bodyPr>
            <a:lstStyle/>
            <a:p>
              <a:pPr algn="ctr" defTabSz="932325">
                <a:lnSpc>
                  <a:spcPct val="90000"/>
                </a:lnSpc>
                <a:spcAft>
                  <a:spcPts val="612"/>
                </a:spcAft>
                <a:defRPr/>
              </a:pPr>
              <a:r>
                <a:rPr lang="en-US" sz="1428" b="1">
                  <a:ln w="3175">
                    <a:noFill/>
                  </a:ln>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71" name="Oval 70">
              <a:extLst>
                <a:ext uri="{FF2B5EF4-FFF2-40B4-BE49-F238E27FC236}">
                  <a16:creationId xmlns:a16="http://schemas.microsoft.com/office/drawing/2014/main" id="{526FE63E-197E-45F6-811A-351186457E52}"/>
                </a:ext>
              </a:extLst>
            </p:cNvPr>
            <p:cNvSpPr/>
            <p:nvPr/>
          </p:nvSpPr>
          <p:spPr bwMode="auto">
            <a:xfrm>
              <a:off x="4565656" y="1838649"/>
              <a:ext cx="761858" cy="761858"/>
            </a:xfrm>
            <a:prstGeom prst="ellipse">
              <a:avLst/>
            </a:prstGeom>
            <a:solidFill>
              <a:schemeClr val="bg1"/>
            </a:solidFill>
            <a:ln w="1905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7" name="Rectangle 76">
              <a:extLst>
                <a:ext uri="{FF2B5EF4-FFF2-40B4-BE49-F238E27FC236}">
                  <a16:creationId xmlns:a16="http://schemas.microsoft.com/office/drawing/2014/main" id="{36473064-9841-47C5-9745-00C635A4CFD7}"/>
                </a:ext>
              </a:extLst>
            </p:cNvPr>
            <p:cNvSpPr/>
            <p:nvPr/>
          </p:nvSpPr>
          <p:spPr>
            <a:xfrm>
              <a:off x="4604410" y="2792749"/>
              <a:ext cx="676467" cy="282513"/>
            </a:xfrm>
            <a:prstGeom prst="rect">
              <a:avLst/>
            </a:prstGeom>
            <a:noFill/>
            <a:ln>
              <a:noFill/>
            </a:ln>
          </p:spPr>
          <p:txBody>
            <a:bodyPr wrap="none" lIns="0" tIns="0" rIns="0" bIns="0" rtlCol="0" anchor="ctr" anchorCtr="0">
              <a:spAutoFit/>
            </a:bodyPr>
            <a:lstStyle/>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data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box edge</a:t>
              </a:r>
            </a:p>
          </p:txBody>
        </p:sp>
        <p:sp useBgFill="1">
          <p:nvSpPr>
            <p:cNvPr id="81" name="Oval 80">
              <a:extLst>
                <a:ext uri="{FF2B5EF4-FFF2-40B4-BE49-F238E27FC236}">
                  <a16:creationId xmlns:a16="http://schemas.microsoft.com/office/drawing/2014/main" id="{36B7CE43-963F-484A-BC34-569FB1DB4BA1}"/>
                </a:ext>
              </a:extLst>
            </p:cNvPr>
            <p:cNvSpPr/>
            <p:nvPr/>
          </p:nvSpPr>
          <p:spPr bwMode="auto">
            <a:xfrm>
              <a:off x="4652151" y="1938056"/>
              <a:ext cx="570200" cy="570202"/>
            </a:xfrm>
            <a:prstGeom prst="ellipse">
              <a:avLst/>
            </a:prstGeom>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defRPr/>
              </a:pPr>
              <a:r>
                <a:rPr lang="en-US" sz="2856" kern="0">
                  <a:noFill/>
                  <a:latin typeface="Segoe UI Semibold"/>
                </a:rPr>
                <a:t>d</a:t>
              </a:r>
            </a:p>
          </p:txBody>
        </p:sp>
        <p:grpSp>
          <p:nvGrpSpPr>
            <p:cNvPr id="131" name="Group 130">
              <a:extLst>
                <a:ext uri="{FF2B5EF4-FFF2-40B4-BE49-F238E27FC236}">
                  <a16:creationId xmlns:a16="http://schemas.microsoft.com/office/drawing/2014/main" id="{1F75EA77-14E5-4709-B4FB-CB168E795FF5}"/>
                </a:ext>
              </a:extLst>
            </p:cNvPr>
            <p:cNvGrpSpPr/>
            <p:nvPr/>
          </p:nvGrpSpPr>
          <p:grpSpPr>
            <a:xfrm>
              <a:off x="4755073" y="2167708"/>
              <a:ext cx="168176" cy="170534"/>
              <a:chOff x="5193540" y="2572063"/>
              <a:chExt cx="244630" cy="248059"/>
            </a:xfrm>
          </p:grpSpPr>
          <p:sp>
            <p:nvSpPr>
              <p:cNvPr id="133" name="Teardrop 132">
                <a:extLst>
                  <a:ext uri="{FF2B5EF4-FFF2-40B4-BE49-F238E27FC236}">
                    <a16:creationId xmlns:a16="http://schemas.microsoft.com/office/drawing/2014/main" id="{B6B6A431-8253-4662-B542-438C05FC9560}"/>
                  </a:ext>
                </a:extLst>
              </p:cNvPr>
              <p:cNvSpPr/>
              <p:nvPr/>
            </p:nvSpPr>
            <p:spPr bwMode="auto">
              <a:xfrm rot="5400000">
                <a:off x="5191825" y="2573778"/>
                <a:ext cx="248059" cy="244630"/>
              </a:xfrm>
              <a:prstGeom prst="teardrop">
                <a:avLst>
                  <a:gd name="adj" fmla="val 98634"/>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4" name="Freeform 1054">
                <a:extLst>
                  <a:ext uri="{FF2B5EF4-FFF2-40B4-BE49-F238E27FC236}">
                    <a16:creationId xmlns:a16="http://schemas.microsoft.com/office/drawing/2014/main" id="{ADBB5BAB-A26A-495A-B665-A012CD2EB12B}"/>
                  </a:ext>
                </a:extLst>
              </p:cNvPr>
              <p:cNvSpPr>
                <a:spLocks noEditPoints="1"/>
              </p:cNvSpPr>
              <p:nvPr/>
            </p:nvSpPr>
            <p:spPr bwMode="auto">
              <a:xfrm>
                <a:off x="5242775" y="2623277"/>
                <a:ext cx="141549" cy="141549"/>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adFill>
                <a:gsLst>
                  <a:gs pos="41204">
                    <a:srgbClr val="1A1A1A"/>
                  </a:gs>
                  <a:gs pos="59000">
                    <a:srgbClr val="1A1A1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73"/>
              </a:p>
            </p:txBody>
          </p:sp>
        </p:grpSp>
        <p:sp>
          <p:nvSpPr>
            <p:cNvPr id="132" name="Freeform: Shape 131">
              <a:extLst>
                <a:ext uri="{FF2B5EF4-FFF2-40B4-BE49-F238E27FC236}">
                  <a16:creationId xmlns:a16="http://schemas.microsoft.com/office/drawing/2014/main" id="{34B119EC-77E7-455F-9DB1-E3BAC3824C62}"/>
                </a:ext>
              </a:extLst>
            </p:cNvPr>
            <p:cNvSpPr>
              <a:spLocks noChangeAspect="1"/>
            </p:cNvSpPr>
            <p:nvPr/>
          </p:nvSpPr>
          <p:spPr bwMode="auto">
            <a:xfrm>
              <a:off x="4874853" y="2117662"/>
              <a:ext cx="231052" cy="210991"/>
            </a:xfrm>
            <a:custGeom>
              <a:avLst/>
              <a:gdLst>
                <a:gd name="connsiteX0" fmla="*/ 121016 w 338011"/>
                <a:gd name="connsiteY0" fmla="*/ 0 h 297230"/>
                <a:gd name="connsiteX1" fmla="*/ 248501 w 338011"/>
                <a:gd name="connsiteY1" fmla="*/ 116427 h 297230"/>
                <a:gd name="connsiteX2" fmla="*/ 338011 w 338011"/>
                <a:gd name="connsiteY2" fmla="*/ 206828 h 297230"/>
                <a:gd name="connsiteX3" fmla="*/ 252569 w 338011"/>
                <a:gd name="connsiteY3" fmla="*/ 295860 h 297230"/>
                <a:gd name="connsiteX4" fmla="*/ 252569 w 338011"/>
                <a:gd name="connsiteY4" fmla="*/ 297230 h 297230"/>
                <a:gd name="connsiteX5" fmla="*/ 101245 w 338011"/>
                <a:gd name="connsiteY5" fmla="*/ 297230 h 297230"/>
                <a:gd name="connsiteX6" fmla="*/ 73884 w 338011"/>
                <a:gd name="connsiteY6" fmla="*/ 297230 h 297230"/>
                <a:gd name="connsiteX7" fmla="*/ 75466 w 338011"/>
                <a:gd name="connsiteY7" fmla="*/ 181409 h 297230"/>
                <a:gd name="connsiteX8" fmla="*/ 36427 w 338011"/>
                <a:gd name="connsiteY8" fmla="*/ 85839 h 297230"/>
                <a:gd name="connsiteX9" fmla="*/ 0 w 338011"/>
                <a:gd name="connsiteY9" fmla="*/ 60935 h 297230"/>
                <a:gd name="connsiteX10" fmla="*/ 12519 w 338011"/>
                <a:gd name="connsiteY10" fmla="*/ 61638 h 297230"/>
                <a:gd name="connsiteX11" fmla="*/ 121016 w 338011"/>
                <a:gd name="connsiteY11" fmla="*/ 0 h 297230"/>
                <a:gd name="connsiteX0" fmla="*/ 108497 w 325492"/>
                <a:gd name="connsiteY0" fmla="*/ 0 h 297230"/>
                <a:gd name="connsiteX1" fmla="*/ 235982 w 325492"/>
                <a:gd name="connsiteY1" fmla="*/ 116427 h 297230"/>
                <a:gd name="connsiteX2" fmla="*/ 325492 w 325492"/>
                <a:gd name="connsiteY2" fmla="*/ 206828 h 297230"/>
                <a:gd name="connsiteX3" fmla="*/ 240050 w 325492"/>
                <a:gd name="connsiteY3" fmla="*/ 295860 h 297230"/>
                <a:gd name="connsiteX4" fmla="*/ 240050 w 325492"/>
                <a:gd name="connsiteY4" fmla="*/ 297230 h 297230"/>
                <a:gd name="connsiteX5" fmla="*/ 88726 w 325492"/>
                <a:gd name="connsiteY5" fmla="*/ 297230 h 297230"/>
                <a:gd name="connsiteX6" fmla="*/ 61365 w 325492"/>
                <a:gd name="connsiteY6" fmla="*/ 297230 h 297230"/>
                <a:gd name="connsiteX7" fmla="*/ 62947 w 325492"/>
                <a:gd name="connsiteY7" fmla="*/ 181409 h 297230"/>
                <a:gd name="connsiteX8" fmla="*/ 23908 w 325492"/>
                <a:gd name="connsiteY8" fmla="*/ 85839 h 297230"/>
                <a:gd name="connsiteX9" fmla="*/ 0 w 325492"/>
                <a:gd name="connsiteY9" fmla="*/ 61638 h 297230"/>
                <a:gd name="connsiteX10" fmla="*/ 108497 w 325492"/>
                <a:gd name="connsiteY10" fmla="*/ 0 h 29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92" h="297230">
                  <a:moveTo>
                    <a:pt x="108497" y="0"/>
                  </a:moveTo>
                  <a:cubicBezTo>
                    <a:pt x="174952" y="0"/>
                    <a:pt x="229201" y="50680"/>
                    <a:pt x="235982" y="116427"/>
                  </a:cubicBezTo>
                  <a:cubicBezTo>
                    <a:pt x="286162" y="116427"/>
                    <a:pt x="325492" y="156149"/>
                    <a:pt x="325492" y="206828"/>
                  </a:cubicBezTo>
                  <a:cubicBezTo>
                    <a:pt x="325492" y="254769"/>
                    <a:pt x="287518" y="294491"/>
                    <a:pt x="240050" y="295860"/>
                  </a:cubicBezTo>
                  <a:lnTo>
                    <a:pt x="240050" y="297230"/>
                  </a:lnTo>
                  <a:lnTo>
                    <a:pt x="88726" y="297230"/>
                  </a:lnTo>
                  <a:lnTo>
                    <a:pt x="61365" y="297230"/>
                  </a:lnTo>
                  <a:cubicBezTo>
                    <a:pt x="61892" y="258623"/>
                    <a:pt x="62420" y="220016"/>
                    <a:pt x="62947" y="181409"/>
                  </a:cubicBezTo>
                  <a:cubicBezTo>
                    <a:pt x="62947" y="144087"/>
                    <a:pt x="48029" y="110298"/>
                    <a:pt x="23908" y="85839"/>
                  </a:cubicBezTo>
                  <a:lnTo>
                    <a:pt x="0" y="61638"/>
                  </a:lnTo>
                  <a:cubicBezTo>
                    <a:pt x="23056" y="24655"/>
                    <a:pt x="62386" y="0"/>
                    <a:pt x="108497" y="0"/>
                  </a:cubicBezTo>
                  <a:close/>
                </a:path>
              </a:pathLst>
            </a:custGeom>
            <a:noFill/>
            <a:ln w="12700" cap="sq">
              <a:solidFill>
                <a:schemeClr val="tx1"/>
              </a:solidFill>
              <a:prstDash val="solid"/>
              <a:miter lim="800000"/>
              <a:headEnd/>
              <a:tailEnd/>
            </a:ln>
          </p:spPr>
          <p:txBody>
            <a:bodyPr vert="horz" wrap="square" lIns="91402" tIns="45700" rIns="91402" bIns="45700" numCol="1" anchor="t" anchorCtr="0" compatLnSpc="1">
              <a:prstTxWarp prst="textNoShape">
                <a:avLst/>
              </a:prstTxWarp>
              <a:noAutofit/>
            </a:bodyPr>
            <a:lstStyle/>
            <a:p>
              <a:pPr defTabSz="932291">
                <a:defRPr/>
              </a:pPr>
              <a:endParaRPr lang="en-US" sz="900" kern="0">
                <a:gradFill>
                  <a:gsLst>
                    <a:gs pos="0">
                      <a:srgbClr val="505050"/>
                    </a:gs>
                    <a:gs pos="100000">
                      <a:srgbClr val="505050"/>
                    </a:gs>
                  </a:gsLst>
                </a:gradFill>
                <a:latin typeface="Segoe UI Semilight"/>
              </a:endParaRPr>
            </a:p>
          </p:txBody>
        </p:sp>
        <p:sp>
          <p:nvSpPr>
            <p:cNvPr id="73" name="Oval 72">
              <a:extLst>
                <a:ext uri="{FF2B5EF4-FFF2-40B4-BE49-F238E27FC236}">
                  <a16:creationId xmlns:a16="http://schemas.microsoft.com/office/drawing/2014/main" id="{14FCDA1F-CA2B-4F84-AE52-21FBB62E488D}"/>
                </a:ext>
              </a:extLst>
            </p:cNvPr>
            <p:cNvSpPr/>
            <p:nvPr/>
          </p:nvSpPr>
          <p:spPr bwMode="auto">
            <a:xfrm>
              <a:off x="1403356" y="1838649"/>
              <a:ext cx="761858" cy="761858"/>
            </a:xfrm>
            <a:prstGeom prst="ellipse">
              <a:avLst/>
            </a:prstGeom>
            <a:solidFill>
              <a:schemeClr val="bg1"/>
            </a:solidFill>
            <a:ln w="1905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74" name="Rectangle 73">
              <a:extLst>
                <a:ext uri="{FF2B5EF4-FFF2-40B4-BE49-F238E27FC236}">
                  <a16:creationId xmlns:a16="http://schemas.microsoft.com/office/drawing/2014/main" id="{55588804-53D9-4A53-B957-3033B1E7F16C}"/>
                </a:ext>
              </a:extLst>
            </p:cNvPr>
            <p:cNvSpPr/>
            <p:nvPr/>
          </p:nvSpPr>
          <p:spPr>
            <a:xfrm>
              <a:off x="1583044" y="2792749"/>
              <a:ext cx="395942" cy="282513"/>
            </a:xfrm>
            <a:prstGeom prst="rect">
              <a:avLst/>
            </a:prstGeom>
            <a:noFill/>
            <a:ln>
              <a:noFill/>
            </a:ln>
          </p:spPr>
          <p:txBody>
            <a:bodyPr wrap="none" lIns="0" tIns="0" rIns="0" bIns="0" rtlCol="0" anchor="ctr" anchorCtr="0">
              <a:spAutoFit/>
            </a:bodyPr>
            <a:lstStyle/>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sphere</a:t>
              </a:r>
            </a:p>
          </p:txBody>
        </p:sp>
        <p:sp useBgFill="1">
          <p:nvSpPr>
            <p:cNvPr id="78" name="Oval 77">
              <a:extLst>
                <a:ext uri="{FF2B5EF4-FFF2-40B4-BE49-F238E27FC236}">
                  <a16:creationId xmlns:a16="http://schemas.microsoft.com/office/drawing/2014/main" id="{6376140A-B75B-4CE1-851F-FCF6AFE16115}"/>
                </a:ext>
              </a:extLst>
            </p:cNvPr>
            <p:cNvSpPr/>
            <p:nvPr/>
          </p:nvSpPr>
          <p:spPr bwMode="auto">
            <a:xfrm>
              <a:off x="1499185" y="1934477"/>
              <a:ext cx="570200" cy="570202"/>
            </a:xfrm>
            <a:prstGeom prst="ellipse">
              <a:avLst/>
            </a:prstGeom>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defRPr/>
              </a:pPr>
              <a:r>
                <a:rPr lang="en-US" sz="2856" kern="0">
                  <a:noFill/>
                  <a:latin typeface="Segoe UI Semibold"/>
                </a:rPr>
                <a:t>a</a:t>
              </a:r>
            </a:p>
          </p:txBody>
        </p:sp>
        <p:grpSp>
          <p:nvGrpSpPr>
            <p:cNvPr id="138" name="Group 137">
              <a:extLst>
                <a:ext uri="{FF2B5EF4-FFF2-40B4-BE49-F238E27FC236}">
                  <a16:creationId xmlns:a16="http://schemas.microsoft.com/office/drawing/2014/main" id="{7C2C3954-ABDE-4078-9D65-B106A0B61487}"/>
                </a:ext>
              </a:extLst>
            </p:cNvPr>
            <p:cNvGrpSpPr/>
            <p:nvPr/>
          </p:nvGrpSpPr>
          <p:grpSpPr>
            <a:xfrm>
              <a:off x="1640929" y="2073260"/>
              <a:ext cx="286712" cy="292636"/>
              <a:chOff x="844080" y="2050354"/>
              <a:chExt cx="358356" cy="365760"/>
            </a:xfrm>
          </p:grpSpPr>
          <p:sp>
            <p:nvSpPr>
              <p:cNvPr id="136" name="chip" title="Icon of a computer chip">
                <a:extLst>
                  <a:ext uri="{FF2B5EF4-FFF2-40B4-BE49-F238E27FC236}">
                    <a16:creationId xmlns:a16="http://schemas.microsoft.com/office/drawing/2014/main" id="{6865F8D8-306D-4362-B0D4-56D4F2EB1FA3}"/>
                  </a:ext>
                </a:extLst>
              </p:cNvPr>
              <p:cNvSpPr>
                <a:spLocks noChangeAspect="1" noEditPoints="1"/>
              </p:cNvSpPr>
              <p:nvPr/>
            </p:nvSpPr>
            <p:spPr bwMode="auto">
              <a:xfrm>
                <a:off x="844080" y="2050354"/>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37" name="LightningBolt_E945" title="Icon of a lightning bolt">
                <a:extLst>
                  <a:ext uri="{FF2B5EF4-FFF2-40B4-BE49-F238E27FC236}">
                    <a16:creationId xmlns:a16="http://schemas.microsoft.com/office/drawing/2014/main" id="{6E7E3CCD-B754-456B-ABFE-3752DC306351}"/>
                  </a:ext>
                </a:extLst>
              </p:cNvPr>
              <p:cNvSpPr>
                <a:spLocks noChangeAspect="1"/>
              </p:cNvSpPr>
              <p:nvPr/>
            </p:nvSpPr>
            <p:spPr bwMode="auto">
              <a:xfrm>
                <a:off x="976154" y="2167501"/>
                <a:ext cx="94209" cy="13146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sp>
          <p:nvSpPr>
            <p:cNvPr id="70" name="Oval 69">
              <a:extLst>
                <a:ext uri="{FF2B5EF4-FFF2-40B4-BE49-F238E27FC236}">
                  <a16:creationId xmlns:a16="http://schemas.microsoft.com/office/drawing/2014/main" id="{D248506E-9EBE-400C-A980-54D5A9604D19}"/>
                </a:ext>
              </a:extLst>
            </p:cNvPr>
            <p:cNvSpPr/>
            <p:nvPr/>
          </p:nvSpPr>
          <p:spPr bwMode="auto">
            <a:xfrm>
              <a:off x="3511556" y="1838649"/>
              <a:ext cx="761858" cy="761858"/>
            </a:xfrm>
            <a:prstGeom prst="ellipse">
              <a:avLst/>
            </a:prstGeom>
            <a:solidFill>
              <a:schemeClr val="bg1"/>
            </a:solidFill>
            <a:ln w="1905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76" name="Rectangle 75">
              <a:extLst>
                <a:ext uri="{FF2B5EF4-FFF2-40B4-BE49-F238E27FC236}">
                  <a16:creationId xmlns:a16="http://schemas.microsoft.com/office/drawing/2014/main" id="{1AF3007F-A292-4122-9470-935B5141386D}"/>
                </a:ext>
              </a:extLst>
            </p:cNvPr>
            <p:cNvSpPr/>
            <p:nvPr/>
          </p:nvSpPr>
          <p:spPr>
            <a:xfrm>
              <a:off x="3612075" y="2792749"/>
              <a:ext cx="557846" cy="282513"/>
            </a:xfrm>
            <a:prstGeom prst="rect">
              <a:avLst/>
            </a:prstGeom>
            <a:noFill/>
            <a:ln>
              <a:noFill/>
            </a:ln>
          </p:spPr>
          <p:txBody>
            <a:bodyPr wrap="none" lIns="0" tIns="0" rIns="0" bIns="0" rtlCol="0" anchor="ctr" anchorCtr="0">
              <a:spAutoFit/>
            </a:bodyPr>
            <a:lstStyle/>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Industrial</a:t>
              </a:r>
            </a:p>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assets</a:t>
              </a:r>
            </a:p>
          </p:txBody>
        </p:sp>
        <p:sp useBgFill="1">
          <p:nvSpPr>
            <p:cNvPr id="80" name="Oval 79">
              <a:extLst>
                <a:ext uri="{FF2B5EF4-FFF2-40B4-BE49-F238E27FC236}">
                  <a16:creationId xmlns:a16="http://schemas.microsoft.com/office/drawing/2014/main" id="{195F5EFA-B391-4A3A-9AC9-D8554932BCD3}"/>
                </a:ext>
              </a:extLst>
            </p:cNvPr>
            <p:cNvSpPr/>
            <p:nvPr/>
          </p:nvSpPr>
          <p:spPr bwMode="auto">
            <a:xfrm>
              <a:off x="3607385" y="1934477"/>
              <a:ext cx="570200" cy="570202"/>
            </a:xfrm>
            <a:prstGeom prst="ellipse">
              <a:avLst/>
            </a:prstGeom>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defRPr/>
              </a:pPr>
              <a:r>
                <a:rPr lang="en-US" sz="2856" kern="0">
                  <a:noFill/>
                  <a:latin typeface="Segoe UI Semibold"/>
                </a:rPr>
                <a:t>c</a:t>
              </a:r>
            </a:p>
          </p:txBody>
        </p:sp>
        <p:sp>
          <p:nvSpPr>
            <p:cNvPr id="139" name="Forklift" title="Icon of a forklift carrying boxes">
              <a:extLst>
                <a:ext uri="{FF2B5EF4-FFF2-40B4-BE49-F238E27FC236}">
                  <a16:creationId xmlns:a16="http://schemas.microsoft.com/office/drawing/2014/main" id="{9FD9B63B-C94D-4D6E-8DAC-E3004678B635}"/>
                </a:ext>
              </a:extLst>
            </p:cNvPr>
            <p:cNvSpPr>
              <a:spLocks noChangeAspect="1" noEditPoints="1"/>
            </p:cNvSpPr>
            <p:nvPr/>
          </p:nvSpPr>
          <p:spPr bwMode="auto">
            <a:xfrm>
              <a:off x="3757591" y="2094708"/>
              <a:ext cx="269789" cy="24974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73"/>
            </a:p>
          </p:txBody>
        </p:sp>
        <p:sp>
          <p:nvSpPr>
            <p:cNvPr id="93" name="Rectangle 92">
              <a:extLst>
                <a:ext uri="{FF2B5EF4-FFF2-40B4-BE49-F238E27FC236}">
                  <a16:creationId xmlns:a16="http://schemas.microsoft.com/office/drawing/2014/main" id="{4A763C56-8331-44DD-B615-66C61D50CA34}"/>
                </a:ext>
              </a:extLst>
            </p:cNvPr>
            <p:cNvSpPr/>
            <p:nvPr/>
          </p:nvSpPr>
          <p:spPr>
            <a:xfrm>
              <a:off x="6737378" y="2863377"/>
              <a:ext cx="694101" cy="141257"/>
            </a:xfrm>
            <a:prstGeom prst="rect">
              <a:avLst/>
            </a:prstGeom>
            <a:noFill/>
            <a:ln>
              <a:noFill/>
            </a:ln>
          </p:spPr>
          <p:txBody>
            <a:bodyPr wrap="none" lIns="0" tIns="0" rIns="0" bIns="0" rtlCol="0" anchor="ctr" anchorCtr="0">
              <a:spAutoFit/>
            </a:bodyPr>
            <a:lstStyle/>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Stack</a:t>
              </a:r>
            </a:p>
          </p:txBody>
        </p:sp>
        <p:sp>
          <p:nvSpPr>
            <p:cNvPr id="72" name="Oval 71">
              <a:extLst>
                <a:ext uri="{FF2B5EF4-FFF2-40B4-BE49-F238E27FC236}">
                  <a16:creationId xmlns:a16="http://schemas.microsoft.com/office/drawing/2014/main" id="{2176A14E-014A-4C2D-903D-816A9462A122}"/>
                </a:ext>
              </a:extLst>
            </p:cNvPr>
            <p:cNvSpPr/>
            <p:nvPr/>
          </p:nvSpPr>
          <p:spPr bwMode="auto">
            <a:xfrm>
              <a:off x="2457456" y="1838649"/>
              <a:ext cx="761858" cy="761858"/>
            </a:xfrm>
            <a:prstGeom prst="ellipse">
              <a:avLst/>
            </a:prstGeom>
            <a:solidFill>
              <a:schemeClr val="bg1"/>
            </a:solidFill>
            <a:ln w="1905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1632">
                <a:gradFill>
                  <a:gsLst>
                    <a:gs pos="40075">
                      <a:srgbClr val="FFFFFF"/>
                    </a:gs>
                    <a:gs pos="30000">
                      <a:srgbClr val="FFFFFF"/>
                    </a:gs>
                  </a:gsLst>
                  <a:lin ang="5400000" scaled="0"/>
                </a:gradFill>
                <a:latin typeface="Segoe UI"/>
              </a:endParaRPr>
            </a:p>
          </p:txBody>
        </p:sp>
        <p:sp>
          <p:nvSpPr>
            <p:cNvPr id="75" name="Rectangle 74">
              <a:extLst>
                <a:ext uri="{FF2B5EF4-FFF2-40B4-BE49-F238E27FC236}">
                  <a16:creationId xmlns:a16="http://schemas.microsoft.com/office/drawing/2014/main" id="{DFCF4D48-6BFE-457E-AE9B-94D9D37C570E}"/>
                </a:ext>
              </a:extLst>
            </p:cNvPr>
            <p:cNvSpPr/>
            <p:nvPr/>
          </p:nvSpPr>
          <p:spPr>
            <a:xfrm>
              <a:off x="2653681" y="2863377"/>
              <a:ext cx="367088" cy="141257"/>
            </a:xfrm>
            <a:prstGeom prst="rect">
              <a:avLst/>
            </a:prstGeom>
            <a:noFill/>
            <a:ln>
              <a:noFill/>
            </a:ln>
          </p:spPr>
          <p:txBody>
            <a:bodyPr wrap="none" lIns="0" tIns="0" rIns="0" bIns="0" rtlCol="0" anchor="ctr" anchorCtr="0">
              <a:spAutoFit/>
            </a:bodyPr>
            <a:lstStyle/>
            <a:p>
              <a:pPr algn="ctr" defTabSz="931966"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Drone</a:t>
              </a:r>
            </a:p>
          </p:txBody>
        </p:sp>
        <p:sp useBgFill="1">
          <p:nvSpPr>
            <p:cNvPr id="79" name="Oval 78">
              <a:extLst>
                <a:ext uri="{FF2B5EF4-FFF2-40B4-BE49-F238E27FC236}">
                  <a16:creationId xmlns:a16="http://schemas.microsoft.com/office/drawing/2014/main" id="{AE70E57F-6EA1-46B2-8D00-E92BBF14974B}"/>
                </a:ext>
              </a:extLst>
            </p:cNvPr>
            <p:cNvSpPr/>
            <p:nvPr/>
          </p:nvSpPr>
          <p:spPr bwMode="auto">
            <a:xfrm>
              <a:off x="2553285" y="1934477"/>
              <a:ext cx="570200" cy="570202"/>
            </a:xfrm>
            <a:prstGeom prst="ellipse">
              <a:avLst/>
            </a:prstGeom>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defRPr/>
              </a:pPr>
              <a:r>
                <a:rPr lang="en-US" sz="2856" kern="0">
                  <a:noFill/>
                  <a:latin typeface="Segoe UI Semibold"/>
                </a:rPr>
                <a:t>b</a:t>
              </a:r>
            </a:p>
          </p:txBody>
        </p:sp>
        <p:grpSp>
          <p:nvGrpSpPr>
            <p:cNvPr id="165" name="Group 164">
              <a:extLst>
                <a:ext uri="{FF2B5EF4-FFF2-40B4-BE49-F238E27FC236}">
                  <a16:creationId xmlns:a16="http://schemas.microsoft.com/office/drawing/2014/main" id="{E1CA291A-7F2E-416F-9B2C-F053C04720EB}"/>
                </a:ext>
              </a:extLst>
            </p:cNvPr>
            <p:cNvGrpSpPr/>
            <p:nvPr/>
          </p:nvGrpSpPr>
          <p:grpSpPr>
            <a:xfrm>
              <a:off x="2605624" y="2090507"/>
              <a:ext cx="465522" cy="314810"/>
              <a:chOff x="2612529" y="1295156"/>
              <a:chExt cx="465522" cy="314810"/>
            </a:xfrm>
          </p:grpSpPr>
          <p:grpSp>
            <p:nvGrpSpPr>
              <p:cNvPr id="159" name="Group 158">
                <a:extLst>
                  <a:ext uri="{FF2B5EF4-FFF2-40B4-BE49-F238E27FC236}">
                    <a16:creationId xmlns:a16="http://schemas.microsoft.com/office/drawing/2014/main" id="{31866550-E65A-468D-870A-04E9E2F011A4}"/>
                  </a:ext>
                </a:extLst>
              </p:cNvPr>
              <p:cNvGrpSpPr/>
              <p:nvPr/>
            </p:nvGrpSpPr>
            <p:grpSpPr>
              <a:xfrm>
                <a:off x="2678220" y="1424591"/>
                <a:ext cx="334141" cy="185375"/>
                <a:chOff x="2663574" y="1424591"/>
                <a:chExt cx="334141" cy="185375"/>
              </a:xfrm>
            </p:grpSpPr>
            <p:sp>
              <p:nvSpPr>
                <p:cNvPr id="147" name="Freeform: Shape 146">
                  <a:extLst>
                    <a:ext uri="{FF2B5EF4-FFF2-40B4-BE49-F238E27FC236}">
                      <a16:creationId xmlns:a16="http://schemas.microsoft.com/office/drawing/2014/main" id="{FC543499-6276-4791-A4B3-448AE18174A4}"/>
                    </a:ext>
                  </a:extLst>
                </p:cNvPr>
                <p:cNvSpPr/>
                <p:nvPr/>
              </p:nvSpPr>
              <p:spPr>
                <a:xfrm>
                  <a:off x="2744800" y="1424591"/>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noFill/>
                <a:ln w="12700" cap="rnd">
                  <a:solidFill>
                    <a:schemeClr val="tx1"/>
                  </a:solidFill>
                  <a:prstDash val="solid"/>
                  <a:round/>
                </a:ln>
              </p:spPr>
              <p:txBody>
                <a:bodyPr rtlCol="0" anchor="ctr"/>
                <a:lstStyle/>
                <a:p>
                  <a:pPr defTabSz="932504"/>
                  <a:endParaRPr lang="en-US">
                    <a:solidFill>
                      <a:srgbClr val="1A1A1A"/>
                    </a:solidFill>
                    <a:latin typeface="Segoe UI"/>
                  </a:endParaRPr>
                </a:p>
              </p:txBody>
            </p:sp>
            <p:sp>
              <p:nvSpPr>
                <p:cNvPr id="150" name="Arc 149">
                  <a:extLst>
                    <a:ext uri="{FF2B5EF4-FFF2-40B4-BE49-F238E27FC236}">
                      <a16:creationId xmlns:a16="http://schemas.microsoft.com/office/drawing/2014/main" id="{814F9D61-2FAC-4496-AED2-E4ADAA16D6EF}"/>
                    </a:ext>
                  </a:extLst>
                </p:cNvPr>
                <p:cNvSpPr/>
                <p:nvPr/>
              </p:nvSpPr>
              <p:spPr>
                <a:xfrm>
                  <a:off x="2856555" y="1468806"/>
                  <a:ext cx="141160" cy="141160"/>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151" name="Arc 150">
                  <a:extLst>
                    <a:ext uri="{FF2B5EF4-FFF2-40B4-BE49-F238E27FC236}">
                      <a16:creationId xmlns:a16="http://schemas.microsoft.com/office/drawing/2014/main" id="{4D5A655E-AC4A-4C88-AF7F-F956FF9E16E1}"/>
                    </a:ext>
                  </a:extLst>
                </p:cNvPr>
                <p:cNvSpPr/>
                <p:nvPr/>
              </p:nvSpPr>
              <p:spPr>
                <a:xfrm flipH="1">
                  <a:off x="2663574" y="1468806"/>
                  <a:ext cx="141160" cy="141160"/>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grpSp>
          <p:grpSp>
            <p:nvGrpSpPr>
              <p:cNvPr id="164" name="Group 163">
                <a:extLst>
                  <a:ext uri="{FF2B5EF4-FFF2-40B4-BE49-F238E27FC236}">
                    <a16:creationId xmlns:a16="http://schemas.microsoft.com/office/drawing/2014/main" id="{15326AA3-F180-4E01-A85A-F732005C8E8A}"/>
                  </a:ext>
                </a:extLst>
              </p:cNvPr>
              <p:cNvGrpSpPr/>
              <p:nvPr/>
            </p:nvGrpSpPr>
            <p:grpSpPr>
              <a:xfrm>
                <a:off x="2898440" y="1295156"/>
                <a:ext cx="179611" cy="148194"/>
                <a:chOff x="2898440" y="1295156"/>
                <a:chExt cx="179611" cy="148194"/>
              </a:xfrm>
            </p:grpSpPr>
            <p:sp>
              <p:nvSpPr>
                <p:cNvPr id="145" name="Freeform: Shape 144">
                  <a:extLst>
                    <a:ext uri="{FF2B5EF4-FFF2-40B4-BE49-F238E27FC236}">
                      <a16:creationId xmlns:a16="http://schemas.microsoft.com/office/drawing/2014/main" id="{BA85F7EE-00FA-4B21-97E5-AE787D93419D}"/>
                    </a:ext>
                  </a:extLst>
                </p:cNvPr>
                <p:cNvSpPr/>
                <p:nvPr/>
              </p:nvSpPr>
              <p:spPr>
                <a:xfrm>
                  <a:off x="2974691" y="1295156"/>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tx1"/>
                </a:solidFill>
                <a:ln w="4736" cap="flat">
                  <a:noFill/>
                  <a:prstDash val="solid"/>
                  <a:miter/>
                </a:ln>
              </p:spPr>
              <p:txBody>
                <a:bodyPr rtlCol="0" anchor="ctr"/>
                <a:lstStyle/>
                <a:p>
                  <a:pPr defTabSz="932504">
                    <a:defRPr/>
                  </a:pPr>
                  <a:endParaRPr lang="en-US">
                    <a:solidFill>
                      <a:srgbClr val="1A1A1A"/>
                    </a:solidFill>
                    <a:latin typeface="Segoe UI"/>
                  </a:endParaRPr>
                </a:p>
              </p:txBody>
            </p:sp>
            <p:sp>
              <p:nvSpPr>
                <p:cNvPr id="146" name="Freeform: Shape 145">
                  <a:extLst>
                    <a:ext uri="{FF2B5EF4-FFF2-40B4-BE49-F238E27FC236}">
                      <a16:creationId xmlns:a16="http://schemas.microsoft.com/office/drawing/2014/main" id="{C772C453-5FF2-4DD7-96B0-6C7C2356F811}"/>
                    </a:ext>
                  </a:extLst>
                </p:cNvPr>
                <p:cNvSpPr/>
                <p:nvPr/>
              </p:nvSpPr>
              <p:spPr>
                <a:xfrm>
                  <a:off x="2974691" y="1402687"/>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tx1"/>
                </a:solidFill>
                <a:ln w="4736" cap="flat">
                  <a:noFill/>
                  <a:prstDash val="solid"/>
                  <a:miter/>
                </a:ln>
              </p:spPr>
              <p:txBody>
                <a:bodyPr rtlCol="0" anchor="ctr"/>
                <a:lstStyle/>
                <a:p>
                  <a:pPr defTabSz="932504">
                    <a:defRPr/>
                  </a:pPr>
                  <a:endParaRPr lang="en-US">
                    <a:solidFill>
                      <a:srgbClr val="1A1A1A"/>
                    </a:solidFill>
                    <a:latin typeface="Segoe UI"/>
                  </a:endParaRPr>
                </a:p>
              </p:txBody>
            </p:sp>
            <p:cxnSp>
              <p:nvCxnSpPr>
                <p:cNvPr id="153" name="Straight Connector 152">
                  <a:extLst>
                    <a:ext uri="{FF2B5EF4-FFF2-40B4-BE49-F238E27FC236}">
                      <a16:creationId xmlns:a16="http://schemas.microsoft.com/office/drawing/2014/main" id="{569F0599-833F-4A0E-8418-62BB9A8F71A9}"/>
                    </a:ext>
                  </a:extLst>
                </p:cNvPr>
                <p:cNvCxnSpPr>
                  <a:cxnSpLocks/>
                </p:cNvCxnSpPr>
                <p:nvPr/>
              </p:nvCxnSpPr>
              <p:spPr>
                <a:xfrm>
                  <a:off x="2898440" y="1370383"/>
                  <a:ext cx="179611" cy="0"/>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0F6F89-6352-4E71-95F1-68578882A8C4}"/>
                  </a:ext>
                </a:extLst>
              </p:cNvPr>
              <p:cNvGrpSpPr/>
              <p:nvPr/>
            </p:nvGrpSpPr>
            <p:grpSpPr>
              <a:xfrm>
                <a:off x="2612529" y="1295156"/>
                <a:ext cx="179611" cy="148194"/>
                <a:chOff x="2612529" y="1295156"/>
                <a:chExt cx="179611" cy="148194"/>
              </a:xfrm>
            </p:grpSpPr>
            <p:sp>
              <p:nvSpPr>
                <p:cNvPr id="156" name="Freeform: Shape 155">
                  <a:extLst>
                    <a:ext uri="{FF2B5EF4-FFF2-40B4-BE49-F238E27FC236}">
                      <a16:creationId xmlns:a16="http://schemas.microsoft.com/office/drawing/2014/main" id="{CCFEFC19-168D-4060-92F8-A20DB67AE6D2}"/>
                    </a:ext>
                  </a:extLst>
                </p:cNvPr>
                <p:cNvSpPr/>
                <p:nvPr/>
              </p:nvSpPr>
              <p:spPr>
                <a:xfrm>
                  <a:off x="2688780" y="1295156"/>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tx1"/>
                </a:solidFill>
                <a:ln w="4736" cap="flat">
                  <a:noFill/>
                  <a:prstDash val="solid"/>
                  <a:miter/>
                </a:ln>
              </p:spPr>
              <p:txBody>
                <a:bodyPr rtlCol="0" anchor="ctr"/>
                <a:lstStyle/>
                <a:p>
                  <a:pPr defTabSz="932504">
                    <a:defRPr/>
                  </a:pPr>
                  <a:endParaRPr lang="en-US">
                    <a:solidFill>
                      <a:srgbClr val="1A1A1A"/>
                    </a:solidFill>
                    <a:latin typeface="Segoe UI"/>
                  </a:endParaRPr>
                </a:p>
              </p:txBody>
            </p:sp>
            <p:sp>
              <p:nvSpPr>
                <p:cNvPr id="157" name="Freeform: Shape 156">
                  <a:extLst>
                    <a:ext uri="{FF2B5EF4-FFF2-40B4-BE49-F238E27FC236}">
                      <a16:creationId xmlns:a16="http://schemas.microsoft.com/office/drawing/2014/main" id="{0D9345CF-3449-4FD7-90AC-B5291338AB26}"/>
                    </a:ext>
                  </a:extLst>
                </p:cNvPr>
                <p:cNvSpPr/>
                <p:nvPr/>
              </p:nvSpPr>
              <p:spPr>
                <a:xfrm>
                  <a:off x="2688780" y="1402687"/>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tx1"/>
                </a:solidFill>
                <a:ln w="4736" cap="flat">
                  <a:noFill/>
                  <a:prstDash val="solid"/>
                  <a:miter/>
                </a:ln>
              </p:spPr>
              <p:txBody>
                <a:bodyPr rtlCol="0" anchor="ctr"/>
                <a:lstStyle/>
                <a:p>
                  <a:pPr defTabSz="932504">
                    <a:defRPr/>
                  </a:pPr>
                  <a:endParaRPr lang="en-US">
                    <a:solidFill>
                      <a:srgbClr val="1A1A1A"/>
                    </a:solidFill>
                    <a:latin typeface="Segoe UI"/>
                  </a:endParaRPr>
                </a:p>
              </p:txBody>
            </p:sp>
            <p:cxnSp>
              <p:nvCxnSpPr>
                <p:cNvPr id="162" name="Straight Connector 161">
                  <a:extLst>
                    <a:ext uri="{FF2B5EF4-FFF2-40B4-BE49-F238E27FC236}">
                      <a16:creationId xmlns:a16="http://schemas.microsoft.com/office/drawing/2014/main" id="{43D59F2C-0F36-42C0-93B8-03E29F6DBC0D}"/>
                    </a:ext>
                  </a:extLst>
                </p:cNvPr>
                <p:cNvCxnSpPr>
                  <a:cxnSpLocks/>
                </p:cNvCxnSpPr>
                <p:nvPr/>
              </p:nvCxnSpPr>
              <p:spPr>
                <a:xfrm>
                  <a:off x="2612529" y="1370383"/>
                  <a:ext cx="179611" cy="0"/>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42F31BCE-E8D6-4609-B3D8-937F42AF9875}"/>
              </a:ext>
            </a:extLst>
          </p:cNvPr>
          <p:cNvSpPr/>
          <p:nvPr/>
        </p:nvSpPr>
        <p:spPr bwMode="auto">
          <a:xfrm>
            <a:off x="6894888" y="2151389"/>
            <a:ext cx="847283" cy="803269"/>
          </a:xfrm>
          <a:prstGeom prst="rect">
            <a:avLst/>
          </a:prstGeom>
          <a:solidFill>
            <a:schemeClr val="bg1"/>
          </a:solidFill>
          <a:ln w="25400" cap="rnd">
            <a:solidFill>
              <a:schemeClr val="tx1">
                <a:lumMod val="75000"/>
              </a:schemeClr>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algn="ctr" defTabSz="914229"/>
            <a:endParaRPr lang="en-US" sz="1400" b="1" kern="0" spc="50" err="1">
              <a:gradFill>
                <a:gsLst>
                  <a:gs pos="24779">
                    <a:srgbClr val="505050"/>
                  </a:gs>
                  <a:gs pos="100000">
                    <a:srgbClr val="505050"/>
                  </a:gs>
                </a:gsLst>
                <a:lin ang="5400000" scaled="1"/>
              </a:gradFill>
              <a:latin typeface="Segoe UI"/>
              <a:cs typeface="Segoe UI Semibold" panose="020B0702040204020203" pitchFamily="34" charset="0"/>
            </a:endParaRPr>
          </a:p>
        </p:txBody>
      </p:sp>
      <p:grpSp>
        <p:nvGrpSpPr>
          <p:cNvPr id="55" name="Group 54">
            <a:extLst>
              <a:ext uri="{FF2B5EF4-FFF2-40B4-BE49-F238E27FC236}">
                <a16:creationId xmlns:a16="http://schemas.microsoft.com/office/drawing/2014/main" id="{939A9063-BD5F-4360-BDB9-A8723DB8228D}"/>
              </a:ext>
            </a:extLst>
          </p:cNvPr>
          <p:cNvGrpSpPr/>
          <p:nvPr/>
        </p:nvGrpSpPr>
        <p:grpSpPr>
          <a:xfrm>
            <a:off x="6991493" y="2222442"/>
            <a:ext cx="673161" cy="674960"/>
            <a:chOff x="5059363" y="2208213"/>
            <a:chExt cx="593726" cy="595312"/>
          </a:xfrm>
          <a:effectLst>
            <a:outerShdw blurRad="190500" dist="38100" dir="2700000" algn="tl" rotWithShape="0">
              <a:prstClr val="black">
                <a:alpha val="25000"/>
              </a:prstClr>
            </a:outerShdw>
          </a:effectLst>
        </p:grpSpPr>
        <p:sp>
          <p:nvSpPr>
            <p:cNvPr id="56" name="AutoShape 3">
              <a:extLst>
                <a:ext uri="{FF2B5EF4-FFF2-40B4-BE49-F238E27FC236}">
                  <a16:creationId xmlns:a16="http://schemas.microsoft.com/office/drawing/2014/main" id="{780835E7-1CAC-4940-AD60-0187A192ED50}"/>
                </a:ext>
              </a:extLst>
            </p:cNvPr>
            <p:cNvSpPr>
              <a:spLocks noChangeAspect="1" noChangeArrowheads="1" noTextEdit="1"/>
            </p:cNvSpPr>
            <p:nvPr/>
          </p:nvSpPr>
          <p:spPr bwMode="auto">
            <a:xfrm>
              <a:off x="5059363" y="2208213"/>
              <a:ext cx="5937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57" name="Rectangle 5">
              <a:extLst>
                <a:ext uri="{FF2B5EF4-FFF2-40B4-BE49-F238E27FC236}">
                  <a16:creationId xmlns:a16="http://schemas.microsoft.com/office/drawing/2014/main" id="{4348B0FC-8C3A-4AA1-8335-8DDA9253188B}"/>
                </a:ext>
              </a:extLst>
            </p:cNvPr>
            <p:cNvSpPr>
              <a:spLocks noChangeArrowheads="1"/>
            </p:cNvSpPr>
            <p:nvPr/>
          </p:nvSpPr>
          <p:spPr bwMode="auto">
            <a:xfrm>
              <a:off x="5059363" y="2208213"/>
              <a:ext cx="296863" cy="595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58" name="Rectangle 6">
              <a:extLst>
                <a:ext uri="{FF2B5EF4-FFF2-40B4-BE49-F238E27FC236}">
                  <a16:creationId xmlns:a16="http://schemas.microsoft.com/office/drawing/2014/main" id="{1B71D611-0E0E-4C86-BF46-EFB07D6454B6}"/>
                </a:ext>
              </a:extLst>
            </p:cNvPr>
            <p:cNvSpPr>
              <a:spLocks noChangeArrowheads="1"/>
            </p:cNvSpPr>
            <p:nvPr/>
          </p:nvSpPr>
          <p:spPr bwMode="auto">
            <a:xfrm>
              <a:off x="5356226" y="2505075"/>
              <a:ext cx="296863" cy="2984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59" name="Rectangle 7">
              <a:extLst>
                <a:ext uri="{FF2B5EF4-FFF2-40B4-BE49-F238E27FC236}">
                  <a16:creationId xmlns:a16="http://schemas.microsoft.com/office/drawing/2014/main" id="{A27B7D04-E1C6-4FAC-9AF6-9DB5E6AF3F95}"/>
                </a:ext>
              </a:extLst>
            </p:cNvPr>
            <p:cNvSpPr>
              <a:spLocks noChangeArrowheads="1"/>
            </p:cNvSpPr>
            <p:nvPr/>
          </p:nvSpPr>
          <p:spPr bwMode="auto">
            <a:xfrm>
              <a:off x="5133976"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0" name="Rectangle 8">
              <a:extLst>
                <a:ext uri="{FF2B5EF4-FFF2-40B4-BE49-F238E27FC236}">
                  <a16:creationId xmlns:a16="http://schemas.microsoft.com/office/drawing/2014/main" id="{CE3EF15D-FB8C-4FEA-831E-CB1024AFD489}"/>
                </a:ext>
              </a:extLst>
            </p:cNvPr>
            <p:cNvSpPr>
              <a:spLocks noChangeArrowheads="1"/>
            </p:cNvSpPr>
            <p:nvPr/>
          </p:nvSpPr>
          <p:spPr bwMode="auto">
            <a:xfrm>
              <a:off x="5226051" y="2301875"/>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1" name="Rectangle 9">
              <a:extLst>
                <a:ext uri="{FF2B5EF4-FFF2-40B4-BE49-F238E27FC236}">
                  <a16:creationId xmlns:a16="http://schemas.microsoft.com/office/drawing/2014/main" id="{9C11E34E-4D67-48C6-B213-80DB0A4F4129}"/>
                </a:ext>
              </a:extLst>
            </p:cNvPr>
            <p:cNvSpPr>
              <a:spLocks noChangeArrowheads="1"/>
            </p:cNvSpPr>
            <p:nvPr/>
          </p:nvSpPr>
          <p:spPr bwMode="auto">
            <a:xfrm>
              <a:off x="5133976"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2" name="Rectangle 10">
              <a:extLst>
                <a:ext uri="{FF2B5EF4-FFF2-40B4-BE49-F238E27FC236}">
                  <a16:creationId xmlns:a16="http://schemas.microsoft.com/office/drawing/2014/main" id="{BF348C02-03B4-4949-B8A4-76F9B566903C}"/>
                </a:ext>
              </a:extLst>
            </p:cNvPr>
            <p:cNvSpPr>
              <a:spLocks noChangeArrowheads="1"/>
            </p:cNvSpPr>
            <p:nvPr/>
          </p:nvSpPr>
          <p:spPr bwMode="auto">
            <a:xfrm>
              <a:off x="5226051" y="2393950"/>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3" name="Rectangle 11">
              <a:extLst>
                <a:ext uri="{FF2B5EF4-FFF2-40B4-BE49-F238E27FC236}">
                  <a16:creationId xmlns:a16="http://schemas.microsoft.com/office/drawing/2014/main" id="{8153F25F-D929-446E-98F7-9142AB08D69D}"/>
                </a:ext>
              </a:extLst>
            </p:cNvPr>
            <p:cNvSpPr>
              <a:spLocks noChangeArrowheads="1"/>
            </p:cNvSpPr>
            <p:nvPr/>
          </p:nvSpPr>
          <p:spPr bwMode="auto">
            <a:xfrm>
              <a:off x="5133976"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4" name="Rectangle 12">
              <a:extLst>
                <a:ext uri="{FF2B5EF4-FFF2-40B4-BE49-F238E27FC236}">
                  <a16:creationId xmlns:a16="http://schemas.microsoft.com/office/drawing/2014/main" id="{4FC9EA83-0195-4E05-B8BC-7248E8158951}"/>
                </a:ext>
              </a:extLst>
            </p:cNvPr>
            <p:cNvSpPr>
              <a:spLocks noChangeArrowheads="1"/>
            </p:cNvSpPr>
            <p:nvPr/>
          </p:nvSpPr>
          <p:spPr bwMode="auto">
            <a:xfrm>
              <a:off x="5226051" y="2487613"/>
              <a:ext cx="55563" cy="5556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5" name="Rectangle 13">
              <a:extLst>
                <a:ext uri="{FF2B5EF4-FFF2-40B4-BE49-F238E27FC236}">
                  <a16:creationId xmlns:a16="http://schemas.microsoft.com/office/drawing/2014/main" id="{54A026B4-7DEB-4DAD-BB43-8AB88C40F6DE}"/>
                </a:ext>
              </a:extLst>
            </p:cNvPr>
            <p:cNvSpPr>
              <a:spLocks noChangeArrowheads="1"/>
            </p:cNvSpPr>
            <p:nvPr/>
          </p:nvSpPr>
          <p:spPr bwMode="auto">
            <a:xfrm>
              <a:off x="5133976"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6" name="Rectangle 14">
              <a:extLst>
                <a:ext uri="{FF2B5EF4-FFF2-40B4-BE49-F238E27FC236}">
                  <a16:creationId xmlns:a16="http://schemas.microsoft.com/office/drawing/2014/main" id="{4C74D915-90C6-4FB5-840F-84FF988A80EE}"/>
                </a:ext>
              </a:extLst>
            </p:cNvPr>
            <p:cNvSpPr>
              <a:spLocks noChangeArrowheads="1"/>
            </p:cNvSpPr>
            <p:nvPr/>
          </p:nvSpPr>
          <p:spPr bwMode="auto">
            <a:xfrm>
              <a:off x="5226051" y="2579688"/>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7" name="Rectangle 15">
              <a:extLst>
                <a:ext uri="{FF2B5EF4-FFF2-40B4-BE49-F238E27FC236}">
                  <a16:creationId xmlns:a16="http://schemas.microsoft.com/office/drawing/2014/main" id="{3CD0D043-895B-4AC4-8563-217761E8C26C}"/>
                </a:ext>
              </a:extLst>
            </p:cNvPr>
            <p:cNvSpPr>
              <a:spLocks noChangeArrowheads="1"/>
            </p:cNvSpPr>
            <p:nvPr/>
          </p:nvSpPr>
          <p:spPr bwMode="auto">
            <a:xfrm>
              <a:off x="5170488"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68" name="Rectangle 16">
              <a:extLst>
                <a:ext uri="{FF2B5EF4-FFF2-40B4-BE49-F238E27FC236}">
                  <a16:creationId xmlns:a16="http://schemas.microsoft.com/office/drawing/2014/main" id="{C67082BD-385B-44B7-8273-88693B3371F1}"/>
                </a:ext>
              </a:extLst>
            </p:cNvPr>
            <p:cNvSpPr>
              <a:spLocks noChangeArrowheads="1"/>
            </p:cNvSpPr>
            <p:nvPr/>
          </p:nvSpPr>
          <p:spPr bwMode="auto">
            <a:xfrm>
              <a:off x="5430838"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82" name="Rectangle 17">
              <a:extLst>
                <a:ext uri="{FF2B5EF4-FFF2-40B4-BE49-F238E27FC236}">
                  <a16:creationId xmlns:a16="http://schemas.microsoft.com/office/drawing/2014/main" id="{B116E2A9-8AEE-4DFC-B230-5AEDDEF2DC65}"/>
                </a:ext>
              </a:extLst>
            </p:cNvPr>
            <p:cNvSpPr>
              <a:spLocks noChangeArrowheads="1"/>
            </p:cNvSpPr>
            <p:nvPr/>
          </p:nvSpPr>
          <p:spPr bwMode="auto">
            <a:xfrm>
              <a:off x="5522913" y="2579688"/>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83" name="Rectangle 18">
              <a:extLst>
                <a:ext uri="{FF2B5EF4-FFF2-40B4-BE49-F238E27FC236}">
                  <a16:creationId xmlns:a16="http://schemas.microsoft.com/office/drawing/2014/main" id="{12AE13C5-EF71-4796-BAE7-42D453A02117}"/>
                </a:ext>
              </a:extLst>
            </p:cNvPr>
            <p:cNvSpPr>
              <a:spLocks noChangeArrowheads="1"/>
            </p:cNvSpPr>
            <p:nvPr/>
          </p:nvSpPr>
          <p:spPr bwMode="auto">
            <a:xfrm>
              <a:off x="5467351" y="2728913"/>
              <a:ext cx="74613" cy="74612"/>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84" name="Oval 19">
              <a:extLst>
                <a:ext uri="{FF2B5EF4-FFF2-40B4-BE49-F238E27FC236}">
                  <a16:creationId xmlns:a16="http://schemas.microsoft.com/office/drawing/2014/main" id="{0B94018D-49A9-47E7-A3A4-6C55D85D9CA9}"/>
                </a:ext>
              </a:extLst>
            </p:cNvPr>
            <p:cNvSpPr>
              <a:spLocks noChangeArrowheads="1"/>
            </p:cNvSpPr>
            <p:nvPr/>
          </p:nvSpPr>
          <p:spPr bwMode="auto">
            <a:xfrm>
              <a:off x="5430838" y="2301875"/>
              <a:ext cx="111125" cy="111125"/>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85" name="Freeform 20">
              <a:extLst>
                <a:ext uri="{FF2B5EF4-FFF2-40B4-BE49-F238E27FC236}">
                  <a16:creationId xmlns:a16="http://schemas.microsoft.com/office/drawing/2014/main" id="{577A2D55-286F-4068-9A6E-6628367010FE}"/>
                </a:ext>
              </a:extLst>
            </p:cNvPr>
            <p:cNvSpPr>
              <a:spLocks/>
            </p:cNvSpPr>
            <p:nvPr/>
          </p:nvSpPr>
          <p:spPr bwMode="auto">
            <a:xfrm>
              <a:off x="5411788" y="2371725"/>
              <a:ext cx="185738" cy="4127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sp>
          <p:nvSpPr>
            <p:cNvPr id="88" name="Oval 21">
              <a:extLst>
                <a:ext uri="{FF2B5EF4-FFF2-40B4-BE49-F238E27FC236}">
                  <a16:creationId xmlns:a16="http://schemas.microsoft.com/office/drawing/2014/main" id="{EAD0CCD2-D1E6-4061-B653-B2A7A912A787}"/>
                </a:ext>
              </a:extLst>
            </p:cNvPr>
            <p:cNvSpPr>
              <a:spLocks noChangeArrowheads="1"/>
            </p:cNvSpPr>
            <p:nvPr/>
          </p:nvSpPr>
          <p:spPr bwMode="auto">
            <a:xfrm>
              <a:off x="5505451" y="2319338"/>
              <a:ext cx="73025" cy="74612"/>
            </a:xfrm>
            <a:prstGeom prst="ellipse">
              <a:avLst/>
            </a:prstGeom>
            <a:solidFill>
              <a:schemeClr val="tx2"/>
            </a:solidFill>
            <a:ln>
              <a:noFill/>
            </a:ln>
          </p:spPr>
          <p:txBody>
            <a:bodyPr vert="horz" wrap="square" lIns="91428" tIns="45714" rIns="91428" bIns="45714"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3237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AE7C-793F-4EBB-8225-EB798CF2D633}"/>
              </a:ext>
            </a:extLst>
          </p:cNvPr>
          <p:cNvSpPr>
            <a:spLocks noGrp="1"/>
          </p:cNvSpPr>
          <p:nvPr>
            <p:ph type="title"/>
          </p:nvPr>
        </p:nvSpPr>
        <p:spPr>
          <a:xfrm>
            <a:off x="600781" y="2926540"/>
            <a:ext cx="4163652" cy="411110"/>
          </a:xfrm>
        </p:spPr>
        <p:txBody>
          <a:bodyPr/>
          <a:lstStyle/>
          <a:p>
            <a:r>
              <a:rPr lang="en-US"/>
              <a:t>Azure Hybrid Benefit</a:t>
            </a:r>
          </a:p>
        </p:txBody>
      </p:sp>
      <p:grpSp>
        <p:nvGrpSpPr>
          <p:cNvPr id="18" name="Group 17">
            <a:extLst>
              <a:ext uri="{FF2B5EF4-FFF2-40B4-BE49-F238E27FC236}">
                <a16:creationId xmlns:a16="http://schemas.microsoft.com/office/drawing/2014/main" id="{0C4383DF-EBA2-430A-89CE-0123C135C2F7}"/>
              </a:ext>
            </a:extLst>
          </p:cNvPr>
          <p:cNvGrpSpPr/>
          <p:nvPr/>
        </p:nvGrpSpPr>
        <p:grpSpPr>
          <a:xfrm>
            <a:off x="5066819" y="474"/>
            <a:ext cx="7367188" cy="6994046"/>
            <a:chOff x="4967688" y="27"/>
            <a:chExt cx="7224312" cy="6858406"/>
          </a:xfrm>
        </p:grpSpPr>
        <p:pic>
          <p:nvPicPr>
            <p:cNvPr id="4" name="Picture 3">
              <a:extLst>
                <a:ext uri="{FF2B5EF4-FFF2-40B4-BE49-F238E27FC236}">
                  <a16:creationId xmlns:a16="http://schemas.microsoft.com/office/drawing/2014/main" id="{B3C317CB-8736-43F2-A9CC-0BDD842E37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5" r="41585" b="1293"/>
            <a:stretch/>
          </p:blipFill>
          <p:spPr>
            <a:xfrm>
              <a:off x="4967688" y="27"/>
              <a:ext cx="7224312" cy="6857946"/>
            </a:xfrm>
            <a:prstGeom prst="rect">
              <a:avLst/>
            </a:prstGeom>
          </p:spPr>
        </p:pic>
        <p:grpSp>
          <p:nvGrpSpPr>
            <p:cNvPr id="16" name="Group 15">
              <a:extLst>
                <a:ext uri="{FF2B5EF4-FFF2-40B4-BE49-F238E27FC236}">
                  <a16:creationId xmlns:a16="http://schemas.microsoft.com/office/drawing/2014/main" id="{EA7CDF54-B965-4767-BF7B-325244A01DDD}"/>
                </a:ext>
              </a:extLst>
            </p:cNvPr>
            <p:cNvGrpSpPr/>
            <p:nvPr/>
          </p:nvGrpSpPr>
          <p:grpSpPr>
            <a:xfrm>
              <a:off x="9640477" y="4458376"/>
              <a:ext cx="2486753" cy="1076988"/>
              <a:chOff x="9640477" y="4458376"/>
              <a:chExt cx="2486753" cy="1076988"/>
            </a:xfrm>
          </p:grpSpPr>
          <p:grpSp>
            <p:nvGrpSpPr>
              <p:cNvPr id="10" name="Group 9">
                <a:extLst>
                  <a:ext uri="{FF2B5EF4-FFF2-40B4-BE49-F238E27FC236}">
                    <a16:creationId xmlns:a16="http://schemas.microsoft.com/office/drawing/2014/main" id="{EA1E55A3-AEB3-49DB-8ADB-111078E1819B}"/>
                  </a:ext>
                </a:extLst>
              </p:cNvPr>
              <p:cNvGrpSpPr/>
              <p:nvPr/>
            </p:nvGrpSpPr>
            <p:grpSpPr>
              <a:xfrm>
                <a:off x="9640477" y="4458376"/>
                <a:ext cx="2486753" cy="1076988"/>
                <a:chOff x="6764703" y="4603156"/>
                <a:chExt cx="2486753" cy="1076988"/>
              </a:xfrm>
            </p:grpSpPr>
            <p:pic>
              <p:nvPicPr>
                <p:cNvPr id="6" name="Picture 5">
                  <a:extLst>
                    <a:ext uri="{FF2B5EF4-FFF2-40B4-BE49-F238E27FC236}">
                      <a16:creationId xmlns:a16="http://schemas.microsoft.com/office/drawing/2014/main" id="{106CE509-9237-4590-8ED5-227DD6C973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7651" t="63695" r="42246" b="20803"/>
                <a:stretch/>
              </p:blipFill>
              <p:spPr>
                <a:xfrm>
                  <a:off x="6764703" y="4603156"/>
                  <a:ext cx="2486753" cy="1076988"/>
                </a:xfrm>
                <a:prstGeom prst="rect">
                  <a:avLst/>
                </a:prstGeom>
              </p:spPr>
            </p:pic>
            <p:sp>
              <p:nvSpPr>
                <p:cNvPr id="3" name="Rectangle 2">
                  <a:extLst>
                    <a:ext uri="{FF2B5EF4-FFF2-40B4-BE49-F238E27FC236}">
                      <a16:creationId xmlns:a16="http://schemas.microsoft.com/office/drawing/2014/main" id="{E27D3929-6A17-4166-B0CE-F9EE0DD17F7D}"/>
                    </a:ext>
                  </a:extLst>
                </p:cNvPr>
                <p:cNvSpPr/>
                <p:nvPr/>
              </p:nvSpPr>
              <p:spPr bwMode="auto">
                <a:xfrm>
                  <a:off x="6837680" y="4658360"/>
                  <a:ext cx="2359660" cy="635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A87876B7-1427-495D-80AD-4F643141410C}"/>
                  </a:ext>
                </a:extLst>
              </p:cNvPr>
              <p:cNvSpPr txBox="1"/>
              <p:nvPr/>
            </p:nvSpPr>
            <p:spPr>
              <a:xfrm>
                <a:off x="9781717" y="4539817"/>
                <a:ext cx="2332370" cy="470898"/>
              </a:xfrm>
              <a:prstGeom prst="rect">
                <a:avLst/>
              </a:prstGeom>
              <a:noFill/>
            </p:spPr>
            <p:txBody>
              <a:bodyPr wrap="none" lIns="0" tIns="0" rIns="0" bIns="0" rtlCol="0">
                <a:spAutoFit/>
              </a:bodyPr>
              <a:lstStyle/>
              <a:p>
                <a:r>
                  <a:rPr lang="en-US" sz="1020">
                    <a:gradFill>
                      <a:gsLst>
                        <a:gs pos="2917">
                          <a:srgbClr val="535558"/>
                        </a:gs>
                        <a:gs pos="100000">
                          <a:srgbClr val="535558"/>
                        </a:gs>
                      </a:gsLst>
                      <a:lin ang="5400000" scaled="0"/>
                    </a:gradFill>
                  </a:rPr>
                  <a:t>Already have a Windows Server license? </a:t>
                </a:r>
              </a:p>
              <a:p>
                <a:pPr algn="l"/>
                <a:endParaRPr lang="en-US" sz="1020">
                  <a:gradFill>
                    <a:gsLst>
                      <a:gs pos="2917">
                        <a:srgbClr val="535558"/>
                      </a:gs>
                      <a:gs pos="100000">
                        <a:srgbClr val="535558"/>
                      </a:gs>
                    </a:gsLst>
                    <a:lin ang="5400000" scaled="0"/>
                  </a:gradFill>
                </a:endParaRPr>
              </a:p>
              <a:p>
                <a:pPr algn="l"/>
                <a:r>
                  <a:rPr lang="en-US" sz="1020">
                    <a:gradFill>
                      <a:gsLst>
                        <a:gs pos="2917">
                          <a:srgbClr val="535558"/>
                        </a:gs>
                        <a:gs pos="100000">
                          <a:srgbClr val="535558"/>
                        </a:gs>
                      </a:gsLst>
                      <a:lin ang="5400000" scaled="0"/>
                    </a:gradFill>
                  </a:rPr>
                  <a:t>Save up to 50%</a:t>
                </a:r>
              </a:p>
            </p:txBody>
          </p:sp>
        </p:grpSp>
        <p:sp>
          <p:nvSpPr>
            <p:cNvPr id="5" name="Rectangle 4">
              <a:extLst>
                <a:ext uri="{FF2B5EF4-FFF2-40B4-BE49-F238E27FC236}">
                  <a16:creationId xmlns:a16="http://schemas.microsoft.com/office/drawing/2014/main" id="{945AD297-DFEF-449D-9BA8-49691E92BDA8}"/>
                </a:ext>
              </a:extLst>
            </p:cNvPr>
            <p:cNvSpPr/>
            <p:nvPr/>
          </p:nvSpPr>
          <p:spPr bwMode="auto">
            <a:xfrm>
              <a:off x="6892624" y="737165"/>
              <a:ext cx="5299375" cy="6121268"/>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F6DE5074-A24F-4230-8A19-C08D7830447B}"/>
              </a:ext>
            </a:extLst>
          </p:cNvPr>
          <p:cNvSpPr/>
          <p:nvPr/>
        </p:nvSpPr>
        <p:spPr>
          <a:xfrm>
            <a:off x="600780" y="3571352"/>
            <a:ext cx="4280104" cy="960422"/>
          </a:xfrm>
          <a:prstGeom prst="rect">
            <a:avLst/>
          </a:prstGeom>
          <a:noFill/>
        </p:spPr>
        <p:txBody>
          <a:bodyPr vert="horz" wrap="square" lIns="0" tIns="0" rIns="0" bIns="0" rtlCol="0" anchor="t" anchorCtr="0">
            <a:spAutoFit/>
          </a:bodyPr>
          <a:lstStyle/>
          <a:p>
            <a:pPr defTabSz="951209">
              <a:spcBef>
                <a:spcPct val="20000"/>
              </a:spcBef>
              <a:spcAft>
                <a:spcPts val="1224"/>
              </a:spcAft>
              <a:buSzPct val="90000"/>
            </a:pPr>
            <a: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t>Reuse your Windows Server </a:t>
            </a:r>
            <a:b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br>
            <a: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t>and SQL Server licenses and save </a:t>
            </a:r>
            <a:b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br>
            <a: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t>up to 50% vs other cloud providers</a:t>
            </a:r>
          </a:p>
        </p:txBody>
      </p:sp>
      <p:grpSp>
        <p:nvGrpSpPr>
          <p:cNvPr id="15" name="Group 14">
            <a:extLst>
              <a:ext uri="{FF2B5EF4-FFF2-40B4-BE49-F238E27FC236}">
                <a16:creationId xmlns:a16="http://schemas.microsoft.com/office/drawing/2014/main" id="{CDCFC869-C52D-4B2E-99D0-473FF8B8A3D3}"/>
              </a:ext>
            </a:extLst>
          </p:cNvPr>
          <p:cNvGrpSpPr/>
          <p:nvPr/>
        </p:nvGrpSpPr>
        <p:grpSpPr>
          <a:xfrm>
            <a:off x="9830120" y="4538536"/>
            <a:ext cx="2535934" cy="1106748"/>
            <a:chOff x="9792877" y="4602480"/>
            <a:chExt cx="2486753" cy="1085284"/>
          </a:xfrm>
        </p:grpSpPr>
        <p:grpSp>
          <p:nvGrpSpPr>
            <p:cNvPr id="11" name="Group 10">
              <a:extLst>
                <a:ext uri="{FF2B5EF4-FFF2-40B4-BE49-F238E27FC236}">
                  <a16:creationId xmlns:a16="http://schemas.microsoft.com/office/drawing/2014/main" id="{29B80E42-2056-4B6C-AC0A-42A7A9770917}"/>
                </a:ext>
              </a:extLst>
            </p:cNvPr>
            <p:cNvGrpSpPr/>
            <p:nvPr/>
          </p:nvGrpSpPr>
          <p:grpSpPr>
            <a:xfrm>
              <a:off x="9792877" y="4602480"/>
              <a:ext cx="2486753" cy="1085284"/>
              <a:chOff x="6764703" y="4594860"/>
              <a:chExt cx="2486753" cy="1085284"/>
            </a:xfrm>
          </p:grpSpPr>
          <p:pic>
            <p:nvPicPr>
              <p:cNvPr id="12" name="Picture 11">
                <a:extLst>
                  <a:ext uri="{FF2B5EF4-FFF2-40B4-BE49-F238E27FC236}">
                    <a16:creationId xmlns:a16="http://schemas.microsoft.com/office/drawing/2014/main" id="{155C0066-29B9-443D-BEE9-F26CE65D11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7651" t="73337" r="42246" b="20803"/>
              <a:stretch/>
            </p:blipFill>
            <p:spPr>
              <a:xfrm>
                <a:off x="6764703" y="5273040"/>
                <a:ext cx="2486753" cy="407104"/>
              </a:xfrm>
              <a:prstGeom prst="rect">
                <a:avLst/>
              </a:prstGeom>
            </p:spPr>
          </p:pic>
          <p:sp>
            <p:nvSpPr>
              <p:cNvPr id="13" name="Rectangle 12">
                <a:extLst>
                  <a:ext uri="{FF2B5EF4-FFF2-40B4-BE49-F238E27FC236}">
                    <a16:creationId xmlns:a16="http://schemas.microsoft.com/office/drawing/2014/main" id="{B9BAE7B2-C207-4C31-A818-EB8E5E22C58E}"/>
                  </a:ext>
                </a:extLst>
              </p:cNvPr>
              <p:cNvSpPr/>
              <p:nvPr/>
            </p:nvSpPr>
            <p:spPr bwMode="auto">
              <a:xfrm>
                <a:off x="6764703" y="4594860"/>
                <a:ext cx="2484808" cy="678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2DC69A96-9C96-457A-8D32-0E19EF99649F}"/>
                </a:ext>
              </a:extLst>
            </p:cNvPr>
            <p:cNvSpPr txBox="1"/>
            <p:nvPr/>
          </p:nvSpPr>
          <p:spPr>
            <a:xfrm>
              <a:off x="9934117" y="4692217"/>
              <a:ext cx="2332370" cy="470898"/>
            </a:xfrm>
            <a:prstGeom prst="rect">
              <a:avLst/>
            </a:prstGeom>
            <a:noFill/>
          </p:spPr>
          <p:txBody>
            <a:bodyPr wrap="none" lIns="0" tIns="0" rIns="0" bIns="0" rtlCol="0">
              <a:spAutoFit/>
            </a:bodyPr>
            <a:lstStyle/>
            <a:p>
              <a:r>
                <a:rPr lang="en-US" sz="1020">
                  <a:gradFill>
                    <a:gsLst>
                      <a:gs pos="2917">
                        <a:srgbClr val="535558"/>
                      </a:gs>
                      <a:gs pos="100000">
                        <a:srgbClr val="535558"/>
                      </a:gs>
                    </a:gsLst>
                    <a:lin ang="5400000" scaled="0"/>
                  </a:gradFill>
                </a:rPr>
                <a:t>Already have a Windows Server license? </a:t>
              </a:r>
            </a:p>
            <a:p>
              <a:pPr algn="l"/>
              <a:endParaRPr lang="en-US" sz="1020">
                <a:gradFill>
                  <a:gsLst>
                    <a:gs pos="2917">
                      <a:srgbClr val="535558"/>
                    </a:gs>
                    <a:gs pos="100000">
                      <a:srgbClr val="535558"/>
                    </a:gs>
                  </a:gsLst>
                  <a:lin ang="5400000" scaled="0"/>
                </a:gradFill>
              </a:endParaRPr>
            </a:p>
            <a:p>
              <a:pPr algn="l"/>
              <a:r>
                <a:rPr lang="en-US" sz="1020">
                  <a:gradFill>
                    <a:gsLst>
                      <a:gs pos="2917">
                        <a:srgbClr val="535558"/>
                      </a:gs>
                      <a:gs pos="100000">
                        <a:srgbClr val="535558"/>
                      </a:gs>
                    </a:gsLst>
                    <a:lin ang="5400000" scaled="0"/>
                  </a:gradFill>
                </a:rPr>
                <a:t>Save up to 50%</a:t>
              </a:r>
            </a:p>
          </p:txBody>
        </p:sp>
      </p:grpSp>
      <p:sp>
        <p:nvSpPr>
          <p:cNvPr id="7" name="Rectangle 6">
            <a:extLst>
              <a:ext uri="{FF2B5EF4-FFF2-40B4-BE49-F238E27FC236}">
                <a16:creationId xmlns:a16="http://schemas.microsoft.com/office/drawing/2014/main" id="{2FAD15F4-8B4D-4682-8183-78A07BF0ABE5}"/>
              </a:ext>
            </a:extLst>
          </p:cNvPr>
          <p:cNvSpPr/>
          <p:nvPr/>
        </p:nvSpPr>
        <p:spPr bwMode="auto">
          <a:xfrm>
            <a:off x="9830300" y="4544025"/>
            <a:ext cx="2529886" cy="1098288"/>
          </a:xfrm>
          <a:prstGeom prst="rect">
            <a:avLst/>
          </a:prstGeom>
          <a:noFill/>
          <a:ln w="158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4240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080" y="633144"/>
            <a:ext cx="11531715" cy="677022"/>
          </a:xfrm>
        </p:spPr>
        <p:txBody>
          <a:bodyPr wrap="square">
            <a:spAutoFit/>
          </a:bodyPr>
          <a:lstStyle/>
          <a:p>
            <a:pPr algn="ctr">
              <a:lnSpc>
                <a:spcPct val="100000"/>
              </a:lnSpc>
            </a:pPr>
            <a:r>
              <a:rPr lang="en-US" sz="44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76% </a:t>
            </a:r>
            <a:r>
              <a:rPr lang="en-US" sz="4400">
                <a:latin typeface="Segoe UI Semibold" panose="020B0702040204020203" pitchFamily="34" charset="0"/>
                <a:cs typeface="Segoe UI Semibold" panose="020B0702040204020203" pitchFamily="34" charset="0"/>
              </a:rPr>
              <a:t>of CEOs consider </a:t>
            </a:r>
            <a:r>
              <a:rPr lang="en-US" sz="44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DT </a:t>
            </a:r>
            <a:r>
              <a:rPr lang="en-US" sz="4400">
                <a:latin typeface="Segoe UI Semibold" panose="020B0702040204020203" pitchFamily="34" charset="0"/>
                <a:cs typeface="Segoe UI Semibold" panose="020B0702040204020203" pitchFamily="34" charset="0"/>
              </a:rPr>
              <a:t>their </a:t>
            </a:r>
            <a:r>
              <a:rPr lang="en-US" sz="44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#1 priority</a:t>
            </a:r>
          </a:p>
        </p:txBody>
      </p:sp>
      <p:sp>
        <p:nvSpPr>
          <p:cNvPr id="3" name="Rectangle 2"/>
          <p:cNvSpPr/>
          <p:nvPr/>
        </p:nvSpPr>
        <p:spPr bwMode="auto">
          <a:xfrm>
            <a:off x="1765" y="-251634"/>
            <a:ext cx="2486154" cy="91420"/>
          </a:xfrm>
          <a:prstGeom prst="rect">
            <a:avLst/>
          </a:prstGeom>
          <a:solidFill>
            <a:srgbClr val="9C9C9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5" name="Rectangle 14"/>
          <p:cNvSpPr/>
          <p:nvPr/>
        </p:nvSpPr>
        <p:spPr bwMode="auto">
          <a:xfrm>
            <a:off x="2487909" y="-251634"/>
            <a:ext cx="2486154" cy="91420"/>
          </a:xfrm>
          <a:prstGeom prst="rect">
            <a:avLst/>
          </a:prstGeom>
          <a:solidFill>
            <a:srgbClr val="D7D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6" name="Rectangle 15"/>
          <p:cNvSpPr/>
          <p:nvPr/>
        </p:nvSpPr>
        <p:spPr bwMode="auto">
          <a:xfrm>
            <a:off x="4974051" y="-251634"/>
            <a:ext cx="2486154" cy="91420"/>
          </a:xfrm>
          <a:prstGeom prst="rect">
            <a:avLst/>
          </a:prstGeom>
          <a:solidFill>
            <a:srgbClr val="9C9C9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7" name="Rectangle 16"/>
          <p:cNvSpPr/>
          <p:nvPr/>
        </p:nvSpPr>
        <p:spPr bwMode="auto">
          <a:xfrm>
            <a:off x="7460195" y="-251634"/>
            <a:ext cx="2486154" cy="91420"/>
          </a:xfrm>
          <a:prstGeom prst="rect">
            <a:avLst/>
          </a:prstGeom>
          <a:solidFill>
            <a:srgbClr val="D7D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8" name="Rectangle 17"/>
          <p:cNvSpPr/>
          <p:nvPr/>
        </p:nvSpPr>
        <p:spPr bwMode="auto">
          <a:xfrm>
            <a:off x="9946336" y="-251634"/>
            <a:ext cx="2486154" cy="91420"/>
          </a:xfrm>
          <a:prstGeom prst="rect">
            <a:avLst/>
          </a:prstGeom>
          <a:solidFill>
            <a:srgbClr val="9C9C9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cxnSp>
        <p:nvCxnSpPr>
          <p:cNvPr id="6" name="Straight Connector 5"/>
          <p:cNvCxnSpPr/>
          <p:nvPr/>
        </p:nvCxnSpPr>
        <p:spPr>
          <a:xfrm>
            <a:off x="-546259" y="7428961"/>
            <a:ext cx="1544683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itle 1"/>
          <p:cNvSpPr txBox="1">
            <a:spLocks/>
          </p:cNvSpPr>
          <p:nvPr/>
        </p:nvSpPr>
        <p:spPr>
          <a:xfrm>
            <a:off x="10119056" y="6554992"/>
            <a:ext cx="2002767" cy="14803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defTabSz="932112"/>
            <a:r>
              <a:rPr lang="en-US" sz="1048">
                <a:gradFill>
                  <a:gsLst>
                    <a:gs pos="1250">
                      <a:srgbClr val="505050"/>
                    </a:gs>
                    <a:gs pos="100000">
                      <a:srgbClr val="505050"/>
                    </a:gs>
                  </a:gsLst>
                  <a:lin ang="5400000" scaled="0"/>
                </a:gradFill>
                <a:latin typeface="Segoe UI Semilight"/>
              </a:rPr>
              <a:t>Source: PWC CEO Survey</a:t>
            </a:r>
          </a:p>
        </p:txBody>
      </p:sp>
      <p:grpSp>
        <p:nvGrpSpPr>
          <p:cNvPr id="7" name="Group 6"/>
          <p:cNvGrpSpPr/>
          <p:nvPr/>
        </p:nvGrpSpPr>
        <p:grpSpPr>
          <a:xfrm>
            <a:off x="470348" y="2899817"/>
            <a:ext cx="2581397" cy="2661262"/>
            <a:chOff x="468773" y="3051969"/>
            <a:chExt cx="2582461" cy="2662357"/>
          </a:xfrm>
        </p:grpSpPr>
        <p:sp>
          <p:nvSpPr>
            <p:cNvPr id="38" name="TextBox 37"/>
            <p:cNvSpPr txBox="1"/>
            <p:nvPr/>
          </p:nvSpPr>
          <p:spPr>
            <a:xfrm>
              <a:off x="468773" y="5028526"/>
              <a:ext cx="2487166" cy="685800"/>
            </a:xfrm>
            <a:prstGeom prst="rect">
              <a:avLst/>
            </a:prstGeom>
            <a:noFill/>
          </p:spPr>
          <p:txBody>
            <a:bodyPr wrap="square" lIns="182805" tIns="45694" rIns="182805" bIns="45694" rtlCol="0" anchor="t">
              <a:noAutofit/>
            </a:bodyPr>
            <a:lstStyle/>
            <a:p>
              <a:pPr algn="ctr" defTabSz="913782">
                <a:defRPr/>
              </a:pPr>
              <a:r>
                <a:rPr lang="en-US" sz="2400" kern="0">
                  <a:gradFill>
                    <a:gsLst>
                      <a:gs pos="60513">
                        <a:srgbClr val="0078D7"/>
                      </a:gs>
                      <a:gs pos="42000">
                        <a:srgbClr val="0078D7"/>
                      </a:gs>
                    </a:gsLst>
                    <a:lin ang="5400000" scaled="1"/>
                  </a:gradFill>
                  <a:latin typeface="+mj-lt"/>
                  <a:cs typeface="Segoe UI" panose="020B0502040204020203" pitchFamily="34" charset="0"/>
                </a:rPr>
                <a:t>Technological advances</a:t>
              </a:r>
            </a:p>
          </p:txBody>
        </p:sp>
        <p:graphicFrame>
          <p:nvGraphicFramePr>
            <p:cNvPr id="43" name="Chart 42"/>
            <p:cNvGraphicFramePr/>
            <p:nvPr>
              <p:extLst>
                <p:ext uri="{D42A27DB-BD31-4B8C-83A1-F6EECF244321}">
                  <p14:modId xmlns:p14="http://schemas.microsoft.com/office/powerpoint/2010/main" val="1974602183"/>
                </p:ext>
              </p:extLst>
            </p:nvPr>
          </p:nvGraphicFramePr>
          <p:xfrm>
            <a:off x="564066" y="3051969"/>
            <a:ext cx="2487168" cy="1726720"/>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369403" y="3693730"/>
              <a:ext cx="793814" cy="443124"/>
            </a:xfrm>
            <a:prstGeom prst="rect">
              <a:avLst/>
            </a:prstGeom>
            <a:noFill/>
          </p:spPr>
          <p:txBody>
            <a:bodyPr wrap="none" lIns="0" tIns="0" rIns="0" bIns="0" rtlCol="0">
              <a:spAutoFit/>
            </a:bodyPr>
            <a:lstStyle/>
            <a:p>
              <a:pPr algn="ctr" defTabSz="932237">
                <a:lnSpc>
                  <a:spcPct val="90000"/>
                </a:lnSpc>
                <a:spcAft>
                  <a:spcPts val="600"/>
                </a:spcAft>
              </a:pPr>
              <a:r>
                <a:rPr lang="en-US" sz="3198">
                  <a:gradFill>
                    <a:gsLst>
                      <a:gs pos="56923">
                        <a:srgbClr val="0078D7"/>
                      </a:gs>
                      <a:gs pos="43000">
                        <a:srgbClr val="0078D7"/>
                      </a:gs>
                    </a:gsLst>
                    <a:lin ang="5400000" scaled="0"/>
                  </a:gradFill>
                  <a:latin typeface="+mj-lt"/>
                  <a:cs typeface="Segoe UI" panose="020B0502040204020203" pitchFamily="34" charset="0"/>
                </a:rPr>
                <a:t>76%</a:t>
              </a:r>
            </a:p>
          </p:txBody>
        </p:sp>
      </p:grpSp>
      <p:grpSp>
        <p:nvGrpSpPr>
          <p:cNvPr id="8" name="Group 7"/>
          <p:cNvGrpSpPr/>
          <p:nvPr/>
        </p:nvGrpSpPr>
        <p:grpSpPr>
          <a:xfrm>
            <a:off x="3129343" y="3068175"/>
            <a:ext cx="2044874" cy="2602408"/>
            <a:chOff x="3128863" y="3220398"/>
            <a:chExt cx="2045715" cy="2603479"/>
          </a:xfrm>
        </p:grpSpPr>
        <p:sp>
          <p:nvSpPr>
            <p:cNvPr id="39" name="TextBox 38"/>
            <p:cNvSpPr txBox="1"/>
            <p:nvPr/>
          </p:nvSpPr>
          <p:spPr>
            <a:xfrm>
              <a:off x="3172620" y="5138077"/>
              <a:ext cx="2001958" cy="685800"/>
            </a:xfrm>
            <a:prstGeom prst="rect">
              <a:avLst/>
            </a:prstGeom>
            <a:noFill/>
          </p:spPr>
          <p:txBody>
            <a:bodyPr wrap="square" lIns="182805" tIns="45694" rIns="182805" bIns="45694" rtlCol="0" anchor="t">
              <a:noAutofit/>
            </a:bodyPr>
            <a:lstStyle/>
            <a:p>
              <a:pPr algn="ctr" defTabSz="913782">
                <a:defRPr/>
              </a:pP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Demographic</a:t>
              </a:r>
              <a:b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b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shifts</a:t>
              </a:r>
            </a:p>
          </p:txBody>
        </p:sp>
        <p:graphicFrame>
          <p:nvGraphicFramePr>
            <p:cNvPr id="45" name="Chart 44"/>
            <p:cNvGraphicFramePr/>
            <p:nvPr/>
          </p:nvGraphicFramePr>
          <p:xfrm>
            <a:off x="3128863" y="3220398"/>
            <a:ext cx="2001958" cy="1389862"/>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72951" y="3788048"/>
              <a:ext cx="601297" cy="332493"/>
            </a:xfrm>
            <a:prstGeom prst="rect">
              <a:avLst/>
            </a:prstGeom>
            <a:noFill/>
          </p:spPr>
          <p:txBody>
            <a:bodyPr wrap="none" lIns="0" tIns="0" rIns="0" bIns="0" rtlCol="0">
              <a:spAutoFit/>
            </a:bodyPr>
            <a:lstStyle/>
            <a:p>
              <a:pPr algn="ctr" defTabSz="932237">
                <a:lnSpc>
                  <a:spcPct val="90000"/>
                </a:lnSpc>
                <a:spcAft>
                  <a:spcPts val="600"/>
                </a:spcAft>
              </a:pPr>
              <a:r>
                <a:rPr lang="en-US" sz="2400">
                  <a:gradFill>
                    <a:gsLst>
                      <a:gs pos="96396">
                        <a:srgbClr val="505050"/>
                      </a:gs>
                      <a:gs pos="88718">
                        <a:srgbClr val="505050"/>
                      </a:gs>
                    </a:gsLst>
                    <a:lin ang="5400000" scaled="0"/>
                  </a:gradFill>
                  <a:latin typeface="+mj-lt"/>
                  <a:cs typeface="Segoe UI" panose="020B0502040204020203" pitchFamily="34" charset="0"/>
                </a:rPr>
                <a:t>69%</a:t>
              </a:r>
            </a:p>
          </p:txBody>
        </p:sp>
      </p:grpSp>
      <p:grpSp>
        <p:nvGrpSpPr>
          <p:cNvPr id="9" name="Group 8"/>
          <p:cNvGrpSpPr/>
          <p:nvPr/>
        </p:nvGrpSpPr>
        <p:grpSpPr>
          <a:xfrm>
            <a:off x="5295257" y="3068175"/>
            <a:ext cx="2232206" cy="2602408"/>
            <a:chOff x="5295668" y="3220398"/>
            <a:chExt cx="2233124" cy="2603479"/>
          </a:xfrm>
        </p:grpSpPr>
        <p:sp>
          <p:nvSpPr>
            <p:cNvPr id="40" name="TextBox 39"/>
            <p:cNvSpPr txBox="1"/>
            <p:nvPr/>
          </p:nvSpPr>
          <p:spPr>
            <a:xfrm>
              <a:off x="5295668" y="5138077"/>
              <a:ext cx="2233124" cy="685800"/>
            </a:xfrm>
            <a:prstGeom prst="rect">
              <a:avLst/>
            </a:prstGeom>
            <a:noFill/>
          </p:spPr>
          <p:txBody>
            <a:bodyPr wrap="square" lIns="182805" tIns="45694" rIns="182805" bIns="45694" rtlCol="0" anchor="t">
              <a:noAutofit/>
            </a:bodyPr>
            <a:lstStyle/>
            <a:p>
              <a:pPr algn="ctr" defTabSz="913782">
                <a:defRPr/>
              </a:pP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Shift in global economic power</a:t>
              </a:r>
            </a:p>
          </p:txBody>
        </p:sp>
        <p:graphicFrame>
          <p:nvGraphicFramePr>
            <p:cNvPr id="47" name="Chart 46"/>
            <p:cNvGraphicFramePr/>
            <p:nvPr/>
          </p:nvGraphicFramePr>
          <p:xfrm>
            <a:off x="5354483" y="3220398"/>
            <a:ext cx="2001958" cy="1389862"/>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11582" y="3788048"/>
              <a:ext cx="601298" cy="332493"/>
            </a:xfrm>
            <a:prstGeom prst="rect">
              <a:avLst/>
            </a:prstGeom>
            <a:noFill/>
          </p:spPr>
          <p:txBody>
            <a:bodyPr wrap="none" lIns="0" tIns="0" rIns="0" bIns="0" rtlCol="0">
              <a:spAutoFit/>
            </a:bodyPr>
            <a:lstStyle/>
            <a:p>
              <a:pPr algn="ctr" defTabSz="932237">
                <a:lnSpc>
                  <a:spcPct val="90000"/>
                </a:lnSpc>
                <a:spcAft>
                  <a:spcPts val="600"/>
                </a:spcAft>
              </a:pPr>
              <a:r>
                <a:rPr lang="en-US" sz="2400">
                  <a:gradFill>
                    <a:gsLst>
                      <a:gs pos="96396">
                        <a:srgbClr val="505050"/>
                      </a:gs>
                      <a:gs pos="88718">
                        <a:srgbClr val="505050"/>
                      </a:gs>
                    </a:gsLst>
                    <a:lin ang="5400000" scaled="0"/>
                  </a:gradFill>
                  <a:latin typeface="+mj-lt"/>
                  <a:cs typeface="Segoe UI" panose="020B0502040204020203" pitchFamily="34" charset="0"/>
                </a:rPr>
                <a:t>58%</a:t>
              </a:r>
            </a:p>
          </p:txBody>
        </p:sp>
      </p:grpSp>
      <p:grpSp>
        <p:nvGrpSpPr>
          <p:cNvPr id="10" name="Group 9"/>
          <p:cNvGrpSpPr/>
          <p:nvPr/>
        </p:nvGrpSpPr>
        <p:grpSpPr>
          <a:xfrm>
            <a:off x="7598394" y="3068175"/>
            <a:ext cx="2136453" cy="2602408"/>
            <a:chOff x="7599754" y="3220398"/>
            <a:chExt cx="2137334" cy="2603479"/>
          </a:xfrm>
        </p:grpSpPr>
        <p:sp>
          <p:nvSpPr>
            <p:cNvPr id="41" name="TextBox 40"/>
            <p:cNvSpPr txBox="1"/>
            <p:nvPr/>
          </p:nvSpPr>
          <p:spPr>
            <a:xfrm>
              <a:off x="7599754" y="5138077"/>
              <a:ext cx="2137334" cy="685800"/>
            </a:xfrm>
            <a:prstGeom prst="rect">
              <a:avLst/>
            </a:prstGeom>
            <a:noFill/>
          </p:spPr>
          <p:txBody>
            <a:bodyPr wrap="square" lIns="182805" tIns="45694" rIns="182805" bIns="45694" rtlCol="0" anchor="t">
              <a:noAutofit/>
            </a:bodyPr>
            <a:lstStyle/>
            <a:p>
              <a:pPr algn="ctr" defTabSz="913782">
                <a:defRPr/>
              </a:pP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Resource scarcity </a:t>
              </a:r>
              <a:b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b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&amp; climate change</a:t>
              </a:r>
            </a:p>
          </p:txBody>
        </p:sp>
        <p:graphicFrame>
          <p:nvGraphicFramePr>
            <p:cNvPr id="51" name="Chart 50"/>
            <p:cNvGraphicFramePr/>
            <p:nvPr/>
          </p:nvGraphicFramePr>
          <p:xfrm>
            <a:off x="7622904" y="3220398"/>
            <a:ext cx="2001958" cy="1389862"/>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7772" y="3788048"/>
              <a:ext cx="601298" cy="332493"/>
            </a:xfrm>
            <a:prstGeom prst="rect">
              <a:avLst/>
            </a:prstGeom>
            <a:noFill/>
          </p:spPr>
          <p:txBody>
            <a:bodyPr wrap="none" lIns="0" tIns="0" rIns="0" bIns="0" rtlCol="0">
              <a:spAutoFit/>
            </a:bodyPr>
            <a:lstStyle/>
            <a:p>
              <a:pPr algn="ctr" defTabSz="932237">
                <a:lnSpc>
                  <a:spcPct val="90000"/>
                </a:lnSpc>
                <a:spcAft>
                  <a:spcPts val="600"/>
                </a:spcAft>
              </a:pPr>
              <a:r>
                <a:rPr lang="en-US" sz="2400">
                  <a:gradFill>
                    <a:gsLst>
                      <a:gs pos="96396">
                        <a:srgbClr val="505050"/>
                      </a:gs>
                      <a:gs pos="88718">
                        <a:srgbClr val="505050"/>
                      </a:gs>
                    </a:gsLst>
                    <a:lin ang="5400000" scaled="0"/>
                  </a:gradFill>
                  <a:latin typeface="+mj-lt"/>
                  <a:cs typeface="Segoe UI" panose="020B0502040204020203" pitchFamily="34" charset="0"/>
                </a:rPr>
                <a:t>39%</a:t>
              </a:r>
            </a:p>
          </p:txBody>
        </p:sp>
      </p:grpSp>
      <p:grpSp>
        <p:nvGrpSpPr>
          <p:cNvPr id="11" name="Group 10"/>
          <p:cNvGrpSpPr/>
          <p:nvPr/>
        </p:nvGrpSpPr>
        <p:grpSpPr>
          <a:xfrm>
            <a:off x="9866088" y="3068175"/>
            <a:ext cx="2005501" cy="2602408"/>
            <a:chOff x="9868381" y="3220398"/>
            <a:chExt cx="2006326" cy="2603479"/>
          </a:xfrm>
        </p:grpSpPr>
        <p:sp>
          <p:nvSpPr>
            <p:cNvPr id="42" name="TextBox 41"/>
            <p:cNvSpPr txBox="1"/>
            <p:nvPr/>
          </p:nvSpPr>
          <p:spPr>
            <a:xfrm>
              <a:off x="9868381" y="5138077"/>
              <a:ext cx="2001959" cy="685800"/>
            </a:xfrm>
            <a:prstGeom prst="rect">
              <a:avLst/>
            </a:prstGeom>
            <a:noFill/>
          </p:spPr>
          <p:txBody>
            <a:bodyPr wrap="square" lIns="182805" tIns="45694" rIns="182805" bIns="45694" rtlCol="0" anchor="t">
              <a:noAutofit/>
            </a:bodyPr>
            <a:lstStyle/>
            <a:p>
              <a:pPr algn="ctr" defTabSz="913782">
                <a:defRPr/>
              </a:pPr>
              <a:r>
                <a:rPr lang="en-US" sz="1800" kern="0">
                  <a:gradFill>
                    <a:gsLst>
                      <a:gs pos="0">
                        <a:srgbClr val="505050"/>
                      </a:gs>
                      <a:gs pos="26000">
                        <a:srgbClr val="505050"/>
                      </a:gs>
                    </a:gsLst>
                    <a:lin ang="5400000" scaled="1"/>
                  </a:gradFill>
                  <a:latin typeface="Segoe UI" panose="020B0502040204020203" pitchFamily="34" charset="0"/>
                  <a:cs typeface="Segoe UI" panose="020B0502040204020203" pitchFamily="34" charset="0"/>
                </a:rPr>
                <a:t>Urbanization</a:t>
              </a:r>
            </a:p>
          </p:txBody>
        </p:sp>
        <p:graphicFrame>
          <p:nvGraphicFramePr>
            <p:cNvPr id="52" name="Chart 51"/>
            <p:cNvGraphicFramePr/>
            <p:nvPr/>
          </p:nvGraphicFramePr>
          <p:xfrm>
            <a:off x="9872749" y="3220398"/>
            <a:ext cx="2001958" cy="1389862"/>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603437" y="3788048"/>
              <a:ext cx="601298" cy="332493"/>
            </a:xfrm>
            <a:prstGeom prst="rect">
              <a:avLst/>
            </a:prstGeom>
            <a:noFill/>
          </p:spPr>
          <p:txBody>
            <a:bodyPr wrap="none" lIns="0" tIns="0" rIns="0" bIns="0" rtlCol="0">
              <a:spAutoFit/>
            </a:bodyPr>
            <a:lstStyle/>
            <a:p>
              <a:pPr algn="ctr" defTabSz="932237">
                <a:lnSpc>
                  <a:spcPct val="90000"/>
                </a:lnSpc>
                <a:spcAft>
                  <a:spcPts val="600"/>
                </a:spcAft>
              </a:pPr>
              <a:r>
                <a:rPr lang="en-US" sz="2400">
                  <a:gradFill>
                    <a:gsLst>
                      <a:gs pos="96396">
                        <a:srgbClr val="505050"/>
                      </a:gs>
                      <a:gs pos="88718">
                        <a:srgbClr val="505050"/>
                      </a:gs>
                    </a:gsLst>
                    <a:lin ang="5400000" scaled="0"/>
                  </a:gradFill>
                  <a:latin typeface="+mj-lt"/>
                  <a:cs typeface="Segoe UI" panose="020B0502040204020203" pitchFamily="34" charset="0"/>
                </a:rPr>
                <a:t>28%</a:t>
              </a:r>
            </a:p>
          </p:txBody>
        </p:sp>
      </p:grpSp>
      <p:grpSp>
        <p:nvGrpSpPr>
          <p:cNvPr id="5" name="Group 4"/>
          <p:cNvGrpSpPr/>
          <p:nvPr/>
        </p:nvGrpSpPr>
        <p:grpSpPr>
          <a:xfrm>
            <a:off x="893008" y="2243973"/>
            <a:ext cx="10688485" cy="488250"/>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6243" tIns="91402" rIns="146243" bIns="9140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12"/>
              <a:r>
                <a:rPr lang="en-US" sz="1800" spc="20">
                  <a:solidFill>
                    <a:schemeClr val="tx2"/>
                  </a:solidFill>
                  <a:latin typeface="Segoe UI Semibold" panose="020B0702040204020203" pitchFamily="34" charset="0"/>
                  <a:cs typeface="Segoe UI Semibold" panose="020B0702040204020203" pitchFamily="34" charset="0"/>
                </a:rPr>
                <a:t>Trends that will transform business </a:t>
              </a:r>
              <a:r>
                <a:rPr lang="en-US" sz="1800" spc="20">
                  <a:gradFill>
                    <a:gsLst>
                      <a:gs pos="1250">
                        <a:srgbClr val="505050"/>
                      </a:gs>
                      <a:gs pos="100000">
                        <a:srgbClr val="505050"/>
                      </a:gs>
                    </a:gsLst>
                    <a:lin ang="5400000" scaled="0"/>
                  </a:gradFill>
                  <a:latin typeface="Segoe UI" panose="020B0502040204020203" pitchFamily="34" charset="0"/>
                </a:rPr>
                <a:t>over the next five years</a:t>
              </a: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237"/>
              <a:endParaRPr lang="en-US" sz="1873">
                <a:solidFill>
                  <a:srgbClr val="505050"/>
                </a:solidFill>
                <a:latin typeface="Segoe UI Semilight"/>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237"/>
              <a:endParaRPr lang="en-US" sz="1873">
                <a:solidFill>
                  <a:srgbClr val="505050"/>
                </a:solidFill>
                <a:latin typeface="Segoe UI Semilight"/>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54174E-6 3.5724E-6 L -4.54174E-6 0.04017 " pathEditMode="relative" rAng="0" ptsTypes="AA">
                                      <p:cBhvr>
                                        <p:cTn id="9" dur="600" spd="-100000" fill="hold"/>
                                        <p:tgtEl>
                                          <p:spTgt spid="2"/>
                                        </p:tgtEl>
                                        <p:attrNameLst>
                                          <p:attrName>ppt_x</p:attrName>
                                          <p:attrName>ppt_y</p:attrName>
                                        </p:attrNameLst>
                                      </p:cBhvr>
                                      <p:rCtr x="0" y="1997"/>
                                    </p:animMotion>
                                  </p:childTnLst>
                                </p:cTn>
                              </p:par>
                              <p:par>
                                <p:cTn id="10" presetID="16" presetClass="entr" presetSubtype="37"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par>
                                <p:cTn id="13" presetID="10" presetClass="entr" presetSubtype="0" fill="hold" nodeType="withEffect">
                                  <p:stCondLst>
                                    <p:cond delay="8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500"/>
                                  </p:stCondLst>
                                  <p:childTnLst>
                                    <p:animMotion origin="layout" path="M 3.64565E-6 -4.72991E-6 L 3.64565E-6 0.25012 " pathEditMode="relative" rAng="0" ptsTypes="AA">
                                      <p:cBhvr>
                                        <p:cTn id="17" dur="750" spd="-100000" fill="hold"/>
                                        <p:tgtEl>
                                          <p:spTgt spid="7"/>
                                        </p:tgtEl>
                                        <p:attrNameLst>
                                          <p:attrName>ppt_x</p:attrName>
                                          <p:attrName>ppt_y</p:attrName>
                                        </p:attrNameLst>
                                      </p:cBhvr>
                                      <p:rCtr x="0" y="12506"/>
                                    </p:animMotion>
                                  </p:childTnLst>
                                </p:cTn>
                              </p:par>
                              <p:par>
                                <p:cTn id="18" presetID="10" presetClass="entr" presetSubtype="0" fill="hold"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42" presetClass="path" presetSubtype="0" decel="100000" fill="hold" nodeType="withEffect">
                                  <p:stCondLst>
                                    <p:cond delay="600"/>
                                  </p:stCondLst>
                                  <p:childTnLst>
                                    <p:animMotion origin="layout" path="M 3.64565E-6 -4.72991E-6 L 3.64565E-6 0.25012 " pathEditMode="relative" rAng="0" ptsTypes="AA">
                                      <p:cBhvr>
                                        <p:cTn id="22" dur="750" spd="-100000" fill="hold"/>
                                        <p:tgtEl>
                                          <p:spTgt spid="8"/>
                                        </p:tgtEl>
                                        <p:attrNameLst>
                                          <p:attrName>ppt_x</p:attrName>
                                          <p:attrName>ppt_y</p:attrName>
                                        </p:attrNameLst>
                                      </p:cBhvr>
                                      <p:rCtr x="0" y="12506"/>
                                    </p:animMotion>
                                  </p:childTnLst>
                                </p:cTn>
                              </p:par>
                              <p:par>
                                <p:cTn id="23" presetID="10" presetClass="entr" presetSubtype="0" fill="hold" nodeType="withEffect">
                                  <p:stCondLst>
                                    <p:cond delay="10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00"/>
                                  </p:stCondLst>
                                  <p:childTnLst>
                                    <p:animMotion origin="layout" path="M 3.64565E-6 -4.72991E-6 L 3.64565E-6 0.25012 " pathEditMode="relative" rAng="0" ptsTypes="AA">
                                      <p:cBhvr>
                                        <p:cTn id="27" dur="750" spd="-100000" fill="hold"/>
                                        <p:tgtEl>
                                          <p:spTgt spid="9"/>
                                        </p:tgtEl>
                                        <p:attrNameLst>
                                          <p:attrName>ppt_x</p:attrName>
                                          <p:attrName>ppt_y</p:attrName>
                                        </p:attrNameLst>
                                      </p:cBhvr>
                                      <p:rCtr x="0" y="12506"/>
                                    </p:animMotion>
                                  </p:childTnLst>
                                </p:cTn>
                              </p:par>
                              <p:par>
                                <p:cTn id="28" presetID="10" presetClass="entr" presetSubtype="0" fill="hold" nodeType="withEffect">
                                  <p:stCondLst>
                                    <p:cond delay="11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nodeType="withEffect">
                                  <p:stCondLst>
                                    <p:cond delay="800"/>
                                  </p:stCondLst>
                                  <p:childTnLst>
                                    <p:animMotion origin="layout" path="M 3.64565E-6 -4.72991E-6 L 3.64565E-6 0.25012 " pathEditMode="relative" rAng="0" ptsTypes="AA">
                                      <p:cBhvr>
                                        <p:cTn id="32" dur="750" spd="-100000" fill="hold"/>
                                        <p:tgtEl>
                                          <p:spTgt spid="10"/>
                                        </p:tgtEl>
                                        <p:attrNameLst>
                                          <p:attrName>ppt_x</p:attrName>
                                          <p:attrName>ppt_y</p:attrName>
                                        </p:attrNameLst>
                                      </p:cBhvr>
                                      <p:rCtr x="0" y="12506"/>
                                    </p:animMotion>
                                  </p:childTnLst>
                                </p:cTn>
                              </p:par>
                              <p:par>
                                <p:cTn id="33" presetID="10" presetClass="entr" presetSubtype="0" fill="hold" nodeType="withEffect">
                                  <p:stCondLst>
                                    <p:cond delay="1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100000" fill="hold" nodeType="withEffect">
                                  <p:stCondLst>
                                    <p:cond delay="900"/>
                                  </p:stCondLst>
                                  <p:childTnLst>
                                    <p:animMotion origin="layout" path="M 3.64565E-6 -4.72991E-6 L 3.64565E-6 0.25012 " pathEditMode="relative" rAng="0" ptsTypes="AA">
                                      <p:cBhvr>
                                        <p:cTn id="37"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EC938D-75C4-4DF4-84AA-FB6623DC386C}"/>
              </a:ext>
            </a:extLst>
          </p:cNvPr>
          <p:cNvGrpSpPr/>
          <p:nvPr/>
        </p:nvGrpSpPr>
        <p:grpSpPr>
          <a:xfrm>
            <a:off x="8071399" y="5193195"/>
            <a:ext cx="1486693" cy="8290"/>
            <a:chOff x="7913999" y="5092042"/>
            <a:chExt cx="1457861" cy="8129"/>
          </a:xfrm>
        </p:grpSpPr>
        <p:cxnSp>
          <p:nvCxnSpPr>
            <p:cNvPr id="33" name="Straight Connector 32">
              <a:extLst>
                <a:ext uri="{FF2B5EF4-FFF2-40B4-BE49-F238E27FC236}">
                  <a16:creationId xmlns:a16="http://schemas.microsoft.com/office/drawing/2014/main" id="{F092FB75-7E84-4F81-A658-D79B1BB50E9D}"/>
                </a:ext>
              </a:extLst>
            </p:cNvPr>
            <p:cNvCxnSpPr>
              <a:cxnSpLocks/>
            </p:cNvCxnSpPr>
            <p:nvPr/>
          </p:nvCxnSpPr>
          <p:spPr>
            <a:xfrm>
              <a:off x="7913999" y="5092042"/>
              <a:ext cx="262335" cy="781"/>
            </a:xfrm>
            <a:prstGeom prst="line">
              <a:avLst/>
            </a:prstGeom>
            <a:ln w="19050" cap="rnd">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608373-C554-4BF8-BCC3-BC93039AA874}"/>
                </a:ext>
              </a:extLst>
            </p:cNvPr>
            <p:cNvCxnSpPr>
              <a:cxnSpLocks/>
            </p:cNvCxnSpPr>
            <p:nvPr/>
          </p:nvCxnSpPr>
          <p:spPr>
            <a:xfrm flipV="1">
              <a:off x="9041859" y="5098742"/>
              <a:ext cx="330001" cy="1429"/>
            </a:xfrm>
            <a:prstGeom prst="line">
              <a:avLst/>
            </a:prstGeom>
            <a:ln w="19050" cap="rnd">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03758831-B7DB-48F6-9647-D2AD325226AB}"/>
              </a:ext>
            </a:extLst>
          </p:cNvPr>
          <p:cNvSpPr/>
          <p:nvPr/>
        </p:nvSpPr>
        <p:spPr bwMode="auto">
          <a:xfrm>
            <a:off x="9570742" y="1760022"/>
            <a:ext cx="1191491" cy="3871296"/>
          </a:xfrm>
          <a:prstGeom prst="rect">
            <a:avLst/>
          </a:prstGeom>
          <a:solidFill>
            <a:srgbClr val="E794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r>
              <a:rPr lang="en-US" sz="2400">
                <a:gradFill>
                  <a:gsLst>
                    <a:gs pos="0">
                      <a:srgbClr val="FFFFFF">
                        <a:alpha val="0"/>
                      </a:srgbClr>
                    </a:gs>
                    <a:gs pos="100000">
                      <a:srgbClr val="FFFFFF">
                        <a:alpha val="0"/>
                      </a:srgbClr>
                    </a:gs>
                  </a:gsLst>
                  <a:lin ang="5400000" scaled="0"/>
                </a:gradFill>
                <a:latin typeface="Segoe UI Semilight"/>
                <a:ea typeface="Segoe UI" pitchFamily="34" charset="0"/>
                <a:cs typeface="Segoe UI" pitchFamily="34" charset="0"/>
              </a:rPr>
              <a:t>2</a:t>
            </a:r>
          </a:p>
        </p:txBody>
      </p:sp>
      <p:cxnSp>
        <p:nvCxnSpPr>
          <p:cNvPr id="16" name="Straight Connector 15">
            <a:extLst>
              <a:ext uri="{FF2B5EF4-FFF2-40B4-BE49-F238E27FC236}">
                <a16:creationId xmlns:a16="http://schemas.microsoft.com/office/drawing/2014/main" id="{10939C8F-68E5-4900-BC43-D637E575ED80}"/>
              </a:ext>
            </a:extLst>
          </p:cNvPr>
          <p:cNvCxnSpPr>
            <a:cxnSpLocks/>
          </p:cNvCxnSpPr>
          <p:nvPr/>
        </p:nvCxnSpPr>
        <p:spPr>
          <a:xfrm>
            <a:off x="5503397" y="5631316"/>
            <a:ext cx="6620639"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F5CC388-F833-4FDA-AA36-88CC06C4C116}"/>
              </a:ext>
            </a:extLst>
          </p:cNvPr>
          <p:cNvSpPr txBox="1"/>
          <p:nvPr/>
        </p:nvSpPr>
        <p:spPr>
          <a:xfrm>
            <a:off x="8876656" y="5631315"/>
            <a:ext cx="2592306" cy="493077"/>
          </a:xfrm>
          <a:prstGeom prst="rect">
            <a:avLst/>
          </a:prstGeom>
          <a:noFill/>
        </p:spPr>
        <p:txBody>
          <a:bodyPr wrap="square" lIns="182805" tIns="146243" rIns="182805" bIns="146243" rtlCol="0">
            <a:spAutoFit/>
          </a:bodyPr>
          <a:lstStyle/>
          <a:p>
            <a:pPr algn="ctr" defTabSz="932291">
              <a:lnSpc>
                <a:spcPct val="90000"/>
              </a:lnSpc>
              <a:spcAft>
                <a:spcPts val="600"/>
              </a:spcAft>
              <a:defRPr/>
            </a:pPr>
            <a:r>
              <a:rPr lang="en-US" sz="1428">
                <a:gradFill>
                  <a:gsLst>
                    <a:gs pos="28671">
                      <a:srgbClr val="1A1A1A"/>
                    </a:gs>
                    <a:gs pos="34615">
                      <a:srgbClr val="1A1A1A"/>
                    </a:gs>
                  </a:gsLst>
                  <a:lin ang="0" scaled="0"/>
                </a:gradFill>
                <a:latin typeface="Segoe UI Semibold"/>
              </a:rPr>
              <a:t>Windows Server on AWS</a:t>
            </a:r>
          </a:p>
        </p:txBody>
      </p:sp>
      <p:sp>
        <p:nvSpPr>
          <p:cNvPr id="21" name="Rectangle 20">
            <a:extLst>
              <a:ext uri="{FF2B5EF4-FFF2-40B4-BE49-F238E27FC236}">
                <a16:creationId xmlns:a16="http://schemas.microsoft.com/office/drawing/2014/main" id="{3B94740C-6CD4-40A5-B8A1-0AFE6D98445D}"/>
              </a:ext>
            </a:extLst>
          </p:cNvPr>
          <p:cNvSpPr/>
          <p:nvPr/>
        </p:nvSpPr>
        <p:spPr bwMode="auto">
          <a:xfrm>
            <a:off x="6895927" y="4880022"/>
            <a:ext cx="1191491" cy="75129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r>
              <a:rPr lang="en-US" sz="2400">
                <a:gradFill>
                  <a:gsLst>
                    <a:gs pos="0">
                      <a:srgbClr val="FFFFFF">
                        <a:alpha val="0"/>
                      </a:srgbClr>
                    </a:gs>
                    <a:gs pos="100000">
                      <a:srgbClr val="FFFFFF">
                        <a:alpha val="0"/>
                      </a:srgbClr>
                    </a:gs>
                  </a:gsLst>
                  <a:lin ang="5400000" scaled="0"/>
                </a:gradFill>
                <a:latin typeface="Segoe UI Semilight"/>
                <a:ea typeface="Segoe UI" pitchFamily="34" charset="0"/>
                <a:cs typeface="Segoe UI" pitchFamily="34" charset="0"/>
              </a:rPr>
              <a:t>1</a:t>
            </a:r>
          </a:p>
        </p:txBody>
      </p:sp>
      <p:sp>
        <p:nvSpPr>
          <p:cNvPr id="32" name="Rectangle 31">
            <a:extLst>
              <a:ext uri="{FF2B5EF4-FFF2-40B4-BE49-F238E27FC236}">
                <a16:creationId xmlns:a16="http://schemas.microsoft.com/office/drawing/2014/main" id="{11222F7E-D0AA-46AC-8229-3A2C54766E4A}"/>
              </a:ext>
            </a:extLst>
          </p:cNvPr>
          <p:cNvSpPr/>
          <p:nvPr/>
        </p:nvSpPr>
        <p:spPr>
          <a:xfrm>
            <a:off x="8370716" y="4969110"/>
            <a:ext cx="894078" cy="448171"/>
          </a:xfrm>
          <a:prstGeom prst="rect">
            <a:avLst/>
          </a:prstGeom>
        </p:spPr>
        <p:txBody>
          <a:bodyPr wrap="square" lIns="0" tIns="0" rIns="0" bIns="0" anchor="ctr" anchorCtr="0">
            <a:spAutoFit/>
          </a:bodyPr>
          <a:lstStyle/>
          <a:p>
            <a:pPr algn="ctr" defTabSz="932470">
              <a:defRPr/>
            </a:pPr>
            <a:r>
              <a:rPr lang="en-US" sz="2856" b="1">
                <a:gradFill>
                  <a:gsLst>
                    <a:gs pos="1250">
                      <a:srgbClr val="1A1A1A"/>
                    </a:gs>
                    <a:gs pos="100000">
                      <a:srgbClr val="1A1A1A"/>
                    </a:gs>
                  </a:gsLst>
                  <a:lin ang="5400000" scaled="0"/>
                </a:gradFill>
                <a:latin typeface="Segoe UI"/>
                <a:ea typeface="Segoe UI Black" panose="020B0A02040204020203" pitchFamily="34" charset="0"/>
              </a:rPr>
              <a:t>X5 =</a:t>
            </a:r>
            <a:endParaRPr lang="en-US" sz="2856" b="1">
              <a:gradFill>
                <a:gsLst>
                  <a:gs pos="1250">
                    <a:srgbClr val="1A1A1A"/>
                  </a:gs>
                  <a:gs pos="100000">
                    <a:srgbClr val="1A1A1A"/>
                  </a:gs>
                </a:gsLst>
                <a:lin ang="5400000" scaled="0"/>
              </a:gradFill>
              <a:latin typeface="Segoe UI"/>
            </a:endParaRPr>
          </a:p>
        </p:txBody>
      </p:sp>
      <p:grpSp>
        <p:nvGrpSpPr>
          <p:cNvPr id="10" name="Group 9">
            <a:extLst>
              <a:ext uri="{FF2B5EF4-FFF2-40B4-BE49-F238E27FC236}">
                <a16:creationId xmlns:a16="http://schemas.microsoft.com/office/drawing/2014/main" id="{8D45FB30-4873-4403-BA0C-2E3D4BCDFD8B}"/>
              </a:ext>
            </a:extLst>
          </p:cNvPr>
          <p:cNvGrpSpPr/>
          <p:nvPr/>
        </p:nvGrpSpPr>
        <p:grpSpPr>
          <a:xfrm>
            <a:off x="9849449" y="1915187"/>
            <a:ext cx="634077" cy="634077"/>
            <a:chOff x="9682480" y="1821165"/>
            <a:chExt cx="584352" cy="584352"/>
          </a:xfrm>
        </p:grpSpPr>
        <p:sp>
          <p:nvSpPr>
            <p:cNvPr id="48" name="Oval 47">
              <a:extLst>
                <a:ext uri="{FF2B5EF4-FFF2-40B4-BE49-F238E27FC236}">
                  <a16:creationId xmlns:a16="http://schemas.microsoft.com/office/drawing/2014/main" id="{4B4B1574-FBA6-4F45-8274-CD4D122065EE}"/>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49" name="Oval 48">
              <a:extLst>
                <a:ext uri="{FF2B5EF4-FFF2-40B4-BE49-F238E27FC236}">
                  <a16:creationId xmlns:a16="http://schemas.microsoft.com/office/drawing/2014/main" id="{9F5EA3F6-63D9-4DD1-8B90-A47A85A17B1A}"/>
                </a:ext>
              </a:extLst>
            </p:cNvPr>
            <p:cNvSpPr/>
            <p:nvPr/>
          </p:nvSpPr>
          <p:spPr bwMode="auto">
            <a:xfrm>
              <a:off x="9752481" y="1891166"/>
              <a:ext cx="444351" cy="444351"/>
            </a:xfrm>
            <a:prstGeom prst="ellipse">
              <a:avLst/>
            </a:prstGeom>
            <a:solidFill>
              <a:srgbClr val="E79439">
                <a:alpha val="47000"/>
              </a:srgb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grpSp>
        <p:nvGrpSpPr>
          <p:cNvPr id="83" name="Group 82">
            <a:extLst>
              <a:ext uri="{FF2B5EF4-FFF2-40B4-BE49-F238E27FC236}">
                <a16:creationId xmlns:a16="http://schemas.microsoft.com/office/drawing/2014/main" id="{C4778B30-B9E7-4367-BA60-5BF8D61A424B}"/>
              </a:ext>
            </a:extLst>
          </p:cNvPr>
          <p:cNvGrpSpPr/>
          <p:nvPr/>
        </p:nvGrpSpPr>
        <p:grpSpPr>
          <a:xfrm>
            <a:off x="9849449" y="2666948"/>
            <a:ext cx="634077" cy="634077"/>
            <a:chOff x="9682480" y="1821165"/>
            <a:chExt cx="584352" cy="584352"/>
          </a:xfrm>
        </p:grpSpPr>
        <p:sp>
          <p:nvSpPr>
            <p:cNvPr id="84" name="Oval 83">
              <a:extLst>
                <a:ext uri="{FF2B5EF4-FFF2-40B4-BE49-F238E27FC236}">
                  <a16:creationId xmlns:a16="http://schemas.microsoft.com/office/drawing/2014/main" id="{EFB1AEB4-E727-45BF-A285-309715AEF225}"/>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85" name="Oval 84">
              <a:extLst>
                <a:ext uri="{FF2B5EF4-FFF2-40B4-BE49-F238E27FC236}">
                  <a16:creationId xmlns:a16="http://schemas.microsoft.com/office/drawing/2014/main" id="{88B29CF2-E4A0-4045-B577-9E1EE2E09E82}"/>
                </a:ext>
              </a:extLst>
            </p:cNvPr>
            <p:cNvSpPr/>
            <p:nvPr/>
          </p:nvSpPr>
          <p:spPr bwMode="auto">
            <a:xfrm>
              <a:off x="9752481" y="1891166"/>
              <a:ext cx="444351" cy="444351"/>
            </a:xfrm>
            <a:prstGeom prst="ellipse">
              <a:avLst/>
            </a:prstGeom>
            <a:solidFill>
              <a:srgbClr val="E79439">
                <a:alpha val="47000"/>
              </a:srgb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grpSp>
        <p:nvGrpSpPr>
          <p:cNvPr id="87" name="Group 86">
            <a:extLst>
              <a:ext uri="{FF2B5EF4-FFF2-40B4-BE49-F238E27FC236}">
                <a16:creationId xmlns:a16="http://schemas.microsoft.com/office/drawing/2014/main" id="{D7548016-0F55-4F15-B0CD-0984566BA995}"/>
              </a:ext>
            </a:extLst>
          </p:cNvPr>
          <p:cNvGrpSpPr/>
          <p:nvPr/>
        </p:nvGrpSpPr>
        <p:grpSpPr>
          <a:xfrm>
            <a:off x="9849449" y="3418710"/>
            <a:ext cx="634077" cy="634077"/>
            <a:chOff x="9682480" y="1821165"/>
            <a:chExt cx="584352" cy="584352"/>
          </a:xfrm>
        </p:grpSpPr>
        <p:sp>
          <p:nvSpPr>
            <p:cNvPr id="89" name="Oval 88">
              <a:extLst>
                <a:ext uri="{FF2B5EF4-FFF2-40B4-BE49-F238E27FC236}">
                  <a16:creationId xmlns:a16="http://schemas.microsoft.com/office/drawing/2014/main" id="{F77D57EE-A2FF-490D-A931-C91776987EF2}"/>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90" name="Oval 89">
              <a:extLst>
                <a:ext uri="{FF2B5EF4-FFF2-40B4-BE49-F238E27FC236}">
                  <a16:creationId xmlns:a16="http://schemas.microsoft.com/office/drawing/2014/main" id="{3A9C4B3A-01F2-4044-9F2D-E260A529E977}"/>
                </a:ext>
              </a:extLst>
            </p:cNvPr>
            <p:cNvSpPr/>
            <p:nvPr/>
          </p:nvSpPr>
          <p:spPr bwMode="auto">
            <a:xfrm>
              <a:off x="9752481" y="1891166"/>
              <a:ext cx="444351" cy="444351"/>
            </a:xfrm>
            <a:prstGeom prst="ellipse">
              <a:avLst/>
            </a:prstGeom>
            <a:solidFill>
              <a:srgbClr val="E79439">
                <a:alpha val="47000"/>
              </a:srgb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grpSp>
        <p:nvGrpSpPr>
          <p:cNvPr id="91" name="Group 90">
            <a:extLst>
              <a:ext uri="{FF2B5EF4-FFF2-40B4-BE49-F238E27FC236}">
                <a16:creationId xmlns:a16="http://schemas.microsoft.com/office/drawing/2014/main" id="{06EE6FC5-BB97-4A55-87B5-8E9B013BEFAF}"/>
              </a:ext>
            </a:extLst>
          </p:cNvPr>
          <p:cNvGrpSpPr/>
          <p:nvPr/>
        </p:nvGrpSpPr>
        <p:grpSpPr>
          <a:xfrm>
            <a:off x="9849449" y="4170471"/>
            <a:ext cx="634077" cy="634077"/>
            <a:chOff x="9682480" y="1821165"/>
            <a:chExt cx="584352" cy="584352"/>
          </a:xfrm>
        </p:grpSpPr>
        <p:sp>
          <p:nvSpPr>
            <p:cNvPr id="92" name="Oval 91">
              <a:extLst>
                <a:ext uri="{FF2B5EF4-FFF2-40B4-BE49-F238E27FC236}">
                  <a16:creationId xmlns:a16="http://schemas.microsoft.com/office/drawing/2014/main" id="{AB6B9FA2-0ED5-48B7-8A89-C6746808633C}"/>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94" name="Oval 93">
              <a:extLst>
                <a:ext uri="{FF2B5EF4-FFF2-40B4-BE49-F238E27FC236}">
                  <a16:creationId xmlns:a16="http://schemas.microsoft.com/office/drawing/2014/main" id="{51E6828B-D7F6-4066-867A-2FDB4D784C74}"/>
                </a:ext>
              </a:extLst>
            </p:cNvPr>
            <p:cNvSpPr/>
            <p:nvPr/>
          </p:nvSpPr>
          <p:spPr bwMode="auto">
            <a:xfrm>
              <a:off x="9752481" y="1891166"/>
              <a:ext cx="444351" cy="444351"/>
            </a:xfrm>
            <a:prstGeom prst="ellipse">
              <a:avLst/>
            </a:prstGeom>
            <a:solidFill>
              <a:srgbClr val="E79439">
                <a:alpha val="47000"/>
              </a:srgb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grpSp>
        <p:nvGrpSpPr>
          <p:cNvPr id="95" name="Group 94">
            <a:extLst>
              <a:ext uri="{FF2B5EF4-FFF2-40B4-BE49-F238E27FC236}">
                <a16:creationId xmlns:a16="http://schemas.microsoft.com/office/drawing/2014/main" id="{77A85413-5FF0-4B36-88C2-C1373A7BF0D1}"/>
              </a:ext>
            </a:extLst>
          </p:cNvPr>
          <p:cNvGrpSpPr/>
          <p:nvPr/>
        </p:nvGrpSpPr>
        <p:grpSpPr>
          <a:xfrm>
            <a:off x="9849449" y="4922233"/>
            <a:ext cx="634077" cy="634077"/>
            <a:chOff x="9682480" y="1821165"/>
            <a:chExt cx="584352" cy="584352"/>
          </a:xfrm>
        </p:grpSpPr>
        <p:sp>
          <p:nvSpPr>
            <p:cNvPr id="96" name="Oval 95">
              <a:extLst>
                <a:ext uri="{FF2B5EF4-FFF2-40B4-BE49-F238E27FC236}">
                  <a16:creationId xmlns:a16="http://schemas.microsoft.com/office/drawing/2014/main" id="{2864977B-1F7C-4D9C-8DD7-C76449F986FA}"/>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97" name="Oval 96">
              <a:extLst>
                <a:ext uri="{FF2B5EF4-FFF2-40B4-BE49-F238E27FC236}">
                  <a16:creationId xmlns:a16="http://schemas.microsoft.com/office/drawing/2014/main" id="{999EAC65-47D4-4F23-A973-1B3FF3AC4E03}"/>
                </a:ext>
              </a:extLst>
            </p:cNvPr>
            <p:cNvSpPr/>
            <p:nvPr/>
          </p:nvSpPr>
          <p:spPr bwMode="auto">
            <a:xfrm>
              <a:off x="9752481" y="1891166"/>
              <a:ext cx="444351" cy="444351"/>
            </a:xfrm>
            <a:prstGeom prst="ellipse">
              <a:avLst/>
            </a:prstGeom>
            <a:solidFill>
              <a:srgbClr val="E79439">
                <a:alpha val="47000"/>
              </a:srgb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grpSp>
        <p:nvGrpSpPr>
          <p:cNvPr id="110" name="Group 109">
            <a:extLst>
              <a:ext uri="{FF2B5EF4-FFF2-40B4-BE49-F238E27FC236}">
                <a16:creationId xmlns:a16="http://schemas.microsoft.com/office/drawing/2014/main" id="{BD0D519F-0A42-445B-AF38-C1441AC40526}"/>
              </a:ext>
            </a:extLst>
          </p:cNvPr>
          <p:cNvGrpSpPr/>
          <p:nvPr/>
        </p:nvGrpSpPr>
        <p:grpSpPr>
          <a:xfrm>
            <a:off x="7168864" y="4960554"/>
            <a:ext cx="622024" cy="622024"/>
            <a:chOff x="9682480" y="1821165"/>
            <a:chExt cx="584352" cy="584352"/>
          </a:xfrm>
        </p:grpSpPr>
        <p:sp>
          <p:nvSpPr>
            <p:cNvPr id="111" name="Oval 110">
              <a:extLst>
                <a:ext uri="{FF2B5EF4-FFF2-40B4-BE49-F238E27FC236}">
                  <a16:creationId xmlns:a16="http://schemas.microsoft.com/office/drawing/2014/main" id="{11EE29E7-0AFA-4426-A616-DB4628B61278}"/>
                </a:ext>
              </a:extLst>
            </p:cNvPr>
            <p:cNvSpPr/>
            <p:nvPr/>
          </p:nvSpPr>
          <p:spPr bwMode="auto">
            <a:xfrm>
              <a:off x="9682480" y="1821165"/>
              <a:ext cx="584352" cy="584352"/>
            </a:xfrm>
            <a:prstGeom prst="ellipse">
              <a:avLst/>
            </a:prstGeom>
            <a:solidFill>
              <a:schemeClr val="bg1">
                <a:alpha val="46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12" name="Oval 111">
              <a:extLst>
                <a:ext uri="{FF2B5EF4-FFF2-40B4-BE49-F238E27FC236}">
                  <a16:creationId xmlns:a16="http://schemas.microsoft.com/office/drawing/2014/main" id="{63899E1F-92BE-48BB-9FA6-EF13B59BC005}"/>
                </a:ext>
              </a:extLst>
            </p:cNvPr>
            <p:cNvSpPr/>
            <p:nvPr/>
          </p:nvSpPr>
          <p:spPr bwMode="auto">
            <a:xfrm>
              <a:off x="9752481" y="1891166"/>
              <a:ext cx="444351" cy="444351"/>
            </a:xfrm>
            <a:prstGeom prst="ellipse">
              <a:avLst/>
            </a:prstGeom>
            <a:solidFill>
              <a:schemeClr val="accent1">
                <a:alpha val="47000"/>
              </a:schemeClr>
            </a:solidFill>
            <a:ln w="15875">
              <a:solidFill>
                <a:schemeClr val="bg1">
                  <a:alpha val="4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en-US" sz="2448" b="1">
                  <a:solidFill>
                    <a:srgbClr val="FFFFFF">
                      <a:alpha val="82000"/>
                    </a:srgbClr>
                  </a:solidFill>
                  <a:latin typeface="Segoe UI"/>
                  <a:cs typeface="Segoe UI" pitchFamily="34" charset="0"/>
                </a:rPr>
                <a:t>$</a:t>
              </a:r>
            </a:p>
          </p:txBody>
        </p:sp>
      </p:grpSp>
      <p:sp>
        <p:nvSpPr>
          <p:cNvPr id="46" name="Rectangle 45">
            <a:extLst>
              <a:ext uri="{FF2B5EF4-FFF2-40B4-BE49-F238E27FC236}">
                <a16:creationId xmlns:a16="http://schemas.microsoft.com/office/drawing/2014/main" id="{855EEED5-D0E7-4FDC-A3EF-2846365D3C4C}"/>
              </a:ext>
            </a:extLst>
          </p:cNvPr>
          <p:cNvSpPr/>
          <p:nvPr/>
        </p:nvSpPr>
        <p:spPr>
          <a:xfrm>
            <a:off x="4383391" y="6237882"/>
            <a:ext cx="6216562" cy="295816"/>
          </a:xfrm>
          <a:prstGeom prst="rect">
            <a:avLst/>
          </a:prstGeom>
        </p:spPr>
        <p:txBody>
          <a:bodyPr>
            <a:spAutoFit/>
          </a:bodyPr>
          <a:lstStyle/>
          <a:p>
            <a:pPr algn="ctr" defTabSz="932291">
              <a:lnSpc>
                <a:spcPct val="90000"/>
              </a:lnSpc>
              <a:spcAft>
                <a:spcPts val="600"/>
              </a:spcAft>
              <a:defRPr/>
            </a:pPr>
            <a:r>
              <a:rPr lang="en-US" sz="1428">
                <a:gradFill>
                  <a:gsLst>
                    <a:gs pos="28671">
                      <a:srgbClr val="1A1A1A"/>
                    </a:gs>
                    <a:gs pos="34615">
                      <a:srgbClr val="1A1A1A"/>
                    </a:gs>
                  </a:gsLst>
                  <a:lin ang="0" scaled="0"/>
                </a:gradFill>
                <a:latin typeface="Segoe UI Semibold"/>
              </a:rPr>
              <a:t>with extended support updates</a:t>
            </a:r>
          </a:p>
        </p:txBody>
      </p:sp>
      <p:sp>
        <p:nvSpPr>
          <p:cNvPr id="50" name="TextBox 49">
            <a:extLst>
              <a:ext uri="{FF2B5EF4-FFF2-40B4-BE49-F238E27FC236}">
                <a16:creationId xmlns:a16="http://schemas.microsoft.com/office/drawing/2014/main" id="{0392247A-39C3-4A5D-A77E-A3470765DA40}"/>
              </a:ext>
            </a:extLst>
          </p:cNvPr>
          <p:cNvSpPr txBox="1"/>
          <p:nvPr/>
        </p:nvSpPr>
        <p:spPr>
          <a:xfrm>
            <a:off x="6207230" y="5631315"/>
            <a:ext cx="2592306" cy="493077"/>
          </a:xfrm>
          <a:prstGeom prst="rect">
            <a:avLst/>
          </a:prstGeom>
          <a:noFill/>
        </p:spPr>
        <p:txBody>
          <a:bodyPr wrap="square" lIns="0" tIns="146243" rIns="0" bIns="146243" rtlCol="0">
            <a:spAutoFit/>
          </a:bodyPr>
          <a:lstStyle/>
          <a:p>
            <a:pPr algn="ctr" defTabSz="932291">
              <a:lnSpc>
                <a:spcPct val="90000"/>
              </a:lnSpc>
              <a:spcAft>
                <a:spcPts val="600"/>
              </a:spcAft>
              <a:defRPr/>
            </a:pPr>
            <a:r>
              <a:rPr lang="en-US" sz="1428">
                <a:gradFill>
                  <a:gsLst>
                    <a:gs pos="28671">
                      <a:srgbClr val="1A1A1A"/>
                    </a:gs>
                    <a:gs pos="34615">
                      <a:srgbClr val="1A1A1A"/>
                    </a:gs>
                  </a:gsLst>
                  <a:lin ang="0" scaled="0"/>
                </a:gradFill>
                <a:latin typeface="Segoe UI Semibold"/>
              </a:rPr>
              <a:t>Windows Server on Azure</a:t>
            </a:r>
          </a:p>
        </p:txBody>
      </p:sp>
      <p:sp>
        <p:nvSpPr>
          <p:cNvPr id="51" name="Rectangle 50">
            <a:extLst>
              <a:ext uri="{FF2B5EF4-FFF2-40B4-BE49-F238E27FC236}">
                <a16:creationId xmlns:a16="http://schemas.microsoft.com/office/drawing/2014/main" id="{0442C7D6-5B46-4EFB-981F-980D7A7F9632}"/>
              </a:ext>
            </a:extLst>
          </p:cNvPr>
          <p:cNvSpPr/>
          <p:nvPr/>
        </p:nvSpPr>
        <p:spPr>
          <a:xfrm>
            <a:off x="4395101" y="5980633"/>
            <a:ext cx="6216562" cy="295816"/>
          </a:xfrm>
          <a:prstGeom prst="rect">
            <a:avLst/>
          </a:prstGeom>
        </p:spPr>
        <p:txBody>
          <a:bodyPr>
            <a:spAutoFit/>
          </a:bodyPr>
          <a:lstStyle/>
          <a:p>
            <a:pPr algn="ctr" defTabSz="932291">
              <a:lnSpc>
                <a:spcPct val="90000"/>
              </a:lnSpc>
              <a:spcAft>
                <a:spcPts val="600"/>
              </a:spcAft>
              <a:defRPr/>
            </a:pPr>
            <a:r>
              <a:rPr lang="en-US" sz="1428">
                <a:gradFill>
                  <a:gsLst>
                    <a:gs pos="28671">
                      <a:srgbClr val="1A1A1A"/>
                    </a:gs>
                    <a:gs pos="34615">
                      <a:srgbClr val="1A1A1A"/>
                    </a:gs>
                  </a:gsLst>
                  <a:lin ang="0" scaled="0"/>
                </a:gradFill>
                <a:latin typeface="Segoe UI Semibold"/>
              </a:rPr>
              <a:t>with Azure Hybrid Benefit </a:t>
            </a:r>
          </a:p>
        </p:txBody>
      </p:sp>
      <p:sp>
        <p:nvSpPr>
          <p:cNvPr id="53" name="TextBox 52">
            <a:extLst>
              <a:ext uri="{FF2B5EF4-FFF2-40B4-BE49-F238E27FC236}">
                <a16:creationId xmlns:a16="http://schemas.microsoft.com/office/drawing/2014/main" id="{43719695-6F36-41EF-8474-05D185E92697}"/>
              </a:ext>
            </a:extLst>
          </p:cNvPr>
          <p:cNvSpPr txBox="1"/>
          <p:nvPr/>
        </p:nvSpPr>
        <p:spPr>
          <a:xfrm>
            <a:off x="7376692" y="4211209"/>
            <a:ext cx="259919" cy="560246"/>
          </a:xfrm>
          <a:prstGeom prst="rect">
            <a:avLst/>
          </a:prstGeom>
          <a:noFill/>
        </p:spPr>
        <p:txBody>
          <a:bodyPr wrap="none" lIns="0" tIns="0" rIns="0" bIns="0" rtlCol="0">
            <a:spAutoFit/>
          </a:bodyPr>
          <a:lstStyle/>
          <a:p>
            <a:pPr defTabSz="932470">
              <a:defRPr/>
            </a:pPr>
            <a:r>
              <a:rPr lang="en-US" sz="3570">
                <a:gradFill>
                  <a:gsLst>
                    <a:gs pos="2917">
                      <a:srgbClr val="1A1A1A"/>
                    </a:gs>
                    <a:gs pos="30000">
                      <a:srgbClr val="1A1A1A"/>
                    </a:gs>
                  </a:gsLst>
                  <a:lin ang="5400000" scaled="0"/>
                </a:gradFill>
                <a:latin typeface="Segoe UI Semibold"/>
              </a:rPr>
              <a:t>$</a:t>
            </a:r>
          </a:p>
        </p:txBody>
      </p:sp>
      <p:sp>
        <p:nvSpPr>
          <p:cNvPr id="54" name="TextBox 53">
            <a:extLst>
              <a:ext uri="{FF2B5EF4-FFF2-40B4-BE49-F238E27FC236}">
                <a16:creationId xmlns:a16="http://schemas.microsoft.com/office/drawing/2014/main" id="{835EA0D3-A471-4A6C-9D9E-3007C13BBCB5}"/>
              </a:ext>
            </a:extLst>
          </p:cNvPr>
          <p:cNvSpPr txBox="1"/>
          <p:nvPr/>
        </p:nvSpPr>
        <p:spPr>
          <a:xfrm>
            <a:off x="10044514" y="1119960"/>
            <a:ext cx="259919" cy="560246"/>
          </a:xfrm>
          <a:prstGeom prst="rect">
            <a:avLst/>
          </a:prstGeom>
          <a:noFill/>
        </p:spPr>
        <p:txBody>
          <a:bodyPr wrap="none" lIns="0" tIns="0" rIns="0" bIns="0" rtlCol="0">
            <a:spAutoFit/>
          </a:bodyPr>
          <a:lstStyle/>
          <a:p>
            <a:pPr defTabSz="932470">
              <a:defRPr/>
            </a:pPr>
            <a:r>
              <a:rPr lang="en-US" sz="3570">
                <a:gradFill>
                  <a:gsLst>
                    <a:gs pos="2917">
                      <a:srgbClr val="1A1A1A"/>
                    </a:gs>
                    <a:gs pos="30000">
                      <a:srgbClr val="1A1A1A"/>
                    </a:gs>
                  </a:gsLst>
                  <a:lin ang="5400000" scaled="0"/>
                </a:gradFill>
                <a:latin typeface="Segoe UI Semibold"/>
              </a:rPr>
              <a:t>$</a:t>
            </a:r>
          </a:p>
        </p:txBody>
      </p:sp>
      <p:sp>
        <p:nvSpPr>
          <p:cNvPr id="35" name="Text Placeholder 3">
            <a:extLst>
              <a:ext uri="{FF2B5EF4-FFF2-40B4-BE49-F238E27FC236}">
                <a16:creationId xmlns:a16="http://schemas.microsoft.com/office/drawing/2014/main" id="{098EAE1C-53D6-467D-A4C0-AC8754AC506C}"/>
              </a:ext>
            </a:extLst>
          </p:cNvPr>
          <p:cNvSpPr txBox="1">
            <a:spLocks/>
          </p:cNvSpPr>
          <p:nvPr/>
        </p:nvSpPr>
        <p:spPr>
          <a:xfrm>
            <a:off x="679137" y="2785767"/>
            <a:ext cx="3982602" cy="1021234"/>
          </a:xfrm>
          <a:prstGeom prst="rect">
            <a:avLst/>
          </a:prstGeom>
        </p:spPr>
        <p:txBody>
          <a:bodyPr vert="horz" wrap="none" lIns="0" tIns="0" rIns="0" bIns="0" rtlCol="0">
            <a:spAutoFit/>
          </a:bodyPr>
          <a:lstStyle>
            <a:lvl1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800" b="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lnSpc>
                <a:spcPct val="90000"/>
              </a:lnSpc>
              <a:spcBef>
                <a:spcPts val="0"/>
              </a:spcBef>
              <a:spcAft>
                <a:spcPts val="612"/>
              </a:spcAft>
              <a:defRPr/>
            </a:pPr>
            <a:r>
              <a:rPr lang="en-US" sz="2040">
                <a:gradFill>
                  <a:gsLst>
                    <a:gs pos="1250">
                      <a:srgbClr val="1A1A1A"/>
                    </a:gs>
                    <a:gs pos="100000">
                      <a:srgbClr val="1A1A1A"/>
                    </a:gs>
                  </a:gsLst>
                  <a:lin ang="5400000" scaled="0"/>
                </a:gradFill>
                <a:latin typeface="Segoe UI"/>
              </a:rPr>
              <a:t>+ Azure reserved instances</a:t>
            </a:r>
          </a:p>
          <a:p>
            <a:pPr defTabSz="951209">
              <a:lnSpc>
                <a:spcPct val="90000"/>
              </a:lnSpc>
              <a:spcBef>
                <a:spcPts val="0"/>
              </a:spcBef>
              <a:spcAft>
                <a:spcPts val="612"/>
              </a:spcAft>
              <a:defRPr/>
            </a:pPr>
            <a:r>
              <a:rPr lang="en-US" sz="2040">
                <a:gradFill>
                  <a:gsLst>
                    <a:gs pos="1250">
                      <a:srgbClr val="1A1A1A"/>
                    </a:gs>
                    <a:gs pos="100000">
                      <a:srgbClr val="1A1A1A"/>
                    </a:gs>
                  </a:gsLst>
                  <a:lin ang="5400000" scaled="0"/>
                </a:gradFill>
                <a:latin typeface="Segoe UI"/>
              </a:rPr>
              <a:t>+ Azure Hybrid Benefit</a:t>
            </a:r>
          </a:p>
          <a:p>
            <a:pPr defTabSz="951209">
              <a:lnSpc>
                <a:spcPct val="90000"/>
              </a:lnSpc>
              <a:spcBef>
                <a:spcPts val="0"/>
              </a:spcBef>
              <a:spcAft>
                <a:spcPts val="612"/>
              </a:spcAft>
              <a:defRPr/>
            </a:pPr>
            <a:r>
              <a:rPr lang="en-US" sz="2040">
                <a:gradFill>
                  <a:gsLst>
                    <a:gs pos="1250">
                      <a:srgbClr val="1A1A1A"/>
                    </a:gs>
                    <a:gs pos="100000">
                      <a:srgbClr val="1A1A1A"/>
                    </a:gs>
                  </a:gsLst>
                  <a:lin ang="5400000" scaled="0"/>
                </a:gradFill>
                <a:latin typeface="Segoe UI"/>
              </a:rPr>
              <a:t>+ Free extended security updates </a:t>
            </a:r>
          </a:p>
        </p:txBody>
      </p:sp>
      <p:sp>
        <p:nvSpPr>
          <p:cNvPr id="2" name="Title 1">
            <a:extLst>
              <a:ext uri="{FF2B5EF4-FFF2-40B4-BE49-F238E27FC236}">
                <a16:creationId xmlns:a16="http://schemas.microsoft.com/office/drawing/2014/main" id="{5D52CF83-4414-486E-AA0C-2D72C61E5208}"/>
              </a:ext>
            </a:extLst>
          </p:cNvPr>
          <p:cNvSpPr>
            <a:spLocks noGrp="1"/>
          </p:cNvSpPr>
          <p:nvPr>
            <p:ph type="title"/>
          </p:nvPr>
        </p:nvSpPr>
        <p:spPr>
          <a:xfrm>
            <a:off x="679138" y="1680206"/>
            <a:ext cx="4196659" cy="820738"/>
          </a:xfrm>
        </p:spPr>
        <p:txBody>
          <a:bodyPr/>
          <a:lstStyle/>
          <a:p>
            <a:r>
              <a:rPr lang="en-US"/>
              <a:t>Windows Server and SQL Server 2008/R2 on Azure</a:t>
            </a:r>
          </a:p>
        </p:txBody>
      </p:sp>
    </p:spTree>
    <p:extLst>
      <p:ext uri="{BB962C8B-B14F-4D97-AF65-F5344CB8AC3E}">
        <p14:creationId xmlns:p14="http://schemas.microsoft.com/office/powerpoint/2010/main" val="145309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ppt_w</p:attrName>
                                        </p:attrNameLst>
                                      </p:cBhvr>
                                      <p:tavLst>
                                        <p:tav tm="0">
                                          <p:val>
                                            <p:fltVal val="0"/>
                                          </p:val>
                                        </p:tav>
                                        <p:tav tm="100000">
                                          <p:val>
                                            <p:strVal val="#ppt_w"/>
                                          </p:val>
                                        </p:tav>
                                      </p:tavLst>
                                    </p:anim>
                                    <p:anim calcmode="lin" valueType="num">
                                      <p:cBhvr>
                                        <p:cTn id="11" dur="500" fill="hold"/>
                                        <p:tgtEl>
                                          <p:spTgt spid="32"/>
                                        </p:tgtEl>
                                        <p:attrNameLst>
                                          <p:attrName>ppt_h</p:attrName>
                                        </p:attrNameLst>
                                      </p:cBhvr>
                                      <p:tavLst>
                                        <p:tav tm="0">
                                          <p:val>
                                            <p:fltVal val="0"/>
                                          </p:val>
                                        </p:tav>
                                        <p:tav tm="100000">
                                          <p:val>
                                            <p:strVal val="#ppt_h"/>
                                          </p:val>
                                        </p:tav>
                                      </p:tavLst>
                                    </p:anim>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par>
                                <p:cTn id="19" presetID="10" presetClass="entr" presetSubtype="0" fill="hold" nodeType="withEffect">
                                  <p:stCondLst>
                                    <p:cond delay="10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10" presetClass="entr" presetSubtype="0" fill="hold" nodeType="withEffect">
                                  <p:stCondLst>
                                    <p:cond delay="20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par>
                                <p:cTn id="25" presetID="10" presetClass="entr" presetSubtype="0" fill="hold" nodeType="withEffect">
                                  <p:stCondLst>
                                    <p:cond delay="3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nodeType="withEffect">
                                  <p:stCondLst>
                                    <p:cond delay="4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7C64EE-7E6D-4B15-89AE-9ACA5C1D90DF}"/>
              </a:ext>
            </a:extLst>
          </p:cNvPr>
          <p:cNvSpPr/>
          <p:nvPr/>
        </p:nvSpPr>
        <p:spPr bwMode="auto">
          <a:xfrm>
            <a:off x="6605090" y="3958479"/>
            <a:ext cx="1585221" cy="65939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E15EEDE-AEA3-4748-8153-F4F8434FE637}"/>
              </a:ext>
            </a:extLst>
          </p:cNvPr>
          <p:cNvSpPr/>
          <p:nvPr/>
        </p:nvSpPr>
        <p:spPr bwMode="auto">
          <a:xfrm>
            <a:off x="4707563" y="4184742"/>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54F90FF1-290F-4D54-A68E-00CBF9BEBB55}"/>
              </a:ext>
            </a:extLst>
          </p:cNvPr>
          <p:cNvSpPr/>
          <p:nvPr/>
        </p:nvSpPr>
        <p:spPr bwMode="auto">
          <a:xfrm>
            <a:off x="6476199" y="4181266"/>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AF99436-E64D-45E7-B42D-AE3EE2FFF945}"/>
              </a:ext>
            </a:extLst>
          </p:cNvPr>
          <p:cNvSpPr/>
          <p:nvPr/>
        </p:nvSpPr>
        <p:spPr bwMode="auto">
          <a:xfrm>
            <a:off x="8061420" y="4181266"/>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07E8EC3-07B4-4366-ADAB-5DF4AF193309}"/>
              </a:ext>
            </a:extLst>
          </p:cNvPr>
          <p:cNvSpPr txBox="1"/>
          <p:nvPr/>
        </p:nvSpPr>
        <p:spPr>
          <a:xfrm>
            <a:off x="1811388" y="3976582"/>
            <a:ext cx="8942833" cy="627784"/>
          </a:xfrm>
          <a:prstGeom prst="rect">
            <a:avLst/>
          </a:prstGeom>
          <a:noFill/>
        </p:spPr>
        <p:txBody>
          <a:bodyPr wrap="square" lIns="182857" tIns="146285" rIns="182857" bIns="146285" rtlCol="0">
            <a:spAutoFit/>
          </a:bodyPr>
          <a:lstStyle/>
          <a:p>
            <a:pPr algn="ctr" defTabSz="932595">
              <a:lnSpc>
                <a:spcPct val="90000"/>
              </a:lnSpc>
              <a:spcAft>
                <a:spcPts val="600"/>
              </a:spcAft>
              <a:defRPr/>
            </a:pPr>
            <a:r>
              <a:rPr lang="en-US" sz="2400">
                <a:solidFill>
                  <a:srgbClr val="0078D3"/>
                </a:solidFill>
                <a:latin typeface="Segoe UI Semibold"/>
              </a:rPr>
              <a:t>Productive    </a:t>
            </a:r>
            <a:r>
              <a:rPr lang="en-US" sz="1600">
                <a:solidFill>
                  <a:srgbClr val="3C3C41"/>
                </a:solidFill>
                <a:latin typeface="Segoe UI Semibold"/>
                <a:sym typeface="Wingdings" panose="05000000000000000000" pitchFamily="2" charset="2"/>
              </a:rPr>
              <a:t></a:t>
            </a:r>
            <a:r>
              <a:rPr lang="en-US" sz="2400">
                <a:solidFill>
                  <a:srgbClr val="0078D3"/>
                </a:solidFill>
                <a:latin typeface="Segoe UI Semibold"/>
              </a:rPr>
              <a:t>    Hybrid    </a:t>
            </a:r>
            <a:r>
              <a:rPr lang="en-US" sz="1600">
                <a:solidFill>
                  <a:srgbClr val="3C3C41"/>
                </a:solidFill>
                <a:latin typeface="Segoe UI"/>
                <a:sym typeface="Wingdings" panose="05000000000000000000" pitchFamily="2" charset="2"/>
              </a:rPr>
              <a:t></a:t>
            </a:r>
            <a:r>
              <a:rPr lang="en-US" sz="2400">
                <a:solidFill>
                  <a:srgbClr val="3C3C41"/>
                </a:solidFill>
                <a:latin typeface="Segoe UI Semibold"/>
              </a:rPr>
              <a:t> </a:t>
            </a:r>
            <a:r>
              <a:rPr lang="en-US" sz="2400">
                <a:solidFill>
                  <a:srgbClr val="0078D3"/>
                </a:solidFill>
                <a:latin typeface="Segoe UI Semibold"/>
              </a:rPr>
              <a:t>   Open    </a:t>
            </a:r>
            <a:r>
              <a:rPr lang="en-US" sz="1600">
                <a:solidFill>
                  <a:srgbClr val="3C3C41"/>
                </a:solidFill>
                <a:latin typeface="Segoe UI"/>
                <a:sym typeface="Wingdings" panose="05000000000000000000" pitchFamily="2" charset="2"/>
              </a:rPr>
              <a:t></a:t>
            </a:r>
            <a:r>
              <a:rPr lang="en-US" sz="2400">
                <a:solidFill>
                  <a:srgbClr val="0078D3"/>
                </a:solidFill>
                <a:latin typeface="Segoe UI Semibold"/>
              </a:rPr>
              <a:t>    Trusted</a:t>
            </a:r>
          </a:p>
        </p:txBody>
      </p:sp>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p:txBody>
          <a:bodyPr/>
          <a:lstStyle/>
          <a:p>
            <a:pPr defTabSz="932595">
              <a:defRPr/>
            </a:pPr>
            <a:r>
              <a:rPr lang="en-US">
                <a:solidFill>
                  <a:srgbClr val="FFFFFF">
                    <a:lumMod val="65000"/>
                  </a:srgbClr>
                </a:solidFill>
                <a:latin typeface="Segoe UI"/>
              </a:rPr>
              <a:t>© Microsoft Corporation                                                                                  								                                Azure </a:t>
            </a:r>
          </a:p>
        </p:txBody>
      </p:sp>
      <p:pic>
        <p:nvPicPr>
          <p:cNvPr id="12" name="Picture 11">
            <a:extLst>
              <a:ext uri="{FF2B5EF4-FFF2-40B4-BE49-F238E27FC236}">
                <a16:creationId xmlns:a16="http://schemas.microsoft.com/office/drawing/2014/main" id="{1848CFA3-0386-47F8-84D8-352650A103F6}"/>
              </a:ext>
            </a:extLst>
          </p:cNvPr>
          <p:cNvPicPr>
            <a:picLocks noChangeAspect="1"/>
          </p:cNvPicPr>
          <p:nvPr/>
        </p:nvPicPr>
        <p:blipFill rotWithShape="1">
          <a:blip r:embed="rId3"/>
          <a:srcRect r="13130"/>
          <a:stretch/>
        </p:blipFill>
        <p:spPr>
          <a:xfrm>
            <a:off x="3547452" y="2504650"/>
            <a:ext cx="5359031" cy="784874"/>
          </a:xfrm>
          <a:prstGeom prst="rect">
            <a:avLst/>
          </a:prstGeom>
        </p:spPr>
      </p:pic>
    </p:spTree>
    <p:extLst>
      <p:ext uri="{BB962C8B-B14F-4D97-AF65-F5344CB8AC3E}">
        <p14:creationId xmlns:p14="http://schemas.microsoft.com/office/powerpoint/2010/main" val="38466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D5DA6D-C0DC-4E75-A251-5BE6E163BE96}"/>
              </a:ext>
            </a:extLst>
          </p:cNvPr>
          <p:cNvSpPr/>
          <p:nvPr/>
        </p:nvSpPr>
        <p:spPr bwMode="auto">
          <a:xfrm>
            <a:off x="-22963966" y="6304494"/>
            <a:ext cx="1529274" cy="522191"/>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470">
              <a:defRPr/>
            </a:pPr>
            <a:endParaRPr lang="en-US" sz="3264"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289" y="6285802"/>
            <a:ext cx="1529274" cy="522191"/>
          </a:xfrm>
          <a:prstGeom prst="rect">
            <a:avLst/>
          </a:prstGeom>
          <a:solidFill>
            <a:schemeClr val="bg1"/>
          </a:solidFill>
          <a:ln w="28575" cap="flat">
            <a:solidFill>
              <a:schemeClr val="tx1"/>
            </a:solidFill>
            <a:prstDash val="solid"/>
            <a:miter/>
          </a:ln>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470">
              <a:defRPr/>
            </a:pPr>
            <a:endParaRPr lang="en-US" sz="3264"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689741" y="6309464"/>
            <a:ext cx="980825" cy="512252"/>
          </a:xfrm>
          <a:prstGeom prst="rect">
            <a:avLst/>
          </a:prstGeom>
          <a:noFill/>
        </p:spPr>
        <p:txBody>
          <a:bodyPr wrap="none" lIns="0" tIns="0" rIns="0" bIns="0" rtlCol="0" anchor="ctr">
            <a:spAutoFit/>
          </a:bodyPr>
          <a:lstStyle/>
          <a:p>
            <a:pPr algn="ctr" defTabSz="932470">
              <a:defRPr/>
            </a:pPr>
            <a:r>
              <a:rPr lang="en-US" sz="3264"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726515" y="6290773"/>
            <a:ext cx="980825" cy="512252"/>
          </a:xfrm>
          <a:prstGeom prst="rect">
            <a:avLst/>
          </a:prstGeom>
          <a:noFill/>
        </p:spPr>
        <p:txBody>
          <a:bodyPr wrap="none" lIns="0" tIns="0" rIns="0" bIns="0" rtlCol="0" anchor="ctr">
            <a:spAutoFit/>
          </a:bodyPr>
          <a:lstStyle/>
          <a:p>
            <a:pPr algn="ctr" defTabSz="932470">
              <a:defRPr/>
            </a:pPr>
            <a:r>
              <a:rPr lang="en-US" sz="3264" b="1">
                <a:gradFill>
                  <a:gsLst>
                    <a:gs pos="2917">
                      <a:srgbClr val="0078D4"/>
                    </a:gs>
                    <a:gs pos="100000">
                      <a:srgbClr val="0078D4"/>
                    </a:gs>
                  </a:gsLst>
                  <a:lin ang="5400000" scaled="0"/>
                </a:gradFill>
                <a:latin typeface="Segoe UI"/>
              </a:rPr>
              <a:t>2018</a:t>
            </a:r>
          </a:p>
        </p:txBody>
      </p:sp>
      <p:sp>
        <p:nvSpPr>
          <p:cNvPr id="30" name="TextBox 29">
            <a:extLst>
              <a:ext uri="{FF2B5EF4-FFF2-40B4-BE49-F238E27FC236}">
                <a16:creationId xmlns:a16="http://schemas.microsoft.com/office/drawing/2014/main" id="{18C5AB3E-C3F8-44BB-A4E3-51E4DE6A6C4E}"/>
              </a:ext>
            </a:extLst>
          </p:cNvPr>
          <p:cNvSpPr txBox="1"/>
          <p:nvPr/>
        </p:nvSpPr>
        <p:spPr>
          <a:xfrm>
            <a:off x="13813329" y="9195862"/>
            <a:ext cx="1092525" cy="334646"/>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470">
              <a:defRPr/>
            </a:pPr>
            <a:r>
              <a:rPr lang="en-US" sz="2040">
                <a:gradFill>
                  <a:gsLst>
                    <a:gs pos="2917">
                      <a:srgbClr val="0078D4"/>
                    </a:gs>
                    <a:gs pos="100000">
                      <a:srgbClr val="0078D4"/>
                    </a:gs>
                  </a:gsLst>
                  <a:lin ang="5400000" scaled="0"/>
                </a:gradFill>
                <a:latin typeface="Segoe UI"/>
              </a:rPr>
              <a:t>2015</a:t>
            </a:r>
          </a:p>
        </p:txBody>
      </p:sp>
      <p:sp>
        <p:nvSpPr>
          <p:cNvPr id="31" name="TextBox 30">
            <a:extLst>
              <a:ext uri="{FF2B5EF4-FFF2-40B4-BE49-F238E27FC236}">
                <a16:creationId xmlns:a16="http://schemas.microsoft.com/office/drawing/2014/main" id="{54A997A7-FFCD-421B-82DC-317DD3286D6F}"/>
              </a:ext>
            </a:extLst>
          </p:cNvPr>
          <p:cNvSpPr txBox="1"/>
          <p:nvPr/>
        </p:nvSpPr>
        <p:spPr>
          <a:xfrm>
            <a:off x="16082905" y="9186292"/>
            <a:ext cx="1092525" cy="358050"/>
          </a:xfrm>
          <a:prstGeom prst="roundRect">
            <a:avLst>
              <a:gd name="adj" fmla="val 27323"/>
            </a:avLst>
          </a:prstGeom>
          <a:solidFill>
            <a:schemeClr val="bg1"/>
          </a:solidFill>
        </p:spPr>
        <p:txBody>
          <a:bodyPr wrap="square" lIns="0" tIns="0" rIns="0" bIns="0" rtlCol="0" anchor="ctr">
            <a:noAutofit/>
          </a:bodyPr>
          <a:lstStyle/>
          <a:p>
            <a:pPr algn="ctr" defTabSz="932470">
              <a:defRPr/>
            </a:pPr>
            <a:r>
              <a:rPr lang="en-US" sz="2040" b="1">
                <a:gradFill>
                  <a:gsLst>
                    <a:gs pos="2917">
                      <a:srgbClr val="0078D4"/>
                    </a:gs>
                    <a:gs pos="100000">
                      <a:srgbClr val="0078D4"/>
                    </a:gs>
                  </a:gsLst>
                  <a:lin ang="5400000" scaled="0"/>
                </a:gradFill>
                <a:latin typeface="Segoe UI"/>
              </a:rPr>
              <a:t>2016</a:t>
            </a:r>
          </a:p>
        </p:txBody>
      </p:sp>
      <p:sp>
        <p:nvSpPr>
          <p:cNvPr id="32" name="TextBox 31">
            <a:extLst>
              <a:ext uri="{FF2B5EF4-FFF2-40B4-BE49-F238E27FC236}">
                <a16:creationId xmlns:a16="http://schemas.microsoft.com/office/drawing/2014/main" id="{D7D17EC4-E4C5-48D8-9E32-68CBE894392A}"/>
              </a:ext>
            </a:extLst>
          </p:cNvPr>
          <p:cNvSpPr txBox="1"/>
          <p:nvPr/>
        </p:nvSpPr>
        <p:spPr>
          <a:xfrm>
            <a:off x="18344664" y="9176728"/>
            <a:ext cx="1123499" cy="381447"/>
          </a:xfrm>
          <a:prstGeom prst="roundRect">
            <a:avLst>
              <a:gd name="adj" fmla="val 31973"/>
            </a:avLst>
          </a:prstGeom>
          <a:solidFill>
            <a:schemeClr val="bg1"/>
          </a:solidFill>
        </p:spPr>
        <p:txBody>
          <a:bodyPr wrap="square" lIns="0" tIns="0" rIns="0" bIns="0" rtlCol="0" anchor="ctr">
            <a:noAutofit/>
          </a:bodyPr>
          <a:lstStyle/>
          <a:p>
            <a:pPr algn="ctr" defTabSz="932470">
              <a:defRPr/>
            </a:pPr>
            <a:r>
              <a:rPr lang="en-US" sz="2040" b="1">
                <a:gradFill>
                  <a:gsLst>
                    <a:gs pos="2917">
                      <a:srgbClr val="0078D4"/>
                    </a:gs>
                    <a:gs pos="100000">
                      <a:srgbClr val="0078D4"/>
                    </a:gs>
                  </a:gsLst>
                  <a:lin ang="5400000" scaled="0"/>
                </a:gradFill>
                <a:latin typeface="Segoe UI"/>
              </a:rPr>
              <a:t>2017</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82" y="445"/>
            <a:ext cx="12429179" cy="6125904"/>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45681" y="446"/>
            <a:ext cx="10788325" cy="6125904"/>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7530" y="1596061"/>
            <a:ext cx="4876115" cy="2206983"/>
          </a:xfrm>
          <a:prstGeom prst="rect">
            <a:avLst/>
          </a:prstGeom>
        </p:spPr>
        <p:txBody>
          <a:bodyPr wrap="square">
            <a:spAutoFit/>
          </a:bodyPr>
          <a:lstStyle/>
          <a:p>
            <a:pPr marL="116563" indent="-116563" defTabSz="932470">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470">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92E71F96-CA1B-4155-B408-001B4A619323}"/>
              </a:ext>
            </a:extLst>
          </p:cNvPr>
          <p:cNvSpPr>
            <a:spLocks noGrp="1"/>
          </p:cNvSpPr>
          <p:nvPr>
            <p:ph type="title"/>
          </p:nvPr>
        </p:nvSpPr>
        <p:spPr>
          <a:xfrm>
            <a:off x="465080" y="-416080"/>
            <a:ext cx="11531715" cy="411110"/>
          </a:xfrm>
        </p:spPr>
        <p:txBody>
          <a:bodyPr/>
          <a:lstStyle/>
          <a:p>
            <a:r>
              <a:rPr lang="en-US">
                <a:noFill/>
              </a:rPr>
              <a:t>Satya quote</a:t>
            </a:r>
          </a:p>
        </p:txBody>
      </p:sp>
      <p:pic>
        <p:nvPicPr>
          <p:cNvPr id="15" name="connector">
            <a:extLst>
              <a:ext uri="{FF2B5EF4-FFF2-40B4-BE49-F238E27FC236}">
                <a16:creationId xmlns:a16="http://schemas.microsoft.com/office/drawing/2014/main" id="{8D30BE50-E775-4F5B-8155-392DFFAF3A8E}"/>
              </a:ext>
            </a:extLst>
          </p:cNvPr>
          <p:cNvPicPr>
            <a:picLocks noChangeAspect="1"/>
          </p:cNvPicPr>
          <p:nvPr/>
        </p:nvPicPr>
        <p:blipFill>
          <a:blip r:embed="rId4"/>
          <a:stretch>
            <a:fillRect/>
          </a:stretch>
        </p:blipFill>
        <p:spPr>
          <a:xfrm>
            <a:off x="-4793125" y="6546898"/>
            <a:ext cx="10245414" cy="242467"/>
          </a:xfrm>
          <a:prstGeom prst="rect">
            <a:avLst/>
          </a:prstGeom>
          <a:noFill/>
        </p:spPr>
      </p:pic>
    </p:spTree>
    <p:extLst>
      <p:ext uri="{BB962C8B-B14F-4D97-AF65-F5344CB8AC3E}">
        <p14:creationId xmlns:p14="http://schemas.microsoft.com/office/powerpoint/2010/main" val="4260417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D5F8360-8213-42C3-A3B5-E577E9730EBE}"/>
              </a:ext>
            </a:extLst>
          </p:cNvPr>
          <p:cNvGrpSpPr/>
          <p:nvPr/>
        </p:nvGrpSpPr>
        <p:grpSpPr>
          <a:xfrm>
            <a:off x="991648" y="104702"/>
            <a:ext cx="11294893" cy="6075573"/>
            <a:chOff x="822288" y="102233"/>
            <a:chExt cx="10455822" cy="5957746"/>
          </a:xfrm>
        </p:grpSpPr>
        <p:graphicFrame>
          <p:nvGraphicFramePr>
            <p:cNvPr id="70" name="Chart 69">
              <a:extLst>
                <a:ext uri="{FF2B5EF4-FFF2-40B4-BE49-F238E27FC236}">
                  <a16:creationId xmlns:a16="http://schemas.microsoft.com/office/drawing/2014/main" id="{B3C692D4-D805-45D0-9A43-B66B26999774}"/>
                </a:ext>
              </a:extLst>
            </p:cNvPr>
            <p:cNvGraphicFramePr/>
            <p:nvPr>
              <p:extLst>
                <p:ext uri="{D42A27DB-BD31-4B8C-83A1-F6EECF244321}">
                  <p14:modId xmlns:p14="http://schemas.microsoft.com/office/powerpoint/2010/main" val="3333832040"/>
                </p:ext>
              </p:extLst>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3"/>
            </a:graphicData>
          </a:graphic>
        </p:graphicFrame>
        <p:sp>
          <p:nvSpPr>
            <p:cNvPr id="71" name="Freeform: Shape 70">
              <a:extLst>
                <a:ext uri="{FF2B5EF4-FFF2-40B4-BE49-F238E27FC236}">
                  <a16:creationId xmlns:a16="http://schemas.microsoft.com/office/drawing/2014/main" id="{6B712F9B-1497-49BF-B091-55DEE65984D8}"/>
                </a:ext>
              </a:extLst>
            </p:cNvPr>
            <p:cNvSpPr/>
            <p:nvPr/>
          </p:nvSpPr>
          <p:spPr bwMode="auto">
            <a:xfrm>
              <a:off x="8682276" y="102233"/>
              <a:ext cx="2595834" cy="5809678"/>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 name="connsiteX0" fmla="*/ 9525 w 2638425"/>
                <a:gd name="connsiteY0" fmla="*/ 558721 h 5187871"/>
                <a:gd name="connsiteX1" fmla="*/ 2638425 w 2638425"/>
                <a:gd name="connsiteY1" fmla="*/ 0 h 5187871"/>
                <a:gd name="connsiteX2" fmla="*/ 2638425 w 2638425"/>
                <a:gd name="connsiteY2" fmla="*/ 5187871 h 5187871"/>
                <a:gd name="connsiteX3" fmla="*/ 0 w 2638425"/>
                <a:gd name="connsiteY3" fmla="*/ 5187871 h 5187871"/>
                <a:gd name="connsiteX4" fmla="*/ 9525 w 2638425"/>
                <a:gd name="connsiteY4" fmla="*/ 558721 h 5187871"/>
                <a:gd name="connsiteX0" fmla="*/ 9525 w 2649313"/>
                <a:gd name="connsiteY0" fmla="*/ 1323120 h 5952270"/>
                <a:gd name="connsiteX1" fmla="*/ 2649313 w 2649313"/>
                <a:gd name="connsiteY1" fmla="*/ 0 h 5952270"/>
                <a:gd name="connsiteX2" fmla="*/ 2638425 w 2649313"/>
                <a:gd name="connsiteY2" fmla="*/ 5952270 h 5952270"/>
                <a:gd name="connsiteX3" fmla="*/ 0 w 2649313"/>
                <a:gd name="connsiteY3" fmla="*/ 5952270 h 5952270"/>
                <a:gd name="connsiteX4" fmla="*/ 9525 w 2649313"/>
                <a:gd name="connsiteY4" fmla="*/ 1323120 h 5952270"/>
                <a:gd name="connsiteX0" fmla="*/ 9525 w 2649313"/>
                <a:gd name="connsiteY0" fmla="*/ 1396418 h 6025568"/>
                <a:gd name="connsiteX1" fmla="*/ 2649313 w 2649313"/>
                <a:gd name="connsiteY1" fmla="*/ 0 h 6025568"/>
                <a:gd name="connsiteX2" fmla="*/ 2638425 w 2649313"/>
                <a:gd name="connsiteY2" fmla="*/ 6025568 h 6025568"/>
                <a:gd name="connsiteX3" fmla="*/ 0 w 2649313"/>
                <a:gd name="connsiteY3" fmla="*/ 6025568 h 6025568"/>
                <a:gd name="connsiteX4" fmla="*/ 9525 w 2649313"/>
                <a:gd name="connsiteY4" fmla="*/ 1396418 h 6025568"/>
                <a:gd name="connsiteX0" fmla="*/ 56548 w 2649313"/>
                <a:gd name="connsiteY0" fmla="*/ 1503827 h 6025568"/>
                <a:gd name="connsiteX1" fmla="*/ 2649313 w 2649313"/>
                <a:gd name="connsiteY1" fmla="*/ 0 h 6025568"/>
                <a:gd name="connsiteX2" fmla="*/ 2638425 w 2649313"/>
                <a:gd name="connsiteY2" fmla="*/ 6025568 h 6025568"/>
                <a:gd name="connsiteX3" fmla="*/ 0 w 2649313"/>
                <a:gd name="connsiteY3" fmla="*/ 6025568 h 6025568"/>
                <a:gd name="connsiteX4" fmla="*/ 56548 w 2649313"/>
                <a:gd name="connsiteY4" fmla="*/ 1503827 h 6025568"/>
                <a:gd name="connsiteX0" fmla="*/ 9524 w 2649313"/>
                <a:gd name="connsiteY0" fmla="*/ 1430337 h 6025568"/>
                <a:gd name="connsiteX1" fmla="*/ 2649313 w 2649313"/>
                <a:gd name="connsiteY1" fmla="*/ 0 h 6025568"/>
                <a:gd name="connsiteX2" fmla="*/ 2638425 w 2649313"/>
                <a:gd name="connsiteY2" fmla="*/ 6025568 h 6025568"/>
                <a:gd name="connsiteX3" fmla="*/ 0 w 2649313"/>
                <a:gd name="connsiteY3" fmla="*/ 6025568 h 6025568"/>
                <a:gd name="connsiteX4" fmla="*/ 9524 w 2649313"/>
                <a:gd name="connsiteY4" fmla="*/ 1430337 h 6025568"/>
                <a:gd name="connsiteX0" fmla="*/ 3645 w 2649313"/>
                <a:gd name="connsiteY0" fmla="*/ 141337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13378 h 6025568"/>
                <a:gd name="connsiteX0" fmla="*/ 3645 w 2649313"/>
                <a:gd name="connsiteY0" fmla="*/ 140953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09538 h 6025568"/>
                <a:gd name="connsiteX0" fmla="*/ 3645 w 2649313"/>
                <a:gd name="connsiteY0" fmla="*/ 1238545 h 5854575"/>
                <a:gd name="connsiteX1" fmla="*/ 2649313 w 2649313"/>
                <a:gd name="connsiteY1" fmla="*/ 0 h 5854575"/>
                <a:gd name="connsiteX2" fmla="*/ 2638425 w 2649313"/>
                <a:gd name="connsiteY2" fmla="*/ 5854575 h 5854575"/>
                <a:gd name="connsiteX3" fmla="*/ 0 w 2649313"/>
                <a:gd name="connsiteY3" fmla="*/ 5854575 h 5854575"/>
                <a:gd name="connsiteX4" fmla="*/ 3645 w 2649313"/>
                <a:gd name="connsiteY4" fmla="*/ 1238545 h 585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13" h="5854575">
                  <a:moveTo>
                    <a:pt x="3645" y="1238545"/>
                  </a:moveTo>
                  <a:lnTo>
                    <a:pt x="2649313" y="0"/>
                  </a:lnTo>
                  <a:cubicBezTo>
                    <a:pt x="2645684" y="1984090"/>
                    <a:pt x="2642054" y="3870485"/>
                    <a:pt x="2638425" y="5854575"/>
                  </a:cubicBezTo>
                  <a:lnTo>
                    <a:pt x="0" y="5854575"/>
                  </a:lnTo>
                  <a:cubicBezTo>
                    <a:pt x="3175" y="4322831"/>
                    <a:pt x="470" y="2770289"/>
                    <a:pt x="3645" y="1238545"/>
                  </a:cubicBezTo>
                  <a:close/>
                </a:path>
              </a:pathLst>
            </a:custGeom>
            <a:solidFill>
              <a:schemeClr val="bg1">
                <a:lumMod val="50000"/>
                <a:alpha val="4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33AD7F32-7BDA-4AE7-A8C6-35EAD632321B}"/>
              </a:ext>
            </a:extLst>
          </p:cNvPr>
          <p:cNvGrpSpPr/>
          <p:nvPr/>
        </p:nvGrpSpPr>
        <p:grpSpPr>
          <a:xfrm>
            <a:off x="991648" y="104702"/>
            <a:ext cx="10385781" cy="6075573"/>
            <a:chOff x="822288" y="102233"/>
            <a:chExt cx="10455822" cy="5957746"/>
          </a:xfrm>
        </p:grpSpPr>
        <p:graphicFrame>
          <p:nvGraphicFramePr>
            <p:cNvPr id="44" name="Chart 43">
              <a:extLst>
                <a:ext uri="{FF2B5EF4-FFF2-40B4-BE49-F238E27FC236}">
                  <a16:creationId xmlns:a16="http://schemas.microsoft.com/office/drawing/2014/main" id="{6809592E-5F6E-4958-8AC3-E9C62B1C6DD5}"/>
                </a:ext>
              </a:extLst>
            </p:cNvPr>
            <p:cNvGraphicFramePr/>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4"/>
            </a:graphicData>
          </a:graphic>
        </p:graphicFrame>
        <p:sp>
          <p:nvSpPr>
            <p:cNvPr id="45" name="Freeform: Shape 44">
              <a:extLst>
                <a:ext uri="{FF2B5EF4-FFF2-40B4-BE49-F238E27FC236}">
                  <a16:creationId xmlns:a16="http://schemas.microsoft.com/office/drawing/2014/main" id="{B26816B9-B3CE-431D-BD59-1411F7BAAC61}"/>
                </a:ext>
              </a:extLst>
            </p:cNvPr>
            <p:cNvSpPr/>
            <p:nvPr/>
          </p:nvSpPr>
          <p:spPr bwMode="auto">
            <a:xfrm>
              <a:off x="8682276" y="102233"/>
              <a:ext cx="2595834" cy="5809678"/>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 name="connsiteX0" fmla="*/ 9525 w 2638425"/>
                <a:gd name="connsiteY0" fmla="*/ 558721 h 5187871"/>
                <a:gd name="connsiteX1" fmla="*/ 2638425 w 2638425"/>
                <a:gd name="connsiteY1" fmla="*/ 0 h 5187871"/>
                <a:gd name="connsiteX2" fmla="*/ 2638425 w 2638425"/>
                <a:gd name="connsiteY2" fmla="*/ 5187871 h 5187871"/>
                <a:gd name="connsiteX3" fmla="*/ 0 w 2638425"/>
                <a:gd name="connsiteY3" fmla="*/ 5187871 h 5187871"/>
                <a:gd name="connsiteX4" fmla="*/ 9525 w 2638425"/>
                <a:gd name="connsiteY4" fmla="*/ 558721 h 5187871"/>
                <a:gd name="connsiteX0" fmla="*/ 9525 w 2649313"/>
                <a:gd name="connsiteY0" fmla="*/ 1323120 h 5952270"/>
                <a:gd name="connsiteX1" fmla="*/ 2649313 w 2649313"/>
                <a:gd name="connsiteY1" fmla="*/ 0 h 5952270"/>
                <a:gd name="connsiteX2" fmla="*/ 2638425 w 2649313"/>
                <a:gd name="connsiteY2" fmla="*/ 5952270 h 5952270"/>
                <a:gd name="connsiteX3" fmla="*/ 0 w 2649313"/>
                <a:gd name="connsiteY3" fmla="*/ 5952270 h 5952270"/>
                <a:gd name="connsiteX4" fmla="*/ 9525 w 2649313"/>
                <a:gd name="connsiteY4" fmla="*/ 1323120 h 5952270"/>
                <a:gd name="connsiteX0" fmla="*/ 9525 w 2649313"/>
                <a:gd name="connsiteY0" fmla="*/ 1396418 h 6025568"/>
                <a:gd name="connsiteX1" fmla="*/ 2649313 w 2649313"/>
                <a:gd name="connsiteY1" fmla="*/ 0 h 6025568"/>
                <a:gd name="connsiteX2" fmla="*/ 2638425 w 2649313"/>
                <a:gd name="connsiteY2" fmla="*/ 6025568 h 6025568"/>
                <a:gd name="connsiteX3" fmla="*/ 0 w 2649313"/>
                <a:gd name="connsiteY3" fmla="*/ 6025568 h 6025568"/>
                <a:gd name="connsiteX4" fmla="*/ 9525 w 2649313"/>
                <a:gd name="connsiteY4" fmla="*/ 1396418 h 6025568"/>
                <a:gd name="connsiteX0" fmla="*/ 56548 w 2649313"/>
                <a:gd name="connsiteY0" fmla="*/ 1503827 h 6025568"/>
                <a:gd name="connsiteX1" fmla="*/ 2649313 w 2649313"/>
                <a:gd name="connsiteY1" fmla="*/ 0 h 6025568"/>
                <a:gd name="connsiteX2" fmla="*/ 2638425 w 2649313"/>
                <a:gd name="connsiteY2" fmla="*/ 6025568 h 6025568"/>
                <a:gd name="connsiteX3" fmla="*/ 0 w 2649313"/>
                <a:gd name="connsiteY3" fmla="*/ 6025568 h 6025568"/>
                <a:gd name="connsiteX4" fmla="*/ 56548 w 2649313"/>
                <a:gd name="connsiteY4" fmla="*/ 1503827 h 6025568"/>
                <a:gd name="connsiteX0" fmla="*/ 9524 w 2649313"/>
                <a:gd name="connsiteY0" fmla="*/ 1430337 h 6025568"/>
                <a:gd name="connsiteX1" fmla="*/ 2649313 w 2649313"/>
                <a:gd name="connsiteY1" fmla="*/ 0 h 6025568"/>
                <a:gd name="connsiteX2" fmla="*/ 2638425 w 2649313"/>
                <a:gd name="connsiteY2" fmla="*/ 6025568 h 6025568"/>
                <a:gd name="connsiteX3" fmla="*/ 0 w 2649313"/>
                <a:gd name="connsiteY3" fmla="*/ 6025568 h 6025568"/>
                <a:gd name="connsiteX4" fmla="*/ 9524 w 2649313"/>
                <a:gd name="connsiteY4" fmla="*/ 1430337 h 6025568"/>
                <a:gd name="connsiteX0" fmla="*/ 3645 w 2649313"/>
                <a:gd name="connsiteY0" fmla="*/ 141337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13378 h 6025568"/>
                <a:gd name="connsiteX0" fmla="*/ 3645 w 2649313"/>
                <a:gd name="connsiteY0" fmla="*/ 140953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09538 h 6025568"/>
                <a:gd name="connsiteX0" fmla="*/ 3645 w 2649313"/>
                <a:gd name="connsiteY0" fmla="*/ 1238545 h 5854575"/>
                <a:gd name="connsiteX1" fmla="*/ 2649313 w 2649313"/>
                <a:gd name="connsiteY1" fmla="*/ 0 h 5854575"/>
                <a:gd name="connsiteX2" fmla="*/ 2638425 w 2649313"/>
                <a:gd name="connsiteY2" fmla="*/ 5854575 h 5854575"/>
                <a:gd name="connsiteX3" fmla="*/ 0 w 2649313"/>
                <a:gd name="connsiteY3" fmla="*/ 5854575 h 5854575"/>
                <a:gd name="connsiteX4" fmla="*/ 3645 w 2649313"/>
                <a:gd name="connsiteY4" fmla="*/ 1238545 h 585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13" h="5854575">
                  <a:moveTo>
                    <a:pt x="3645" y="1238545"/>
                  </a:moveTo>
                  <a:lnTo>
                    <a:pt x="2649313" y="0"/>
                  </a:lnTo>
                  <a:cubicBezTo>
                    <a:pt x="2645684" y="1984090"/>
                    <a:pt x="2642054" y="3870485"/>
                    <a:pt x="2638425" y="5854575"/>
                  </a:cubicBezTo>
                  <a:lnTo>
                    <a:pt x="0" y="5854575"/>
                  </a:lnTo>
                  <a:cubicBezTo>
                    <a:pt x="3175" y="4322831"/>
                    <a:pt x="470" y="2770289"/>
                    <a:pt x="3645" y="1238545"/>
                  </a:cubicBezTo>
                  <a:close/>
                </a:path>
              </a:pathLst>
            </a:cu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3" name="Freeform: Shape 42">
            <a:extLst>
              <a:ext uri="{FF2B5EF4-FFF2-40B4-BE49-F238E27FC236}">
                <a16:creationId xmlns:a16="http://schemas.microsoft.com/office/drawing/2014/main" id="{5D206965-A9D1-4AAC-A90C-5B26A3524BA9}"/>
              </a:ext>
            </a:extLst>
          </p:cNvPr>
          <p:cNvSpPr/>
          <p:nvPr/>
        </p:nvSpPr>
        <p:spPr bwMode="auto">
          <a:xfrm>
            <a:off x="898714" y="4805149"/>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61" name="Freeform: Shape 60">
            <a:extLst>
              <a:ext uri="{FF2B5EF4-FFF2-40B4-BE49-F238E27FC236}">
                <a16:creationId xmlns:a16="http://schemas.microsoft.com/office/drawing/2014/main" id="{BD2AC294-23D7-4B4E-B5A1-72F4769D9425}"/>
              </a:ext>
            </a:extLst>
          </p:cNvPr>
          <p:cNvSpPr/>
          <p:nvPr/>
        </p:nvSpPr>
        <p:spPr bwMode="auto">
          <a:xfrm>
            <a:off x="898714" y="5412246"/>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38" name="Freeform: Shape 37">
            <a:extLst>
              <a:ext uri="{FF2B5EF4-FFF2-40B4-BE49-F238E27FC236}">
                <a16:creationId xmlns:a16="http://schemas.microsoft.com/office/drawing/2014/main" id="{6EFFC306-D370-483E-B9AE-499F6F8D5560}"/>
              </a:ext>
            </a:extLst>
          </p:cNvPr>
          <p:cNvSpPr/>
          <p:nvPr/>
        </p:nvSpPr>
        <p:spPr bwMode="auto">
          <a:xfrm>
            <a:off x="898714" y="1800478"/>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39" name="Freeform: Shape 38">
            <a:extLst>
              <a:ext uri="{FF2B5EF4-FFF2-40B4-BE49-F238E27FC236}">
                <a16:creationId xmlns:a16="http://schemas.microsoft.com/office/drawing/2014/main" id="{97AC92E8-7649-4C90-A337-64B648ECF050}"/>
              </a:ext>
            </a:extLst>
          </p:cNvPr>
          <p:cNvSpPr/>
          <p:nvPr/>
        </p:nvSpPr>
        <p:spPr bwMode="auto">
          <a:xfrm>
            <a:off x="898714" y="2401412"/>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40" name="Freeform: Shape 39">
            <a:extLst>
              <a:ext uri="{FF2B5EF4-FFF2-40B4-BE49-F238E27FC236}">
                <a16:creationId xmlns:a16="http://schemas.microsoft.com/office/drawing/2014/main" id="{AB0A3D54-B998-4E72-A114-1B755B4D7644}"/>
              </a:ext>
            </a:extLst>
          </p:cNvPr>
          <p:cNvSpPr/>
          <p:nvPr/>
        </p:nvSpPr>
        <p:spPr bwMode="auto">
          <a:xfrm>
            <a:off x="898714" y="3002346"/>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41" name="Freeform: Shape 40">
            <a:extLst>
              <a:ext uri="{FF2B5EF4-FFF2-40B4-BE49-F238E27FC236}">
                <a16:creationId xmlns:a16="http://schemas.microsoft.com/office/drawing/2014/main" id="{FA589C80-9679-4F30-891B-B089578049AF}"/>
              </a:ext>
            </a:extLst>
          </p:cNvPr>
          <p:cNvSpPr/>
          <p:nvPr/>
        </p:nvSpPr>
        <p:spPr bwMode="auto">
          <a:xfrm>
            <a:off x="898714" y="3603280"/>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sp>
        <p:nvSpPr>
          <p:cNvPr id="42" name="Freeform: Shape 41">
            <a:extLst>
              <a:ext uri="{FF2B5EF4-FFF2-40B4-BE49-F238E27FC236}">
                <a16:creationId xmlns:a16="http://schemas.microsoft.com/office/drawing/2014/main" id="{FD32C31D-2EC4-4800-976E-CD1EE9785B02}"/>
              </a:ext>
            </a:extLst>
          </p:cNvPr>
          <p:cNvSpPr/>
          <p:nvPr/>
        </p:nvSpPr>
        <p:spPr bwMode="auto">
          <a:xfrm>
            <a:off x="898714" y="4204215"/>
            <a:ext cx="10686270"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70">
              <a:defRPr/>
            </a:pPr>
            <a:endParaRPr lang="en-US" sz="1800">
              <a:solidFill>
                <a:srgbClr val="FFFFFF"/>
              </a:solidFill>
              <a:latin typeface="Segoe UI"/>
            </a:endParaRPr>
          </a:p>
        </p:txBody>
      </p:sp>
      <p:cxnSp>
        <p:nvCxnSpPr>
          <p:cNvPr id="8" name="Connector: Elbow 7">
            <a:extLst>
              <a:ext uri="{FF2B5EF4-FFF2-40B4-BE49-F238E27FC236}">
                <a16:creationId xmlns:a16="http://schemas.microsoft.com/office/drawing/2014/main" id="{8536FA6C-CDC6-47F6-B701-C78B5BE0005F}"/>
              </a:ext>
            </a:extLst>
          </p:cNvPr>
          <p:cNvCxnSpPr>
            <a:cxnSpLocks/>
            <a:stCxn id="140" idx="0"/>
            <a:endCxn id="76" idx="0"/>
          </p:cNvCxnSpPr>
          <p:nvPr/>
        </p:nvCxnSpPr>
        <p:spPr>
          <a:xfrm rot="16200000" flipH="1">
            <a:off x="6250231" y="1142292"/>
            <a:ext cx="4218" cy="10243268"/>
          </a:xfrm>
          <a:prstGeom prst="bentConnector3">
            <a:avLst>
              <a:gd name="adj1" fmla="val -55257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E3C7EEC-AAB2-407C-9C4D-A2BAE3C390DB}"/>
              </a:ext>
            </a:extLst>
          </p:cNvPr>
          <p:cNvSpPr/>
          <p:nvPr/>
        </p:nvSpPr>
        <p:spPr bwMode="auto">
          <a:xfrm>
            <a:off x="304221" y="3816638"/>
            <a:ext cx="1807381" cy="1553532"/>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2014</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Satya “Microsoft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loves Linux”</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.NET foundation created</a:t>
            </a:r>
          </a:p>
        </p:txBody>
      </p:sp>
      <p:sp>
        <p:nvSpPr>
          <p:cNvPr id="105" name="Rectangle 104">
            <a:extLst>
              <a:ext uri="{FF2B5EF4-FFF2-40B4-BE49-F238E27FC236}">
                <a16:creationId xmlns:a16="http://schemas.microsoft.com/office/drawing/2014/main" id="{8D4E938A-9AF0-4DC9-B99F-BF18B5B9E479}"/>
              </a:ext>
            </a:extLst>
          </p:cNvPr>
          <p:cNvSpPr/>
          <p:nvPr/>
        </p:nvSpPr>
        <p:spPr bwMode="auto">
          <a:xfrm>
            <a:off x="2359712" y="3257264"/>
            <a:ext cx="1807381" cy="2112908"/>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2015</a:t>
            </a:r>
          </a:p>
          <a:p>
            <a:pPr defTabSz="950568" fontAlgn="base">
              <a:lnSpc>
                <a:spcPct val="90000"/>
              </a:lnSpc>
              <a:spcBef>
                <a:spcPts val="1020"/>
              </a:spcBef>
              <a:spcAft>
                <a:spcPct val="0"/>
              </a:spcAft>
              <a:defRPr/>
            </a:pPr>
            <a:r>
              <a:rPr lang="en-US" sz="1122" kern="0" err="1">
                <a:gradFill>
                  <a:gsLst>
                    <a:gs pos="0">
                      <a:srgbClr val="1A1A1A"/>
                    </a:gs>
                    <a:gs pos="100000">
                      <a:srgbClr val="1A1A1A"/>
                    </a:gs>
                  </a:gsLst>
                  <a:lin ang="5400000" scaled="0"/>
                </a:gradFill>
                <a:latin typeface="Segoe UI"/>
              </a:rPr>
              <a:t>VSCode</a:t>
            </a:r>
            <a:r>
              <a:rPr lang="en-US" sz="1122" kern="0">
                <a:gradFill>
                  <a:gsLst>
                    <a:gs pos="0">
                      <a:srgbClr val="1A1A1A"/>
                    </a:gs>
                    <a:gs pos="100000">
                      <a:srgbClr val="1A1A1A"/>
                    </a:gs>
                  </a:gsLst>
                  <a:lin ang="5400000" scaled="0"/>
                </a:gradFill>
                <a:latin typeface="Segoe UI"/>
              </a:rPr>
              <a:t> released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HDInsight (Hadoop/</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Ubuntu) announced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jointly forms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Node.js foundation</a:t>
            </a:r>
          </a:p>
        </p:txBody>
      </p:sp>
      <p:sp>
        <p:nvSpPr>
          <p:cNvPr id="107" name="Rectangle 106">
            <a:extLst>
              <a:ext uri="{FF2B5EF4-FFF2-40B4-BE49-F238E27FC236}">
                <a16:creationId xmlns:a16="http://schemas.microsoft.com/office/drawing/2014/main" id="{7423FAD6-4694-4AE4-81E9-D2F5A70B05CB}"/>
              </a:ext>
            </a:extLst>
          </p:cNvPr>
          <p:cNvSpPr/>
          <p:nvPr/>
        </p:nvSpPr>
        <p:spPr bwMode="auto">
          <a:xfrm>
            <a:off x="4415203" y="2509430"/>
            <a:ext cx="1807381" cy="2860739"/>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2016</a:t>
            </a:r>
          </a:p>
          <a:p>
            <a:pPr defTabSz="950568" fontAlgn="base">
              <a:lnSpc>
                <a:spcPct val="90000"/>
              </a:lnSpc>
              <a:spcBef>
                <a:spcPts val="1020"/>
              </a:spcBef>
              <a:spcAft>
                <a:spcPct val="0"/>
              </a:spcAft>
              <a:defRPr/>
            </a:pPr>
            <a:r>
              <a:rPr lang="en-US" sz="918" kern="0">
                <a:gradFill>
                  <a:gsLst>
                    <a:gs pos="0">
                      <a:srgbClr val="1A1A1A"/>
                    </a:gs>
                    <a:gs pos="100000">
                      <a:srgbClr val="1A1A1A"/>
                    </a:gs>
                  </a:gsLst>
                  <a:lin ang="5400000" scaled="0"/>
                </a:gradFill>
                <a:latin typeface="Segoe UI"/>
              </a:rPr>
              <a:t>.</a:t>
            </a:r>
            <a:r>
              <a:rPr lang="en-US" sz="1122" kern="0">
                <a:gradFill>
                  <a:gsLst>
                    <a:gs pos="0">
                      <a:srgbClr val="1A1A1A"/>
                    </a:gs>
                    <a:gs pos="100000">
                      <a:srgbClr val="1A1A1A"/>
                    </a:gs>
                  </a:gsLst>
                  <a:lin ang="5400000" scaled="0"/>
                </a:gradFill>
                <a:latin typeface="Segoe UI"/>
              </a:rPr>
              <a:t>NET Core 1.0</a:t>
            </a:r>
          </a:p>
          <a:p>
            <a:pPr defTabSz="950568" fontAlgn="base">
              <a:lnSpc>
                <a:spcPct val="90000"/>
              </a:lnSpc>
              <a:spcBef>
                <a:spcPts val="612"/>
              </a:spcBef>
              <a:spcAft>
                <a:spcPct val="0"/>
              </a:spcAft>
              <a:defRPr/>
            </a:pPr>
            <a:r>
              <a:rPr lang="en-US" sz="1122" kern="0">
                <a:gradFill>
                  <a:gsLst>
                    <a:gs pos="0">
                      <a:srgbClr val="1A1A1A"/>
                    </a:gs>
                    <a:gs pos="100000">
                      <a:srgbClr val="1A1A1A"/>
                    </a:gs>
                  </a:gsLst>
                  <a:lin ang="5400000" scaled="0"/>
                </a:gradFill>
                <a:latin typeface="Segoe UI"/>
              </a:rPr>
              <a:t>PowerShell Core</a:t>
            </a:r>
          </a:p>
          <a:p>
            <a:pPr defTabSz="950568" fontAlgn="base">
              <a:lnSpc>
                <a:spcPct val="90000"/>
              </a:lnSpc>
              <a:spcBef>
                <a:spcPts val="612"/>
              </a:spcBef>
              <a:spcAft>
                <a:spcPct val="0"/>
              </a:spcAft>
              <a:defRPr/>
            </a:pPr>
            <a:r>
              <a:rPr lang="en-US" sz="1122" kern="0">
                <a:gradFill>
                  <a:gsLst>
                    <a:gs pos="0">
                      <a:srgbClr val="1A1A1A"/>
                    </a:gs>
                    <a:gs pos="100000">
                      <a:srgbClr val="1A1A1A"/>
                    </a:gs>
                  </a:gsLst>
                  <a:lin ang="5400000" scaled="0"/>
                </a:gradFill>
                <a:latin typeface="Segoe UI"/>
              </a:rPr>
              <a:t>SQL on Linux announced</a:t>
            </a:r>
          </a:p>
          <a:p>
            <a:pPr defTabSz="950568" fontAlgn="base">
              <a:lnSpc>
                <a:spcPct val="90000"/>
              </a:lnSpc>
              <a:spcBef>
                <a:spcPts val="612"/>
              </a:spcBef>
              <a:spcAft>
                <a:spcPct val="0"/>
              </a:spcAft>
              <a:defRPr/>
            </a:pPr>
            <a:r>
              <a:rPr lang="en-US" sz="1122" kern="0">
                <a:gradFill>
                  <a:gsLst>
                    <a:gs pos="0">
                      <a:srgbClr val="1A1A1A"/>
                    </a:gs>
                    <a:gs pos="100000">
                      <a:srgbClr val="1A1A1A"/>
                    </a:gs>
                  </a:gsLst>
                  <a:lin ang="5400000" scaled="0"/>
                </a:gradFill>
                <a:latin typeface="Segoe UI"/>
              </a:rPr>
              <a:t>Windows Subsystem for Linux in Windows 10</a:t>
            </a:r>
          </a:p>
          <a:p>
            <a:pPr defTabSz="950568" fontAlgn="base">
              <a:lnSpc>
                <a:spcPct val="90000"/>
              </a:lnSpc>
              <a:spcBef>
                <a:spcPts val="612"/>
              </a:spcBef>
              <a:spcAft>
                <a:spcPct val="0"/>
              </a:spcAft>
              <a:defRPr/>
            </a:pPr>
            <a:r>
              <a:rPr lang="en-US" sz="1122" kern="0">
                <a:gradFill>
                  <a:gsLst>
                    <a:gs pos="0">
                      <a:srgbClr val="1A1A1A"/>
                    </a:gs>
                    <a:gs pos="100000">
                      <a:srgbClr val="1A1A1A"/>
                    </a:gs>
                  </a:gsLst>
                  <a:lin ang="5400000" scaled="0"/>
                </a:gradFill>
                <a:latin typeface="Segoe UI"/>
              </a:rPr>
              <a:t>Microsoft joins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Linux foundation</a:t>
            </a:r>
          </a:p>
        </p:txBody>
      </p:sp>
      <p:sp>
        <p:nvSpPr>
          <p:cNvPr id="108" name="Rectangle 107">
            <a:extLst>
              <a:ext uri="{FF2B5EF4-FFF2-40B4-BE49-F238E27FC236}">
                <a16:creationId xmlns:a16="http://schemas.microsoft.com/office/drawing/2014/main" id="{9A46CC7F-F9AD-4E1D-A8ED-E0C9BDEB8DCD}"/>
              </a:ext>
            </a:extLst>
          </p:cNvPr>
          <p:cNvSpPr/>
          <p:nvPr/>
        </p:nvSpPr>
        <p:spPr bwMode="auto">
          <a:xfrm>
            <a:off x="6470694" y="1798528"/>
            <a:ext cx="1807381" cy="3571643"/>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2017</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Azure Kubernetes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Service launched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Draft, Brigade, </a:t>
            </a:r>
            <a:r>
              <a:rPr lang="en-US" sz="1122" kern="0" err="1">
                <a:gradFill>
                  <a:gsLst>
                    <a:gs pos="0">
                      <a:srgbClr val="1A1A1A"/>
                    </a:gs>
                    <a:gs pos="100000">
                      <a:srgbClr val="1A1A1A"/>
                    </a:gs>
                  </a:gsLst>
                  <a:lin ang="5400000" scaled="0"/>
                </a:gradFill>
                <a:latin typeface="Segoe UI"/>
              </a:rPr>
              <a:t>Kashti</a:t>
            </a:r>
            <a:r>
              <a:rPr lang="en-US" sz="1122" kern="0">
                <a:gradFill>
                  <a:gsLst>
                    <a:gs pos="0">
                      <a:srgbClr val="1A1A1A"/>
                    </a:gs>
                    <a:gs pos="100000">
                      <a:srgbClr val="1A1A1A"/>
                    </a:gs>
                  </a:gsLst>
                  <a:lin ang="5400000" scaled="0"/>
                </a:gradFill>
                <a:latin typeface="Segoe UI"/>
              </a:rPr>
              <a:t> projects submitted to Kubernetes community</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joins Cloud Native Computing &amp; Cloud Foundry Foundations</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Azure Database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for Postgres &amp;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MySQL announced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Azure Databricks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(Apache Spark) announced</a:t>
            </a:r>
          </a:p>
        </p:txBody>
      </p:sp>
      <p:sp>
        <p:nvSpPr>
          <p:cNvPr id="109" name="Rectangle 108">
            <a:extLst>
              <a:ext uri="{FF2B5EF4-FFF2-40B4-BE49-F238E27FC236}">
                <a16:creationId xmlns:a16="http://schemas.microsoft.com/office/drawing/2014/main" id="{48751D6F-294F-4EC1-BED0-701752FDB994}"/>
              </a:ext>
            </a:extLst>
          </p:cNvPr>
          <p:cNvSpPr/>
          <p:nvPr/>
        </p:nvSpPr>
        <p:spPr bwMode="auto">
          <a:xfrm>
            <a:off x="8526186" y="1318127"/>
            <a:ext cx="1807381" cy="4052044"/>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2018</a:t>
            </a:r>
          </a:p>
          <a:p>
            <a:pPr defTabSz="950568" fontAlgn="base">
              <a:lnSpc>
                <a:spcPct val="90000"/>
              </a:lnSpc>
              <a:spcBef>
                <a:spcPts val="1020"/>
              </a:spcBef>
              <a:spcAft>
                <a:spcPct val="0"/>
              </a:spcAft>
              <a:defRPr/>
            </a:pPr>
            <a:r>
              <a:rPr lang="en-US" sz="1122" kern="0" err="1">
                <a:gradFill>
                  <a:gsLst>
                    <a:gs pos="0">
                      <a:srgbClr val="1A1A1A"/>
                    </a:gs>
                    <a:gs pos="100000">
                      <a:srgbClr val="1A1A1A"/>
                    </a:gs>
                  </a:gsLst>
                  <a:lin ang="5400000" scaled="0"/>
                </a:gradFill>
                <a:latin typeface="Segoe UI"/>
              </a:rPr>
              <a:t>VSCode</a:t>
            </a:r>
            <a:r>
              <a:rPr lang="en-US" sz="1122" kern="0">
                <a:gradFill>
                  <a:gsLst>
                    <a:gs pos="0">
                      <a:srgbClr val="1A1A1A"/>
                    </a:gs>
                    <a:gs pos="100000">
                      <a:srgbClr val="1A1A1A"/>
                    </a:gs>
                  </a:gsLst>
                  <a:lin ang="5400000" scaled="0"/>
                </a:gradFill>
                <a:latin typeface="Segoe UI"/>
              </a:rPr>
              <a:t> ranked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#1 developer tool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(Stack Overflow, 2018 language survey)</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Service Fabric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Open Sourced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Azure Sphere with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Linux kernel</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GitHub intent to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acquire announced</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~5,000 Microsoft employees committing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to open source projects on </a:t>
            </a:r>
            <a:r>
              <a:rPr lang="en-US" sz="1122" kern="0" err="1">
                <a:gradFill>
                  <a:gsLst>
                    <a:gs pos="0">
                      <a:srgbClr val="1A1A1A"/>
                    </a:gs>
                    <a:gs pos="100000">
                      <a:srgbClr val="1A1A1A"/>
                    </a:gs>
                  </a:gsLst>
                  <a:lin ang="5400000" scaled="0"/>
                </a:gradFill>
                <a:latin typeface="Segoe UI"/>
              </a:rPr>
              <a:t>Github</a:t>
            </a:r>
            <a:endParaRPr lang="en-US" sz="1122" kern="0">
              <a:gradFill>
                <a:gsLst>
                  <a:gs pos="0">
                    <a:srgbClr val="1A1A1A"/>
                  </a:gs>
                  <a:gs pos="100000">
                    <a:srgbClr val="1A1A1A"/>
                  </a:gs>
                </a:gsLst>
                <a:lin ang="5400000" scaled="0"/>
              </a:gradFill>
              <a:latin typeface="Segoe UI"/>
            </a:endParaRP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Azure trending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to 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5"/>
          <a:stretch>
            <a:fillRect/>
          </a:stretch>
        </p:blipFill>
        <p:spPr>
          <a:xfrm>
            <a:off x="1130703" y="6019344"/>
            <a:ext cx="10245414" cy="242467"/>
          </a:xfrm>
          <a:prstGeom prst="rect">
            <a:avLst/>
          </a:prstGeom>
          <a:noFill/>
        </p:spPr>
      </p:pic>
      <p:sp>
        <p:nvSpPr>
          <p:cNvPr id="86" name="TextBox 85">
            <a:extLst>
              <a:ext uri="{FF2B5EF4-FFF2-40B4-BE49-F238E27FC236}">
                <a16:creationId xmlns:a16="http://schemas.microsoft.com/office/drawing/2014/main" id="{AAC4757A-D1FC-472B-8B09-CB9515DD6048}"/>
              </a:ext>
            </a:extLst>
          </p:cNvPr>
          <p:cNvSpPr txBox="1"/>
          <p:nvPr/>
        </p:nvSpPr>
        <p:spPr>
          <a:xfrm>
            <a:off x="3108783" y="6350073"/>
            <a:ext cx="332309" cy="101788"/>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470">
              <a:defRPr/>
            </a:pPr>
            <a:r>
              <a:rPr lang="en-US" sz="1071">
                <a:gradFill>
                  <a:gsLst>
                    <a:gs pos="2917">
                      <a:srgbClr val="0078D4"/>
                    </a:gs>
                    <a:gs pos="100000">
                      <a:srgbClr val="0078D4"/>
                    </a:gs>
                  </a:gsLst>
                  <a:lin ang="5400000" scaled="0"/>
                </a:gradFill>
                <a:latin typeface="Segoe UI"/>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5275130" y="6346515"/>
            <a:ext cx="332309" cy="108905"/>
          </a:xfrm>
          <a:prstGeom prst="roundRect">
            <a:avLst>
              <a:gd name="adj" fmla="val 27323"/>
            </a:avLst>
          </a:prstGeom>
          <a:solidFill>
            <a:schemeClr val="bg1"/>
          </a:solidFill>
        </p:spPr>
        <p:txBody>
          <a:bodyPr wrap="square" lIns="0" tIns="0" rIns="0" bIns="0" rtlCol="0" anchor="ctr">
            <a:noAutofit/>
          </a:bodyPr>
          <a:lstStyle/>
          <a:p>
            <a:pPr algn="ctr" defTabSz="932470">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7203519" y="6342956"/>
            <a:ext cx="341729" cy="116023"/>
          </a:xfrm>
          <a:prstGeom prst="roundRect">
            <a:avLst>
              <a:gd name="adj" fmla="val 31973"/>
            </a:avLst>
          </a:prstGeom>
          <a:solidFill>
            <a:schemeClr val="bg1"/>
          </a:solidFill>
        </p:spPr>
        <p:txBody>
          <a:bodyPr wrap="square" lIns="0" tIns="0" rIns="0" bIns="0" rtlCol="0" anchor="ctr">
            <a:noAutofit/>
          </a:bodyPr>
          <a:lstStyle/>
          <a:p>
            <a:pPr algn="ctr" defTabSz="932470">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043" y="6261817"/>
            <a:ext cx="621324" cy="272091"/>
          </a:xfrm>
          <a:prstGeom prst="rect">
            <a:avLst/>
          </a:prstGeom>
          <a:solidFill>
            <a:schemeClr val="bg1"/>
          </a:solidFill>
          <a:ln w="19050" cap="flat">
            <a:solidFill>
              <a:schemeClr val="tx1"/>
            </a:solidFill>
            <a:prstDash val="solid"/>
            <a:miter/>
          </a:ln>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470">
              <a:defRPr/>
            </a:pPr>
            <a:endParaRPr lang="en-US" sz="3264" err="1">
              <a:solidFill>
                <a:srgbClr val="1A1A1A"/>
              </a:solidFill>
              <a:latin typeface="Segoe UI"/>
            </a:endParaRPr>
          </a:p>
        </p:txBody>
      </p:sp>
      <p:sp>
        <p:nvSpPr>
          <p:cNvPr id="141" name="Rectangle 140">
            <a:extLst>
              <a:ext uri="{FF2B5EF4-FFF2-40B4-BE49-F238E27FC236}">
                <a16:creationId xmlns:a16="http://schemas.microsoft.com/office/drawing/2014/main" id="{00456511-37CA-4F5A-B1F1-7D6D75084567}"/>
              </a:ext>
            </a:extLst>
          </p:cNvPr>
          <p:cNvSpPr/>
          <p:nvPr/>
        </p:nvSpPr>
        <p:spPr bwMode="auto">
          <a:xfrm>
            <a:off x="11053803" y="6251108"/>
            <a:ext cx="621324" cy="272091"/>
          </a:xfrm>
          <a:prstGeom prst="rect">
            <a:avLst/>
          </a:prstGeom>
          <a:solidFill>
            <a:schemeClr val="bg1"/>
          </a:solidFill>
          <a:ln w="19050" cap="flat">
            <a:solidFill>
              <a:schemeClr val="tx1"/>
            </a:solidFill>
            <a:prstDash val="solid"/>
            <a:miter/>
          </a:ln>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470">
              <a:defRPr/>
            </a:pPr>
            <a:endParaRPr lang="en-US" sz="3264" err="1">
              <a:solidFill>
                <a:srgbClr val="1A1A1A"/>
              </a:solidFill>
              <a:latin typeface="Segoe UI"/>
            </a:endParaRPr>
          </a:p>
        </p:txBody>
      </p:sp>
      <p:sp>
        <p:nvSpPr>
          <p:cNvPr id="75" name="TextBox 74">
            <a:extLst>
              <a:ext uri="{FF2B5EF4-FFF2-40B4-BE49-F238E27FC236}">
                <a16:creationId xmlns:a16="http://schemas.microsoft.com/office/drawing/2014/main" id="{093BDE56-3C4B-4AEF-9BCA-FBCEA679307D}"/>
              </a:ext>
            </a:extLst>
          </p:cNvPr>
          <p:cNvSpPr txBox="1"/>
          <p:nvPr/>
        </p:nvSpPr>
        <p:spPr>
          <a:xfrm>
            <a:off x="875963" y="6275754"/>
            <a:ext cx="490411" cy="256126"/>
          </a:xfrm>
          <a:prstGeom prst="rect">
            <a:avLst/>
          </a:prstGeom>
          <a:noFill/>
        </p:spPr>
        <p:txBody>
          <a:bodyPr wrap="none" lIns="0" tIns="0" rIns="0" bIns="0" rtlCol="0">
            <a:spAutoFit/>
          </a:bodyPr>
          <a:lstStyle/>
          <a:p>
            <a:pPr defTabSz="932470">
              <a:defRPr/>
            </a:pPr>
            <a:r>
              <a:rPr lang="en-US" sz="1632" b="1">
                <a:gradFill>
                  <a:gsLst>
                    <a:gs pos="2917">
                      <a:srgbClr val="0078D4"/>
                    </a:gs>
                    <a:gs pos="100000">
                      <a:srgbClr val="0078D4"/>
                    </a:gs>
                  </a:gsLst>
                  <a:lin ang="5400000" scaled="0"/>
                </a:gradFill>
                <a:latin typeface="Segoe UI"/>
              </a:rPr>
              <a:t>2014</a:t>
            </a:r>
          </a:p>
        </p:txBody>
      </p:sp>
      <p:sp>
        <p:nvSpPr>
          <p:cNvPr id="76" name="TextBox 75">
            <a:extLst>
              <a:ext uri="{FF2B5EF4-FFF2-40B4-BE49-F238E27FC236}">
                <a16:creationId xmlns:a16="http://schemas.microsoft.com/office/drawing/2014/main" id="{7EB45FE0-877F-4193-9431-C9A463D52DC4}"/>
              </a:ext>
            </a:extLst>
          </p:cNvPr>
          <p:cNvSpPr txBox="1"/>
          <p:nvPr/>
        </p:nvSpPr>
        <p:spPr>
          <a:xfrm>
            <a:off x="11128767" y="6266037"/>
            <a:ext cx="490411" cy="256126"/>
          </a:xfrm>
          <a:prstGeom prst="rect">
            <a:avLst/>
          </a:prstGeom>
          <a:noFill/>
        </p:spPr>
        <p:txBody>
          <a:bodyPr wrap="none" lIns="0" tIns="0" rIns="0" bIns="0" rtlCol="0">
            <a:spAutoFit/>
          </a:bodyPr>
          <a:lstStyle/>
          <a:p>
            <a:pPr defTabSz="932470">
              <a:defRPr/>
            </a:pPr>
            <a:r>
              <a:rPr lang="en-US" sz="1632" b="1">
                <a:gradFill>
                  <a:gsLst>
                    <a:gs pos="2917">
                      <a:srgbClr val="0078D4"/>
                    </a:gs>
                    <a:gs pos="100000">
                      <a:srgbClr val="0078D4"/>
                    </a:gs>
                  </a:gsLst>
                  <a:lin ang="5400000" scaled="0"/>
                </a:gradFill>
                <a:latin typeface="Segoe UI"/>
              </a:rPr>
              <a:t>2018</a:t>
            </a:r>
          </a:p>
        </p:txBody>
      </p:sp>
      <p:sp>
        <p:nvSpPr>
          <p:cNvPr id="51" name="TextBox 50">
            <a:extLst>
              <a:ext uri="{FF2B5EF4-FFF2-40B4-BE49-F238E27FC236}">
                <a16:creationId xmlns:a16="http://schemas.microsoft.com/office/drawing/2014/main" id="{E0CD80EF-F8DA-44F6-81E8-64AD82559556}"/>
              </a:ext>
            </a:extLst>
          </p:cNvPr>
          <p:cNvSpPr txBox="1"/>
          <p:nvPr/>
        </p:nvSpPr>
        <p:spPr>
          <a:xfrm>
            <a:off x="304219" y="1126253"/>
            <a:ext cx="2970719" cy="611137"/>
          </a:xfrm>
          <a:prstGeom prst="rect">
            <a:avLst/>
          </a:prstGeom>
          <a:solidFill>
            <a:schemeClr val="accent1">
              <a:alpha val="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alpha val="0"/>
                      </a:srgbClr>
                    </a:gs>
                    <a:gs pos="100000">
                      <a:srgbClr val="FFFFFF">
                        <a:alpha val="0"/>
                      </a:srgbClr>
                    </a:gs>
                  </a:gsLst>
                  <a:lin ang="5400000" scaled="0"/>
                </a:gradFill>
              </a:rPr>
              <a:t>GitHub contributions</a:t>
            </a:r>
          </a:p>
        </p:txBody>
      </p:sp>
      <p:sp>
        <p:nvSpPr>
          <p:cNvPr id="52" name="TextBox 51">
            <a:extLst>
              <a:ext uri="{FF2B5EF4-FFF2-40B4-BE49-F238E27FC236}">
                <a16:creationId xmlns:a16="http://schemas.microsoft.com/office/drawing/2014/main" id="{7B99A541-B8FC-47B3-8232-E3FA95E0D9D1}"/>
              </a:ext>
            </a:extLst>
          </p:cNvPr>
          <p:cNvSpPr txBox="1"/>
          <p:nvPr/>
        </p:nvSpPr>
        <p:spPr>
          <a:xfrm>
            <a:off x="304219" y="5372199"/>
            <a:ext cx="1809019"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alpha val="0"/>
                      </a:srgbClr>
                    </a:gs>
                    <a:gs pos="100000">
                      <a:srgbClr val="FFFFFF">
                        <a:alpha val="0"/>
                      </a:srgbClr>
                    </a:gs>
                  </a:gsLst>
                  <a:lin ang="5400000" scaled="0"/>
                </a:gradFill>
              </a:rPr>
              <a:t>95,539</a:t>
            </a:r>
          </a:p>
        </p:txBody>
      </p:sp>
      <p:sp>
        <p:nvSpPr>
          <p:cNvPr id="53" name="TextBox 52">
            <a:extLst>
              <a:ext uri="{FF2B5EF4-FFF2-40B4-BE49-F238E27FC236}">
                <a16:creationId xmlns:a16="http://schemas.microsoft.com/office/drawing/2014/main" id="{24E15E25-0624-4810-863B-B5445C374A04}"/>
              </a:ext>
            </a:extLst>
          </p:cNvPr>
          <p:cNvSpPr txBox="1"/>
          <p:nvPr/>
        </p:nvSpPr>
        <p:spPr>
          <a:xfrm>
            <a:off x="2807114" y="5372199"/>
            <a:ext cx="1809019"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alpha val="0"/>
                      </a:srgbClr>
                    </a:gs>
                    <a:gs pos="100000">
                      <a:srgbClr val="FFFFFF">
                        <a:alpha val="0"/>
                      </a:srgbClr>
                    </a:gs>
                  </a:gsLst>
                  <a:lin ang="5400000" scaled="0"/>
                </a:gradFill>
              </a:rPr>
              <a:t>314,546</a:t>
            </a:r>
          </a:p>
        </p:txBody>
      </p:sp>
      <p:sp>
        <p:nvSpPr>
          <p:cNvPr id="54" name="TextBox 53">
            <a:extLst>
              <a:ext uri="{FF2B5EF4-FFF2-40B4-BE49-F238E27FC236}">
                <a16:creationId xmlns:a16="http://schemas.microsoft.com/office/drawing/2014/main" id="{A4A8F6A1-24DB-4F57-94A8-D9A30AD6F87E}"/>
              </a:ext>
            </a:extLst>
          </p:cNvPr>
          <p:cNvSpPr txBox="1"/>
          <p:nvPr/>
        </p:nvSpPr>
        <p:spPr>
          <a:xfrm>
            <a:off x="5310008" y="5372199"/>
            <a:ext cx="1809019"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defTabSz="932114" fontAlgn="base">
              <a:lnSpc>
                <a:spcPct val="90000"/>
              </a:lnSpc>
              <a:spcBef>
                <a:spcPts val="600"/>
              </a:spcBef>
              <a:spcAft>
                <a:spcPct val="0"/>
              </a:spcAft>
              <a:buClrTx/>
              <a:buSzTx/>
              <a:buFontTx/>
              <a:buNone/>
              <a:tabLst/>
              <a:defRPr kumimoji="0" sz="1600" b="1" i="0" u="none" strike="noStrike" cap="none" spc="0" normalizeH="0" baseline="0">
                <a:ln>
                  <a:noFill/>
                </a:ln>
                <a:gradFill>
                  <a:gsLst>
                    <a:gs pos="0">
                      <a:srgbClr val="1A1A1A"/>
                    </a:gs>
                    <a:gs pos="100000">
                      <a:srgbClr val="1A1A1A"/>
                    </a:gs>
                  </a:gsLst>
                  <a:lin ang="5400000" scaled="0"/>
                </a:gradFill>
                <a:effectLst/>
                <a:uLnTx/>
                <a:uFillTx/>
                <a:latin typeface="Segoe UI"/>
              </a:defRPr>
            </a:lvl1pPr>
          </a:lstStyle>
          <a:p>
            <a:pPr algn="ctr" defTabSz="932470">
              <a:spcBef>
                <a:spcPts val="612"/>
              </a:spcBef>
              <a:defRPr/>
            </a:pPr>
            <a:r>
              <a:rPr lang="en-US" sz="1734" kern="0">
                <a:gradFill>
                  <a:gsLst>
                    <a:gs pos="0">
                      <a:srgbClr val="FFFFFF">
                        <a:alpha val="0"/>
                      </a:srgbClr>
                    </a:gs>
                    <a:gs pos="100000">
                      <a:srgbClr val="FFFFFF">
                        <a:alpha val="0"/>
                      </a:srgbClr>
                    </a:gs>
                  </a:gsLst>
                  <a:lin ang="5400000" scaled="0"/>
                </a:gradFill>
              </a:rPr>
              <a:t>601,886</a:t>
            </a:r>
          </a:p>
        </p:txBody>
      </p:sp>
      <p:sp>
        <p:nvSpPr>
          <p:cNvPr id="55" name="TextBox 54">
            <a:extLst>
              <a:ext uri="{FF2B5EF4-FFF2-40B4-BE49-F238E27FC236}">
                <a16:creationId xmlns:a16="http://schemas.microsoft.com/office/drawing/2014/main" id="{6E124156-15EA-4F67-AFC0-DF299D5F0BCB}"/>
              </a:ext>
            </a:extLst>
          </p:cNvPr>
          <p:cNvSpPr txBox="1"/>
          <p:nvPr/>
        </p:nvSpPr>
        <p:spPr>
          <a:xfrm>
            <a:off x="7812901" y="5372199"/>
            <a:ext cx="1809019"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alpha val="0"/>
                      </a:srgbClr>
                    </a:gs>
                    <a:gs pos="100000">
                      <a:srgbClr val="FFFFFF">
                        <a:alpha val="0"/>
                      </a:srgbClr>
                    </a:gs>
                  </a:gsLst>
                  <a:lin ang="5400000" scaled="0"/>
                </a:gradFill>
              </a:rPr>
              <a:t>778,871</a:t>
            </a:r>
          </a:p>
        </p:txBody>
      </p:sp>
      <p:sp>
        <p:nvSpPr>
          <p:cNvPr id="56" name="TextBox 55">
            <a:extLst>
              <a:ext uri="{FF2B5EF4-FFF2-40B4-BE49-F238E27FC236}">
                <a16:creationId xmlns:a16="http://schemas.microsoft.com/office/drawing/2014/main" id="{15A85A55-DAA5-421F-86C9-61262B2624DA}"/>
              </a:ext>
            </a:extLst>
          </p:cNvPr>
          <p:cNvSpPr txBox="1"/>
          <p:nvPr/>
        </p:nvSpPr>
        <p:spPr>
          <a:xfrm>
            <a:off x="10315797" y="5372199"/>
            <a:ext cx="1809019"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alpha val="0"/>
                      </a:srgbClr>
                    </a:gs>
                    <a:gs pos="100000">
                      <a:srgbClr val="FFFFFF">
                        <a:alpha val="0"/>
                      </a:srgbClr>
                    </a:gs>
                  </a:gsLst>
                  <a:lin ang="5400000" scaled="0"/>
                </a:gradFill>
              </a:rPr>
              <a:t>314,970 (YTD)</a:t>
            </a: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6"/>
          <a:srcRect l="23815" t="31218" b="2050"/>
          <a:stretch/>
        </p:blipFill>
        <p:spPr>
          <a:xfrm>
            <a:off x="-12464207" y="445"/>
            <a:ext cx="12429179" cy="6125904"/>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819408" y="446"/>
            <a:ext cx="10788325" cy="6125904"/>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7558" y="1596061"/>
            <a:ext cx="4876115" cy="2206983"/>
          </a:xfrm>
          <a:prstGeom prst="rect">
            <a:avLst/>
          </a:prstGeom>
        </p:spPr>
        <p:txBody>
          <a:bodyPr wrap="square">
            <a:spAutoFit/>
          </a:bodyPr>
          <a:lstStyle/>
          <a:p>
            <a:pPr marL="116563" indent="-116563" defTabSz="932470">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470">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A7341DA2-01CC-44DC-8FB5-8535C54AD10D}"/>
              </a:ext>
            </a:extLst>
          </p:cNvPr>
          <p:cNvSpPr>
            <a:spLocks noGrp="1"/>
          </p:cNvSpPr>
          <p:nvPr>
            <p:ph type="title"/>
          </p:nvPr>
        </p:nvSpPr>
        <p:spPr>
          <a:xfrm>
            <a:off x="465080" y="-543954"/>
            <a:ext cx="11531715" cy="411110"/>
          </a:xfrm>
        </p:spPr>
        <p:txBody>
          <a:bodyPr/>
          <a:lstStyle/>
          <a:p>
            <a:r>
              <a:rPr lang="en-US">
                <a:noFill/>
              </a:rPr>
              <a:t>Open source timeline</a:t>
            </a:r>
          </a:p>
        </p:txBody>
      </p:sp>
      <p:sp>
        <p:nvSpPr>
          <p:cNvPr id="46" name="Rectangle 45">
            <a:extLst>
              <a:ext uri="{FF2B5EF4-FFF2-40B4-BE49-F238E27FC236}">
                <a16:creationId xmlns:a16="http://schemas.microsoft.com/office/drawing/2014/main" id="{2242AE50-2D5B-4F52-A17B-565CAE82A212}"/>
              </a:ext>
            </a:extLst>
          </p:cNvPr>
          <p:cNvSpPr/>
          <p:nvPr/>
        </p:nvSpPr>
        <p:spPr bwMode="auto">
          <a:xfrm>
            <a:off x="10479160" y="968077"/>
            <a:ext cx="1807381" cy="4402094"/>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t" anchorCtr="0" compatLnSpc="1">
            <a:prstTxWarp prst="textNoShape">
              <a:avLst/>
            </a:prstTxWarp>
            <a:noAutofit/>
          </a:bodyPr>
          <a:lstStyle/>
          <a:p>
            <a:pPr defTabSz="950568"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2018/19</a:t>
            </a:r>
          </a:p>
          <a:p>
            <a:pPr defTabSz="950568"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acquires GitHub</a:t>
            </a:r>
          </a:p>
        </p:txBody>
      </p:sp>
      <p:grpSp>
        <p:nvGrpSpPr>
          <p:cNvPr id="47" name="Group 46" descr="GitHub">
            <a:extLst>
              <a:ext uri="{FF2B5EF4-FFF2-40B4-BE49-F238E27FC236}">
                <a16:creationId xmlns:a16="http://schemas.microsoft.com/office/drawing/2014/main" id="{E7CBF2C4-614E-4D3B-AAD5-53E1775690CE}"/>
              </a:ext>
            </a:extLst>
          </p:cNvPr>
          <p:cNvGrpSpPr/>
          <p:nvPr/>
        </p:nvGrpSpPr>
        <p:grpSpPr>
          <a:xfrm>
            <a:off x="10230906" y="2518616"/>
            <a:ext cx="1720632" cy="917842"/>
            <a:chOff x="4052963" y="-14104"/>
            <a:chExt cx="4363498" cy="2327633"/>
          </a:xfrm>
        </p:grpSpPr>
        <p:grpSp>
          <p:nvGrpSpPr>
            <p:cNvPr id="48" name="Group 47">
              <a:extLst>
                <a:ext uri="{FF2B5EF4-FFF2-40B4-BE49-F238E27FC236}">
                  <a16:creationId xmlns:a16="http://schemas.microsoft.com/office/drawing/2014/main" id="{13BCB103-C823-4FE1-8359-FFC7984F12D0}"/>
                </a:ext>
              </a:extLst>
            </p:cNvPr>
            <p:cNvGrpSpPr>
              <a:grpSpLocks noChangeAspect="1"/>
            </p:cNvGrpSpPr>
            <p:nvPr/>
          </p:nvGrpSpPr>
          <p:grpSpPr bwMode="auto">
            <a:xfrm>
              <a:off x="4052963" y="-14104"/>
              <a:ext cx="3590063" cy="2327633"/>
              <a:chOff x="7001" y="1134"/>
              <a:chExt cx="5989" cy="3883"/>
            </a:xfrm>
            <a:solidFill>
              <a:schemeClr val="tx1"/>
            </a:solidFill>
          </p:grpSpPr>
          <p:sp>
            <p:nvSpPr>
              <p:cNvPr id="50" name="Freeform 5">
                <a:extLst>
                  <a:ext uri="{FF2B5EF4-FFF2-40B4-BE49-F238E27FC236}">
                    <a16:creationId xmlns:a16="http://schemas.microsoft.com/office/drawing/2014/main" id="{8C48EF05-F998-4DCA-AFC1-0712D4E3F434}"/>
                  </a:ext>
                </a:extLst>
              </p:cNvPr>
              <p:cNvSpPr>
                <a:spLocks/>
              </p:cNvSpPr>
              <p:nvPr userDrawn="1"/>
            </p:nvSpPr>
            <p:spPr bwMode="auto">
              <a:xfrm>
                <a:off x="10898" y="1134"/>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57" name="Freeform 6">
                <a:extLst>
                  <a:ext uri="{FF2B5EF4-FFF2-40B4-BE49-F238E27FC236}">
                    <a16:creationId xmlns:a16="http://schemas.microsoft.com/office/drawing/2014/main" id="{C91AF9CE-8C8A-4F36-A9C2-EE88B15747C7}"/>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58" name="Freeform 7">
                <a:extLst>
                  <a:ext uri="{FF2B5EF4-FFF2-40B4-BE49-F238E27FC236}">
                    <a16:creationId xmlns:a16="http://schemas.microsoft.com/office/drawing/2014/main" id="{9B0FBDB3-C625-493C-9A50-BED7017A3AF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59" name="Freeform 8">
                <a:extLst>
                  <a:ext uri="{FF2B5EF4-FFF2-40B4-BE49-F238E27FC236}">
                    <a16:creationId xmlns:a16="http://schemas.microsoft.com/office/drawing/2014/main" id="{4193EAAB-1938-454C-9037-6D97B053F9F4}"/>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60" name="Freeform 9">
                <a:extLst>
                  <a:ext uri="{FF2B5EF4-FFF2-40B4-BE49-F238E27FC236}">
                    <a16:creationId xmlns:a16="http://schemas.microsoft.com/office/drawing/2014/main" id="{09A5F9C1-6870-48F3-A537-8AA99939ACC2}"/>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62" name="Freeform 10">
                <a:extLst>
                  <a:ext uri="{FF2B5EF4-FFF2-40B4-BE49-F238E27FC236}">
                    <a16:creationId xmlns:a16="http://schemas.microsoft.com/office/drawing/2014/main" id="{7280E655-985D-43E8-8026-99A09940E45F}"/>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63" name="Freeform 11">
                <a:extLst>
                  <a:ext uri="{FF2B5EF4-FFF2-40B4-BE49-F238E27FC236}">
                    <a16:creationId xmlns:a16="http://schemas.microsoft.com/office/drawing/2014/main" id="{D561EA2B-51DB-4129-8B26-5A750733229C}"/>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sp>
            <p:nvSpPr>
              <p:cNvPr id="67" name="Freeform 12">
                <a:extLst>
                  <a:ext uri="{FF2B5EF4-FFF2-40B4-BE49-F238E27FC236}">
                    <a16:creationId xmlns:a16="http://schemas.microsoft.com/office/drawing/2014/main" id="{7DAE3B49-C068-4701-B34B-69F7A953E1FD}"/>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chemeClr val="tx2"/>
                  </a:solidFill>
                  <a:latin typeface="Segoe UI"/>
                </a:endParaRPr>
              </a:p>
            </p:txBody>
          </p:sp>
        </p:grpSp>
        <p:pic>
          <p:nvPicPr>
            <p:cNvPr id="49" name="Picture 48" descr="GitHub">
              <a:extLst>
                <a:ext uri="{FF2B5EF4-FFF2-40B4-BE49-F238E27FC236}">
                  <a16:creationId xmlns:a16="http://schemas.microsoft.com/office/drawing/2014/main" id="{0AA7D832-E019-41B8-B46F-F8B89B47310E}"/>
                </a:ext>
              </a:extLst>
            </p:cNvPr>
            <p:cNvPicPr>
              <a:picLocks noChangeAspect="1"/>
            </p:cNvPicPr>
            <p:nvPr/>
          </p:nvPicPr>
          <p:blipFill>
            <a:blip r:embed="rId7">
              <a:lum bright="-40000" contrast="-40000"/>
            </a:blip>
            <a:stretch>
              <a:fillRect/>
            </a:stretch>
          </p:blipFill>
          <p:spPr>
            <a:xfrm>
              <a:off x="5487060" y="1501063"/>
              <a:ext cx="2929401" cy="789310"/>
            </a:xfrm>
            <a:prstGeom prst="rect">
              <a:avLst/>
            </a:prstGeom>
          </p:spPr>
        </p:pic>
      </p:grpSp>
      <p:sp>
        <p:nvSpPr>
          <p:cNvPr id="68" name="TextBox 67">
            <a:extLst>
              <a:ext uri="{FF2B5EF4-FFF2-40B4-BE49-F238E27FC236}">
                <a16:creationId xmlns:a16="http://schemas.microsoft.com/office/drawing/2014/main" id="{180E619E-0EE6-49C5-8BFA-3783F4521905}"/>
              </a:ext>
            </a:extLst>
          </p:cNvPr>
          <p:cNvSpPr txBox="1"/>
          <p:nvPr/>
        </p:nvSpPr>
        <p:spPr>
          <a:xfrm>
            <a:off x="9310542" y="6327081"/>
            <a:ext cx="341729" cy="116023"/>
          </a:xfrm>
          <a:prstGeom prst="roundRect">
            <a:avLst>
              <a:gd name="adj" fmla="val 31973"/>
            </a:avLst>
          </a:prstGeom>
          <a:solidFill>
            <a:schemeClr val="bg1"/>
          </a:solidFill>
        </p:spPr>
        <p:txBody>
          <a:bodyPr wrap="square" lIns="0" tIns="0" rIns="0" bIns="0" rtlCol="0" anchor="ctr">
            <a:noAutofit/>
          </a:bodyPr>
          <a:lstStyle/>
          <a:p>
            <a:pPr algn="ctr" defTabSz="932470">
              <a:defRPr/>
            </a:pPr>
            <a:r>
              <a:rPr lang="en-US" sz="1071" b="1">
                <a:gradFill>
                  <a:gsLst>
                    <a:gs pos="2917">
                      <a:srgbClr val="0078D4"/>
                    </a:gs>
                    <a:gs pos="100000">
                      <a:srgbClr val="0078D4"/>
                    </a:gs>
                  </a:gsLst>
                  <a:lin ang="5400000" scaled="0"/>
                </a:gradFill>
                <a:latin typeface="Segoe UI"/>
              </a:rPr>
              <a:t>2018</a:t>
            </a:r>
          </a:p>
        </p:txBody>
      </p:sp>
      <p:sp>
        <p:nvSpPr>
          <p:cNvPr id="72" name="TextBox 71">
            <a:extLst>
              <a:ext uri="{FF2B5EF4-FFF2-40B4-BE49-F238E27FC236}">
                <a16:creationId xmlns:a16="http://schemas.microsoft.com/office/drawing/2014/main" id="{0102C303-32F5-49AC-83E1-5C5D04F0E816}"/>
              </a:ext>
            </a:extLst>
          </p:cNvPr>
          <p:cNvSpPr txBox="1"/>
          <p:nvPr/>
        </p:nvSpPr>
        <p:spPr>
          <a:xfrm>
            <a:off x="304219" y="628929"/>
            <a:ext cx="2970719" cy="611137"/>
          </a:xfrm>
          <a:prstGeom prst="rect">
            <a:avLst/>
          </a:prstGeom>
          <a:solidFill>
            <a:schemeClr val="tx2"/>
          </a:solidFill>
          <a:ln w="10795" cap="flat" cmpd="sng" algn="ctr">
            <a:noFill/>
            <a:prstDash val="solid"/>
          </a:ln>
          <a:effectLst>
            <a:outerShdw blurRad="241300" dist="50800" dir="2700000" algn="tl" rotWithShape="0">
              <a:prstClr val="black">
                <a:alpha val="35000"/>
              </a:prstClr>
            </a:outerShdw>
          </a:effectLst>
        </p:spPr>
        <p:txBody>
          <a:bodyPr vert="horz" wrap="square" lIns="139873" tIns="93248" rIns="93248" bIns="93248"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32470">
              <a:spcBef>
                <a:spcPts val="612"/>
              </a:spcBef>
              <a:defRPr/>
            </a:pPr>
            <a:r>
              <a:rPr lang="en-US" sz="1734">
                <a:gradFill>
                  <a:gsLst>
                    <a:gs pos="0">
                      <a:srgbClr val="FFFFFF"/>
                    </a:gs>
                    <a:gs pos="100000">
                      <a:srgbClr val="FFFFFF"/>
                    </a:gs>
                  </a:gsLst>
                  <a:lin ang="5400000" scaled="0"/>
                </a:gradFill>
              </a:rPr>
              <a:t>GitHub contributions</a:t>
            </a:r>
          </a:p>
        </p:txBody>
      </p:sp>
    </p:spTree>
    <p:extLst>
      <p:ext uri="{BB962C8B-B14F-4D97-AF65-F5344CB8AC3E}">
        <p14:creationId xmlns:p14="http://schemas.microsoft.com/office/powerpoint/2010/main" val="538733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42" presetClass="path" presetSubtype="0" decel="100000" fill="hold" grpId="1" nodeType="withEffect">
                                  <p:stCondLst>
                                    <p:cond delay="0"/>
                                  </p:stCondLst>
                                  <p:childTnLst>
                                    <p:animMotion origin="layout" path="M -3.07034E-6 -0.04493 L -3.07034E-6 -4.63005E-6 " pathEditMode="relative" rAng="0" ptsTypes="AA">
                                      <p:cBhvr>
                                        <p:cTn id="12" dur="600" fill="hold"/>
                                        <p:tgtEl>
                                          <p:spTgt spid="104"/>
                                        </p:tgtEl>
                                        <p:attrNameLst>
                                          <p:attrName>ppt_x</p:attrName>
                                          <p:attrName>ppt_y</p:attrName>
                                        </p:attrNameLst>
                                      </p:cBhvr>
                                      <p:rCtr x="0" y="2247"/>
                                    </p:animMotion>
                                  </p:childTnLst>
                                </p:cTn>
                              </p:par>
                              <p:par>
                                <p:cTn id="13" presetID="10" presetClass="entr" presetSubtype="0" fill="hold" grpId="0" nodeType="withEffect">
                                  <p:stCondLst>
                                    <p:cond delay="25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42" presetClass="path" presetSubtype="0" decel="100000" fill="hold" grpId="1" nodeType="withEffect">
                                  <p:stCondLst>
                                    <p:cond delay="250"/>
                                  </p:stCondLst>
                                  <p:childTnLst>
                                    <p:animMotion origin="layout" path="M -1.58943E-6 -0.04494 L -1.58943E-6 8.98774E-7 " pathEditMode="relative" rAng="0" ptsTypes="AA">
                                      <p:cBhvr>
                                        <p:cTn id="17" dur="600" fill="hold"/>
                                        <p:tgtEl>
                                          <p:spTgt spid="105"/>
                                        </p:tgtEl>
                                        <p:attrNameLst>
                                          <p:attrName>ppt_x</p:attrName>
                                          <p:attrName>ppt_y</p:attrName>
                                        </p:attrNameLst>
                                      </p:cBhvr>
                                      <p:rCtr x="0" y="2247"/>
                                    </p:animMotion>
                                  </p:childTnLst>
                                </p:cTn>
                              </p:par>
                              <p:par>
                                <p:cTn id="18" presetID="10" presetClass="entr" presetSubtype="0" fill="hold" grpId="0" nodeType="withEffect">
                                  <p:stCondLst>
                                    <p:cond delay="50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par>
                                <p:cTn id="21" presetID="42" presetClass="path" presetSubtype="0" decel="100000" fill="hold" grpId="1" nodeType="withEffect">
                                  <p:stCondLst>
                                    <p:cond delay="500"/>
                                  </p:stCondLst>
                                  <p:childTnLst>
                                    <p:animMotion origin="layout" path="M 2.22648E-6 -0.04494 L 2.22648E-6 -2.74172E-6 " pathEditMode="relative" rAng="0" ptsTypes="AA">
                                      <p:cBhvr>
                                        <p:cTn id="22" dur="600" fill="hold"/>
                                        <p:tgtEl>
                                          <p:spTgt spid="107"/>
                                        </p:tgtEl>
                                        <p:attrNameLst>
                                          <p:attrName>ppt_x</p:attrName>
                                          <p:attrName>ppt_y</p:attrName>
                                        </p:attrNameLst>
                                      </p:cBhvr>
                                      <p:rCtr x="0" y="2247"/>
                                    </p:animMotion>
                                  </p:childTnLst>
                                </p:cTn>
                              </p:par>
                              <p:par>
                                <p:cTn id="23" presetID="10" presetClass="entr" presetSubtype="0" fill="hold" grpId="0" nodeType="withEffect">
                                  <p:stCondLst>
                                    <p:cond delay="75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42" presetClass="path" presetSubtype="0" decel="100000" fill="hold" grpId="1" nodeType="withEffect">
                                  <p:stCondLst>
                                    <p:cond delay="750"/>
                                  </p:stCondLst>
                                  <p:childTnLst>
                                    <p:animMotion origin="layout" path="M -3.95762E-6 -0.04494 L -3.95762E-6 -2.97776E-6 " pathEditMode="relative" rAng="0" ptsTypes="AA">
                                      <p:cBhvr>
                                        <p:cTn id="27" dur="600" fill="hold"/>
                                        <p:tgtEl>
                                          <p:spTgt spid="108"/>
                                        </p:tgtEl>
                                        <p:attrNameLst>
                                          <p:attrName>ppt_x</p:attrName>
                                          <p:attrName>ppt_y</p:attrName>
                                        </p:attrNameLst>
                                      </p:cBhvr>
                                      <p:rCtr x="0" y="2247"/>
                                    </p:animMotion>
                                  </p:childTnLst>
                                </p:cTn>
                              </p:par>
                              <p:par>
                                <p:cTn id="28" presetID="10" presetClass="entr" presetSubtype="0" fill="hold" grpId="0" nodeType="withEffect">
                                  <p:stCondLst>
                                    <p:cond delay="10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42" presetClass="path" presetSubtype="0" decel="100000" fill="hold" grpId="1" nodeType="withEffect">
                                  <p:stCondLst>
                                    <p:cond delay="1000"/>
                                  </p:stCondLst>
                                  <p:childTnLst>
                                    <p:animMotion origin="layout" path="M -1.41708E-7 -0.04493 L -1.41708E-7 -4.5665E-6 " pathEditMode="relative" rAng="0" ptsTypes="AA">
                                      <p:cBhvr>
                                        <p:cTn id="32" dur="600" fill="hold"/>
                                        <p:tgtEl>
                                          <p:spTgt spid="109"/>
                                        </p:tgtEl>
                                        <p:attrNameLst>
                                          <p:attrName>ppt_x</p:attrName>
                                          <p:attrName>ppt_y</p:attrName>
                                        </p:attrNameLst>
                                      </p:cBhvr>
                                      <p:rCtr x="0" y="2247"/>
                                    </p:animMotion>
                                  </p:childTnLst>
                                </p:cTn>
                              </p:par>
                              <p:par>
                                <p:cTn id="33" presetID="10" presetClass="entr" presetSubtype="0" fill="hold" grpId="0" nodeType="withEffect">
                                  <p:stCondLst>
                                    <p:cond delay="125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42" presetClass="path" presetSubtype="0" decel="100000" fill="hold" grpId="1" nodeType="withEffect">
                                  <p:stCondLst>
                                    <p:cond delay="1250"/>
                                  </p:stCondLst>
                                  <p:childTnLst>
                                    <p:animMotion origin="layout" path="M 1.89966E-6 -0.04494 L 1.89966E-6 1.38901E-6 " pathEditMode="relative" rAng="0" ptsTypes="AA">
                                      <p:cBhvr>
                                        <p:cTn id="37" dur="600" fill="hold"/>
                                        <p:tgtEl>
                                          <p:spTgt spid="46"/>
                                        </p:tgtEl>
                                        <p:attrNameLst>
                                          <p:attrName>ppt_x</p:attrName>
                                          <p:attrName>ppt_y</p:attrName>
                                        </p:attrNameLst>
                                      </p:cBhvr>
                                      <p:rCtr x="0" y="2247"/>
                                    </p:animMotion>
                                  </p:childTnLst>
                                </p:cTn>
                              </p:par>
                              <p:par>
                                <p:cTn id="38" presetID="10" presetClass="entr" presetSubtype="0" fill="hold" nodeType="withEffect">
                                  <p:stCondLst>
                                    <p:cond delay="1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42" presetClass="path" presetSubtype="0" decel="100000" fill="hold" nodeType="withEffect">
                                  <p:stCondLst>
                                    <p:cond delay="1250"/>
                                  </p:stCondLst>
                                  <p:childTnLst>
                                    <p:animMotion origin="layout" path="M 4.59594E-6 -3.02315E-6 L 4.59594E-6 0.03836 " pathEditMode="relative" rAng="0" ptsTypes="AA">
                                      <p:cBhvr>
                                        <p:cTn id="42" dur="500" spd="-100000" fill="hold"/>
                                        <p:tgtEl>
                                          <p:spTgt spid="47"/>
                                        </p:tgtEl>
                                        <p:attrNameLst>
                                          <p:attrName>ppt_x</p:attrName>
                                          <p:attrName>ppt_y</p:attrName>
                                        </p:attrNameLst>
                                      </p:cBhvr>
                                      <p:rCtr x="0" y="1906"/>
                                    </p:animMotion>
                                  </p:childTnLst>
                                </p:cTn>
                              </p:par>
                              <p:par>
                                <p:cTn id="43" presetID="22" presetClass="entr" presetSubtype="8"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par>
                                <p:cTn id="64" presetID="22" presetClass="entr" presetSubtype="8" fill="hold" nodeType="withEffect">
                                  <p:stCondLst>
                                    <p:cond delay="250"/>
                                  </p:stCondLst>
                                  <p:childTnLst>
                                    <p:set>
                                      <p:cBhvr>
                                        <p:cTn id="65" dur="1" fill="hold">
                                          <p:stCondLst>
                                            <p:cond delay="0"/>
                                          </p:stCondLst>
                                        </p:cTn>
                                        <p:tgtEl>
                                          <p:spTgt spid="69"/>
                                        </p:tgtEl>
                                        <p:attrNameLst>
                                          <p:attrName>style.visibility</p:attrName>
                                        </p:attrNameLst>
                                      </p:cBhvr>
                                      <p:to>
                                        <p:strVal val="visible"/>
                                      </p:to>
                                    </p:set>
                                    <p:animEffect transition="in" filter="wipe(left)">
                                      <p:cBhvr>
                                        <p:cTn id="66" dur="1250"/>
                                        <p:tgtEl>
                                          <p:spTgt spid="6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72"/>
                                        </p:tgtEl>
                                        <p:attrNameLst>
                                          <p:attrName>style.visibility</p:attrName>
                                        </p:attrNameLst>
                                      </p:cBhvr>
                                      <p:to>
                                        <p:strVal val="visible"/>
                                      </p:to>
                                    </p:set>
                                    <p:animEffect transition="in" filter="wipe(left)">
                                      <p:cBhvr>
                                        <p:cTn id="69" dur="1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1" grpId="0" animBg="1"/>
      <p:bldP spid="38" grpId="0" animBg="1"/>
      <p:bldP spid="39" grpId="0" animBg="1"/>
      <p:bldP spid="40" grpId="0" animBg="1"/>
      <p:bldP spid="41" grpId="0" animBg="1"/>
      <p:bldP spid="42" grpId="0" animBg="1"/>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46" grpId="0" animBg="1"/>
      <p:bldP spid="46" grpId="1" animBg="1"/>
      <p:bldP spid="7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0EA62D40-D49B-40AB-933D-1984CF441CC1}"/>
              </a:ext>
            </a:extLst>
          </p:cNvPr>
          <p:cNvSpPr txBox="1">
            <a:spLocks/>
          </p:cNvSpPr>
          <p:nvPr/>
        </p:nvSpPr>
        <p:spPr>
          <a:xfrm>
            <a:off x="2133152" y="3136948"/>
            <a:ext cx="2859204"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2448" spc="0">
                <a:solidFill>
                  <a:schemeClr val="tx1"/>
                </a:solidFill>
                <a:latin typeface="Segoe UI Semibold"/>
              </a:rPr>
              <a:t>Suggested Changes</a:t>
            </a:r>
          </a:p>
        </p:txBody>
      </p:sp>
      <p:sp>
        <p:nvSpPr>
          <p:cNvPr id="32" name="Title 3">
            <a:extLst>
              <a:ext uri="{FF2B5EF4-FFF2-40B4-BE49-F238E27FC236}">
                <a16:creationId xmlns:a16="http://schemas.microsoft.com/office/drawing/2014/main" id="{5200DC4F-D61E-458D-B014-EE935D5A94C4}"/>
              </a:ext>
            </a:extLst>
          </p:cNvPr>
          <p:cNvSpPr txBox="1">
            <a:spLocks/>
          </p:cNvSpPr>
          <p:nvPr/>
        </p:nvSpPr>
        <p:spPr>
          <a:xfrm>
            <a:off x="6361374" y="3136948"/>
            <a:ext cx="3916078"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51028" fontAlgn="base">
              <a:lnSpc>
                <a:spcPct val="90000"/>
              </a:lnSpc>
              <a:spcBef>
                <a:spcPts val="1224"/>
              </a:spcBef>
              <a:spcAft>
                <a:spcPts val="1224"/>
              </a:spcAft>
            </a:pPr>
            <a:r>
              <a:rPr lang="en-US" sz="2448" spc="0">
                <a:solidFill>
                  <a:schemeClr val="tx2"/>
                </a:solidFill>
                <a:latin typeface="Segoe UI Semibold"/>
              </a:rPr>
              <a:t>Single-click change review </a:t>
            </a:r>
          </a:p>
        </p:txBody>
      </p:sp>
      <p:cxnSp>
        <p:nvCxnSpPr>
          <p:cNvPr id="34" name="Straight Connector 33">
            <a:extLst>
              <a:ext uri="{FF2B5EF4-FFF2-40B4-BE49-F238E27FC236}">
                <a16:creationId xmlns:a16="http://schemas.microsoft.com/office/drawing/2014/main" id="{1B8F5755-3D73-495B-A4CF-65381E338D78}"/>
              </a:ext>
              <a:ext uri="{C183D7F6-B498-43B3-948B-1728B52AA6E4}">
                <adec:decorative xmlns:adec="http://schemas.microsoft.com/office/drawing/2017/decorative" val="1"/>
              </a:ext>
            </a:extLst>
          </p:cNvPr>
          <p:cNvCxnSpPr>
            <a:cxnSpLocks/>
          </p:cNvCxnSpPr>
          <p:nvPr/>
        </p:nvCxnSpPr>
        <p:spPr>
          <a:xfrm>
            <a:off x="4992187" y="3306456"/>
            <a:ext cx="1404978" cy="0"/>
          </a:xfrm>
          <a:prstGeom prst="line">
            <a:avLst/>
          </a:prstGeom>
          <a:ln w="1587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itle 3">
            <a:extLst>
              <a:ext uri="{FF2B5EF4-FFF2-40B4-BE49-F238E27FC236}">
                <a16:creationId xmlns:a16="http://schemas.microsoft.com/office/drawing/2014/main" id="{2CC3C428-9423-46CF-91F0-31D98D52CC7D}"/>
              </a:ext>
            </a:extLst>
          </p:cNvPr>
          <p:cNvSpPr txBox="1">
            <a:spLocks/>
          </p:cNvSpPr>
          <p:nvPr/>
        </p:nvSpPr>
        <p:spPr>
          <a:xfrm>
            <a:off x="2133152" y="3823447"/>
            <a:ext cx="2098642"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2448" spc="0">
                <a:solidFill>
                  <a:schemeClr val="tx1"/>
                </a:solidFill>
                <a:latin typeface="Segoe UI Semibold"/>
              </a:rPr>
              <a:t>Security Alerts</a:t>
            </a:r>
          </a:p>
        </p:txBody>
      </p:sp>
      <p:sp>
        <p:nvSpPr>
          <p:cNvPr id="38" name="Title 3">
            <a:extLst>
              <a:ext uri="{FF2B5EF4-FFF2-40B4-BE49-F238E27FC236}">
                <a16:creationId xmlns:a16="http://schemas.microsoft.com/office/drawing/2014/main" id="{2257BB9C-B887-4069-AA93-2D11E29315B8}"/>
              </a:ext>
            </a:extLst>
          </p:cNvPr>
          <p:cNvSpPr txBox="1">
            <a:spLocks/>
          </p:cNvSpPr>
          <p:nvPr/>
        </p:nvSpPr>
        <p:spPr>
          <a:xfrm>
            <a:off x="2133152" y="4509947"/>
            <a:ext cx="2271747"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2448" spc="0">
                <a:solidFill>
                  <a:schemeClr val="tx1"/>
                </a:solidFill>
                <a:latin typeface="Segoe UI Semibold"/>
              </a:rPr>
              <a:t>Token Scanning</a:t>
            </a:r>
          </a:p>
        </p:txBody>
      </p:sp>
      <p:sp>
        <p:nvSpPr>
          <p:cNvPr id="39" name="Title 3">
            <a:extLst>
              <a:ext uri="{FF2B5EF4-FFF2-40B4-BE49-F238E27FC236}">
                <a16:creationId xmlns:a16="http://schemas.microsoft.com/office/drawing/2014/main" id="{E3577DE6-9893-40AE-A110-47A857D3712E}"/>
              </a:ext>
            </a:extLst>
          </p:cNvPr>
          <p:cNvSpPr txBox="1">
            <a:spLocks/>
          </p:cNvSpPr>
          <p:nvPr/>
        </p:nvSpPr>
        <p:spPr>
          <a:xfrm>
            <a:off x="2133152" y="5196447"/>
            <a:ext cx="2205500"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2448" spc="0">
                <a:solidFill>
                  <a:schemeClr val="tx1"/>
                </a:solidFill>
                <a:latin typeface="Segoe UI Semibold"/>
              </a:rPr>
              <a:t>GitHub Actions</a:t>
            </a:r>
          </a:p>
        </p:txBody>
      </p:sp>
      <p:sp>
        <p:nvSpPr>
          <p:cNvPr id="41" name="Title 3">
            <a:extLst>
              <a:ext uri="{FF2B5EF4-FFF2-40B4-BE49-F238E27FC236}">
                <a16:creationId xmlns:a16="http://schemas.microsoft.com/office/drawing/2014/main" id="{1B226DA3-EDC2-493B-8027-88377073D6BB}"/>
              </a:ext>
            </a:extLst>
          </p:cNvPr>
          <p:cNvSpPr txBox="1">
            <a:spLocks/>
          </p:cNvSpPr>
          <p:nvPr/>
        </p:nvSpPr>
        <p:spPr>
          <a:xfrm>
            <a:off x="5408349" y="3823447"/>
            <a:ext cx="4869103"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51028" fontAlgn="base">
              <a:lnSpc>
                <a:spcPct val="90000"/>
              </a:lnSpc>
              <a:spcBef>
                <a:spcPts val="1224"/>
              </a:spcBef>
              <a:spcAft>
                <a:spcPts val="1224"/>
              </a:spcAft>
            </a:pPr>
            <a:r>
              <a:rPr lang="en-US" sz="2448" spc="0">
                <a:solidFill>
                  <a:schemeClr val="tx2"/>
                </a:solidFill>
                <a:latin typeface="Segoe UI Semibold"/>
              </a:rPr>
              <a:t>JavaScript, Ruby, Python, Java, C#</a:t>
            </a:r>
          </a:p>
        </p:txBody>
      </p:sp>
      <p:sp>
        <p:nvSpPr>
          <p:cNvPr id="42" name="Title 3">
            <a:extLst>
              <a:ext uri="{FF2B5EF4-FFF2-40B4-BE49-F238E27FC236}">
                <a16:creationId xmlns:a16="http://schemas.microsoft.com/office/drawing/2014/main" id="{0C891768-D9DA-4CF9-BF8A-BA90573006A4}"/>
              </a:ext>
            </a:extLst>
          </p:cNvPr>
          <p:cNvSpPr txBox="1">
            <a:spLocks/>
          </p:cNvSpPr>
          <p:nvPr/>
        </p:nvSpPr>
        <p:spPr>
          <a:xfrm>
            <a:off x="4767593" y="4509947"/>
            <a:ext cx="5509859"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51028" fontAlgn="base">
              <a:lnSpc>
                <a:spcPct val="90000"/>
              </a:lnSpc>
              <a:spcBef>
                <a:spcPts val="1224"/>
              </a:spcBef>
              <a:spcAft>
                <a:spcPts val="1224"/>
              </a:spcAft>
            </a:pPr>
            <a:r>
              <a:rPr lang="en-US" sz="2448" spc="0">
                <a:solidFill>
                  <a:schemeClr val="tx2"/>
                </a:solidFill>
                <a:latin typeface="Segoe UI Semibold"/>
              </a:rPr>
              <a:t>Detect and disable credentials in code</a:t>
            </a:r>
          </a:p>
        </p:txBody>
      </p:sp>
      <p:sp>
        <p:nvSpPr>
          <p:cNvPr id="43" name="Title 3">
            <a:extLst>
              <a:ext uri="{FF2B5EF4-FFF2-40B4-BE49-F238E27FC236}">
                <a16:creationId xmlns:a16="http://schemas.microsoft.com/office/drawing/2014/main" id="{429D9198-332F-41B0-8538-3F23D990D32F}"/>
              </a:ext>
            </a:extLst>
          </p:cNvPr>
          <p:cNvSpPr txBox="1">
            <a:spLocks/>
          </p:cNvSpPr>
          <p:nvPr/>
        </p:nvSpPr>
        <p:spPr>
          <a:xfrm>
            <a:off x="5719244" y="5196447"/>
            <a:ext cx="4558208" cy="34581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51028" fontAlgn="base">
              <a:lnSpc>
                <a:spcPct val="90000"/>
              </a:lnSpc>
              <a:spcBef>
                <a:spcPts val="1224"/>
              </a:spcBef>
              <a:spcAft>
                <a:spcPts val="1224"/>
              </a:spcAft>
            </a:pPr>
            <a:r>
              <a:rPr lang="en-US" sz="2448" spc="0">
                <a:solidFill>
                  <a:schemeClr val="tx2"/>
                </a:solidFill>
                <a:latin typeface="Segoe UI Semibold"/>
              </a:rPr>
              <a:t>Serverless developer workflows</a:t>
            </a:r>
          </a:p>
        </p:txBody>
      </p:sp>
      <p:cxnSp>
        <p:nvCxnSpPr>
          <p:cNvPr id="44" name="Straight Connector 43">
            <a:extLst>
              <a:ext uri="{FF2B5EF4-FFF2-40B4-BE49-F238E27FC236}">
                <a16:creationId xmlns:a16="http://schemas.microsoft.com/office/drawing/2014/main" id="{2E4367F8-7C0A-46A7-BB46-B715A4B480DB}"/>
              </a:ext>
              <a:ext uri="{C183D7F6-B498-43B3-948B-1728B52AA6E4}">
                <adec:decorative xmlns:adec="http://schemas.microsoft.com/office/drawing/2017/decorative" val="1"/>
              </a:ext>
            </a:extLst>
          </p:cNvPr>
          <p:cNvCxnSpPr>
            <a:cxnSpLocks/>
          </p:cNvCxnSpPr>
          <p:nvPr/>
        </p:nvCxnSpPr>
        <p:spPr>
          <a:xfrm>
            <a:off x="4228376" y="3980351"/>
            <a:ext cx="1251972" cy="0"/>
          </a:xfrm>
          <a:prstGeom prst="line">
            <a:avLst/>
          </a:prstGeom>
          <a:ln w="1587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4DDADF-F608-40A8-B416-3A32A30E8B62}"/>
              </a:ext>
              <a:ext uri="{C183D7F6-B498-43B3-948B-1728B52AA6E4}">
                <adec:decorative xmlns:adec="http://schemas.microsoft.com/office/drawing/2017/decorative" val="1"/>
              </a:ext>
            </a:extLst>
          </p:cNvPr>
          <p:cNvCxnSpPr>
            <a:cxnSpLocks/>
          </p:cNvCxnSpPr>
          <p:nvPr/>
        </p:nvCxnSpPr>
        <p:spPr>
          <a:xfrm>
            <a:off x="4415383" y="4679454"/>
            <a:ext cx="417729" cy="0"/>
          </a:xfrm>
          <a:prstGeom prst="line">
            <a:avLst/>
          </a:prstGeom>
          <a:ln w="1587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F97BF0-E3F7-4D7A-BA1C-4F00C6933102}"/>
              </a:ext>
              <a:ext uri="{C183D7F6-B498-43B3-948B-1728B52AA6E4}">
                <adec:decorative xmlns:adec="http://schemas.microsoft.com/office/drawing/2017/decorative" val="1"/>
              </a:ext>
            </a:extLst>
          </p:cNvPr>
          <p:cNvCxnSpPr>
            <a:cxnSpLocks/>
          </p:cNvCxnSpPr>
          <p:nvPr/>
        </p:nvCxnSpPr>
        <p:spPr>
          <a:xfrm>
            <a:off x="4365190" y="5365954"/>
            <a:ext cx="1381095" cy="0"/>
          </a:xfrm>
          <a:prstGeom prst="line">
            <a:avLst/>
          </a:prstGeom>
          <a:ln w="1587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Rectangle: Rounded Corners 46">
            <a:extLst>
              <a:ext uri="{FF2B5EF4-FFF2-40B4-BE49-F238E27FC236}">
                <a16:creationId xmlns:a16="http://schemas.microsoft.com/office/drawing/2014/main" id="{37C5A892-9C0D-0348-A73D-41FDD6524E12}"/>
              </a:ext>
            </a:extLst>
          </p:cNvPr>
          <p:cNvSpPr/>
          <p:nvPr/>
        </p:nvSpPr>
        <p:spPr bwMode="auto">
          <a:xfrm>
            <a:off x="4943413" y="644155"/>
            <a:ext cx="2548064" cy="391693"/>
          </a:xfrm>
          <a:prstGeom prst="roundRect">
            <a:avLst>
              <a:gd name="adj" fmla="val 26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530" b="1" spc="204">
                <a:solidFill>
                  <a:schemeClr val="bg1"/>
                </a:solidFill>
                <a:latin typeface="Segoe UI"/>
                <a:cs typeface="Segoe UI" pitchFamily="34" charset="0"/>
              </a:rPr>
              <a:t>NEW CAPABILITIES</a:t>
            </a:r>
          </a:p>
        </p:txBody>
      </p:sp>
      <p:grpSp>
        <p:nvGrpSpPr>
          <p:cNvPr id="2" name="Group 1" descr="GitHub">
            <a:extLst>
              <a:ext uri="{FF2B5EF4-FFF2-40B4-BE49-F238E27FC236}">
                <a16:creationId xmlns:a16="http://schemas.microsoft.com/office/drawing/2014/main" id="{6850C404-E4D3-4C74-8799-A2B25D489F7A}"/>
              </a:ext>
            </a:extLst>
          </p:cNvPr>
          <p:cNvGrpSpPr/>
          <p:nvPr/>
        </p:nvGrpSpPr>
        <p:grpSpPr>
          <a:xfrm>
            <a:off x="4241997" y="1372321"/>
            <a:ext cx="4009470" cy="1072861"/>
            <a:chOff x="3832971" y="1282489"/>
            <a:chExt cx="4583490" cy="1226458"/>
          </a:xfrm>
        </p:grpSpPr>
        <p:grpSp>
          <p:nvGrpSpPr>
            <p:cNvPr id="53" name="Group 52">
              <a:extLst>
                <a:ext uri="{FF2B5EF4-FFF2-40B4-BE49-F238E27FC236}">
                  <a16:creationId xmlns:a16="http://schemas.microsoft.com/office/drawing/2014/main" id="{82173199-A975-0C4C-9263-73244A61AA2B}"/>
                </a:ext>
              </a:extLst>
            </p:cNvPr>
            <p:cNvGrpSpPr>
              <a:grpSpLocks noChangeAspect="1"/>
            </p:cNvGrpSpPr>
            <p:nvPr/>
          </p:nvGrpSpPr>
          <p:grpSpPr bwMode="auto">
            <a:xfrm>
              <a:off x="3832971" y="1282489"/>
              <a:ext cx="1254035" cy="1226458"/>
              <a:chOff x="6634" y="3297"/>
              <a:chExt cx="2092" cy="2046"/>
            </a:xfrm>
            <a:solidFill>
              <a:schemeClr val="tx1"/>
            </a:solidFill>
          </p:grpSpPr>
          <p:sp>
            <p:nvSpPr>
              <p:cNvPr id="54" name="Freeform 5">
                <a:extLst>
                  <a:ext uri="{FF2B5EF4-FFF2-40B4-BE49-F238E27FC236}">
                    <a16:creationId xmlns:a16="http://schemas.microsoft.com/office/drawing/2014/main" id="{AB3DD1F1-5E55-2D4E-9267-8744CB258EC1}"/>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55" name="Freeform 6">
                <a:extLst>
                  <a:ext uri="{FF2B5EF4-FFF2-40B4-BE49-F238E27FC236}">
                    <a16:creationId xmlns:a16="http://schemas.microsoft.com/office/drawing/2014/main" id="{40D4B139-24FD-E747-BD37-796532FEC2A5}"/>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56" name="Freeform 7">
                <a:extLst>
                  <a:ext uri="{FF2B5EF4-FFF2-40B4-BE49-F238E27FC236}">
                    <a16:creationId xmlns:a16="http://schemas.microsoft.com/office/drawing/2014/main" id="{309F0E24-BE7E-1749-A3A9-6878CB1E1AB7}"/>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57" name="Freeform 8">
                <a:extLst>
                  <a:ext uri="{FF2B5EF4-FFF2-40B4-BE49-F238E27FC236}">
                    <a16:creationId xmlns:a16="http://schemas.microsoft.com/office/drawing/2014/main" id="{F727363F-2B3B-AE4F-A1C2-D292E0059151}"/>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58" name="Freeform 9">
                <a:extLst>
                  <a:ext uri="{FF2B5EF4-FFF2-40B4-BE49-F238E27FC236}">
                    <a16:creationId xmlns:a16="http://schemas.microsoft.com/office/drawing/2014/main" id="{CB2962DD-8A73-5045-BBB5-743C3C6BD79A}"/>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59" name="Freeform 10">
                <a:extLst>
                  <a:ext uri="{FF2B5EF4-FFF2-40B4-BE49-F238E27FC236}">
                    <a16:creationId xmlns:a16="http://schemas.microsoft.com/office/drawing/2014/main" id="{56345E56-C905-2E45-AEC8-3A06992AFA03}"/>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60" name="Freeform 11">
                <a:extLst>
                  <a:ext uri="{FF2B5EF4-FFF2-40B4-BE49-F238E27FC236}">
                    <a16:creationId xmlns:a16="http://schemas.microsoft.com/office/drawing/2014/main" id="{444C71EA-93DD-9D4A-A776-E3CEF762E296}"/>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61" name="Freeform 12">
                <a:extLst>
                  <a:ext uri="{FF2B5EF4-FFF2-40B4-BE49-F238E27FC236}">
                    <a16:creationId xmlns:a16="http://schemas.microsoft.com/office/drawing/2014/main" id="{BC502770-788C-AF48-8CDD-E37FCBF0F83D}"/>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grpSp>
        <p:pic>
          <p:nvPicPr>
            <p:cNvPr id="26" name="Picture 25" descr="GitHub">
              <a:extLst>
                <a:ext uri="{FF2B5EF4-FFF2-40B4-BE49-F238E27FC236}">
                  <a16:creationId xmlns:a16="http://schemas.microsoft.com/office/drawing/2014/main" id="{6ED4063C-D640-4688-B19D-329FDEF4164E}"/>
                </a:ext>
              </a:extLst>
            </p:cNvPr>
            <p:cNvPicPr>
              <a:picLocks noChangeAspect="1"/>
            </p:cNvPicPr>
            <p:nvPr/>
          </p:nvPicPr>
          <p:blipFill>
            <a:blip r:embed="rId3">
              <a:lum bright="-40000" contrast="-40000"/>
            </a:blip>
            <a:stretch>
              <a:fillRect/>
            </a:stretch>
          </p:blipFill>
          <p:spPr>
            <a:xfrm>
              <a:off x="5487060" y="1501063"/>
              <a:ext cx="2929401" cy="789310"/>
            </a:xfrm>
            <a:prstGeom prst="rect">
              <a:avLst/>
            </a:prstGeom>
          </p:spPr>
        </p:pic>
      </p:grpSp>
      <p:sp>
        <p:nvSpPr>
          <p:cNvPr id="3" name="Title 2">
            <a:extLst>
              <a:ext uri="{FF2B5EF4-FFF2-40B4-BE49-F238E27FC236}">
                <a16:creationId xmlns:a16="http://schemas.microsoft.com/office/drawing/2014/main" id="{FA40C813-91FD-49A1-A846-9AA09670412E}"/>
              </a:ext>
            </a:extLst>
          </p:cNvPr>
          <p:cNvSpPr>
            <a:spLocks noGrp="1"/>
          </p:cNvSpPr>
          <p:nvPr>
            <p:ph type="title"/>
          </p:nvPr>
        </p:nvSpPr>
        <p:spPr>
          <a:xfrm>
            <a:off x="706867" y="-504944"/>
            <a:ext cx="11531715" cy="411162"/>
          </a:xfrm>
        </p:spPr>
        <p:txBody>
          <a:bodyPr/>
          <a:lstStyle/>
          <a:p>
            <a:endParaRPr lang="en-US"/>
          </a:p>
        </p:txBody>
      </p:sp>
    </p:spTree>
    <p:extLst>
      <p:ext uri="{BB962C8B-B14F-4D97-AF65-F5344CB8AC3E}">
        <p14:creationId xmlns:p14="http://schemas.microsoft.com/office/powerpoint/2010/main" val="244940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35" presetClass="path" presetSubtype="0" decel="100000" fill="hold" grpId="1" nodeType="withEffect">
                                  <p:stCondLst>
                                    <p:cond delay="600"/>
                                  </p:stCondLst>
                                  <p:childTnLst>
                                    <p:animMotion origin="layout" path="M 5E-6 4.81481E-6 L -0.0267 4.81481E-6 " pathEditMode="relative" rAng="0" ptsTypes="AA">
                                      <p:cBhvr>
                                        <p:cTn id="9" dur="500" spd="-100000" fill="hold"/>
                                        <p:tgtEl>
                                          <p:spTgt spid="31"/>
                                        </p:tgtEl>
                                        <p:attrNameLst>
                                          <p:attrName>ppt_x</p:attrName>
                                          <p:attrName>ppt_y</p:attrName>
                                        </p:attrNameLst>
                                      </p:cBhvr>
                                      <p:rCtr x="-1341" y="0"/>
                                    </p:animMotion>
                                  </p:childTnLst>
                                </p:cTn>
                              </p:par>
                              <p:par>
                                <p:cTn id="10" presetID="10" presetClass="entr" presetSubtype="0" fill="hold" grpId="0" nodeType="withEffect">
                                  <p:stCondLst>
                                    <p:cond delay="6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63" presetClass="path" presetSubtype="0" decel="100000" fill="hold" grpId="1" nodeType="withEffect">
                                  <p:stCondLst>
                                    <p:cond delay="600"/>
                                  </p:stCondLst>
                                  <p:childTnLst>
                                    <p:animMotion origin="layout" path="M 4.79167E-6 4.81481E-6 L 0.02487 4.81481E-6 " pathEditMode="relative" rAng="0" ptsTypes="AA">
                                      <p:cBhvr>
                                        <p:cTn id="14" dur="500" spd="-100000" fill="hold"/>
                                        <p:tgtEl>
                                          <p:spTgt spid="32"/>
                                        </p:tgtEl>
                                        <p:attrNameLst>
                                          <p:attrName>ppt_x</p:attrName>
                                          <p:attrName>ppt_y</p:attrName>
                                        </p:attrNameLst>
                                      </p:cBhvr>
                                      <p:rCtr x="1237" y="0"/>
                                    </p:animMotion>
                                  </p:childTnLst>
                                </p:cTn>
                              </p:par>
                              <p:par>
                                <p:cTn id="15" presetID="16" presetClass="entr" presetSubtype="37" fill="hold" nodeType="withEffect">
                                  <p:stCondLst>
                                    <p:cond delay="600"/>
                                  </p:stCondLst>
                                  <p:childTnLst>
                                    <p:set>
                                      <p:cBhvr>
                                        <p:cTn id="16" dur="1" fill="hold">
                                          <p:stCondLst>
                                            <p:cond delay="0"/>
                                          </p:stCondLst>
                                        </p:cTn>
                                        <p:tgtEl>
                                          <p:spTgt spid="34"/>
                                        </p:tgtEl>
                                        <p:attrNameLst>
                                          <p:attrName>style.visibility</p:attrName>
                                        </p:attrNameLst>
                                      </p:cBhvr>
                                      <p:to>
                                        <p:strVal val="visible"/>
                                      </p:to>
                                    </p:set>
                                    <p:animEffect transition="in" filter="barn(outVertical)">
                                      <p:cBhvr>
                                        <p:cTn id="17" dur="500"/>
                                        <p:tgtEl>
                                          <p:spTgt spid="34"/>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35" presetClass="path" presetSubtype="0" decel="100000" fill="hold" grpId="1" nodeType="withEffect">
                                  <p:stCondLst>
                                    <p:cond delay="600"/>
                                  </p:stCondLst>
                                  <p:childTnLst>
                                    <p:animMotion origin="layout" path="M 3.125E-6 -3.33333E-6 L -0.0267 -3.33333E-6 " pathEditMode="relative" rAng="0" ptsTypes="AA">
                                      <p:cBhvr>
                                        <p:cTn id="22" dur="500" spd="-100000" fill="hold"/>
                                        <p:tgtEl>
                                          <p:spTgt spid="36"/>
                                        </p:tgtEl>
                                        <p:attrNameLst>
                                          <p:attrName>ppt_x</p:attrName>
                                          <p:attrName>ppt_y</p:attrName>
                                        </p:attrNameLst>
                                      </p:cBhvr>
                                      <p:rCtr x="-1341" y="0"/>
                                    </p:animMotion>
                                  </p:childTnLst>
                                </p:cTn>
                              </p:par>
                              <p:par>
                                <p:cTn id="23" presetID="10" presetClass="entr" presetSubtype="0" fill="hold" grpId="0" nodeType="withEffect">
                                  <p:stCondLst>
                                    <p:cond delay="60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35" presetClass="path" presetSubtype="0" decel="100000" fill="hold" grpId="1" nodeType="withEffect">
                                  <p:stCondLst>
                                    <p:cond delay="600"/>
                                  </p:stCondLst>
                                  <p:childTnLst>
                                    <p:animMotion origin="layout" path="M 2.08333E-6 -1.48148E-6 L -0.02669 -1.48148E-6 " pathEditMode="relative" rAng="0" ptsTypes="AA">
                                      <p:cBhvr>
                                        <p:cTn id="27" dur="500" spd="-100000" fill="hold"/>
                                        <p:tgtEl>
                                          <p:spTgt spid="38"/>
                                        </p:tgtEl>
                                        <p:attrNameLst>
                                          <p:attrName>ppt_x</p:attrName>
                                          <p:attrName>ppt_y</p:attrName>
                                        </p:attrNameLst>
                                      </p:cBhvr>
                                      <p:rCtr x="-1341" y="0"/>
                                    </p:animMotion>
                                  </p:childTnLst>
                                </p:cTn>
                              </p:par>
                              <p:par>
                                <p:cTn id="28" presetID="10" presetClass="entr" presetSubtype="0" fill="hold" grpId="0" nodeType="withEffect">
                                  <p:stCondLst>
                                    <p:cond delay="6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35" presetClass="path" presetSubtype="0" decel="100000" fill="hold" grpId="1" nodeType="withEffect">
                                  <p:stCondLst>
                                    <p:cond delay="600"/>
                                  </p:stCondLst>
                                  <p:childTnLst>
                                    <p:animMotion origin="layout" path="M -3.54167E-6 3.7037E-7 L -0.02669 3.7037E-7 " pathEditMode="relative" rAng="0" ptsTypes="AA">
                                      <p:cBhvr>
                                        <p:cTn id="32" dur="500" spd="-100000" fill="hold"/>
                                        <p:tgtEl>
                                          <p:spTgt spid="39"/>
                                        </p:tgtEl>
                                        <p:attrNameLst>
                                          <p:attrName>ppt_x</p:attrName>
                                          <p:attrName>ppt_y</p:attrName>
                                        </p:attrNameLst>
                                      </p:cBhvr>
                                      <p:rCtr x="-1341" y="0"/>
                                    </p:animMotion>
                                  </p:childTnLst>
                                </p:cTn>
                              </p:par>
                              <p:par>
                                <p:cTn id="33" presetID="10" presetClass="entr" presetSubtype="0" fill="hold" grpId="0" nodeType="withEffect">
                                  <p:stCondLst>
                                    <p:cond delay="6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63" presetClass="path" presetSubtype="0" decel="100000" fill="hold" grpId="1" nodeType="withEffect">
                                  <p:stCondLst>
                                    <p:cond delay="600"/>
                                  </p:stCondLst>
                                  <p:childTnLst>
                                    <p:animMotion origin="layout" path="M 4.79167E-6 -3.33333E-6 L 0.02487 -3.33333E-6 " pathEditMode="relative" rAng="0" ptsTypes="AA">
                                      <p:cBhvr>
                                        <p:cTn id="37" dur="500" spd="-100000" fill="hold"/>
                                        <p:tgtEl>
                                          <p:spTgt spid="41"/>
                                        </p:tgtEl>
                                        <p:attrNameLst>
                                          <p:attrName>ppt_x</p:attrName>
                                          <p:attrName>ppt_y</p:attrName>
                                        </p:attrNameLst>
                                      </p:cBhvr>
                                      <p:rCtr x="1237" y="0"/>
                                    </p:animMotion>
                                  </p:childTnLst>
                                </p:cTn>
                              </p:par>
                              <p:par>
                                <p:cTn id="38" presetID="10" presetClass="entr" presetSubtype="0" fill="hold" grpId="0" nodeType="withEffect">
                                  <p:stCondLst>
                                    <p:cond delay="60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63" presetClass="path" presetSubtype="0" decel="100000" fill="hold" grpId="1" nodeType="withEffect">
                                  <p:stCondLst>
                                    <p:cond delay="600"/>
                                  </p:stCondLst>
                                  <p:childTnLst>
                                    <p:animMotion origin="layout" path="M -4.58333E-6 -1.48148E-6 L 0.02487 -1.48148E-6 " pathEditMode="relative" rAng="0" ptsTypes="AA">
                                      <p:cBhvr>
                                        <p:cTn id="42" dur="500" spd="-100000" fill="hold"/>
                                        <p:tgtEl>
                                          <p:spTgt spid="42"/>
                                        </p:tgtEl>
                                        <p:attrNameLst>
                                          <p:attrName>ppt_x</p:attrName>
                                          <p:attrName>ppt_y</p:attrName>
                                        </p:attrNameLst>
                                      </p:cBhvr>
                                      <p:rCtr x="1237" y="0"/>
                                    </p:animMotion>
                                  </p:childTnLst>
                                </p:cTn>
                              </p:par>
                              <p:par>
                                <p:cTn id="43" presetID="10" presetClass="entr" presetSubtype="0" fill="hold" grpId="0" nodeType="withEffect">
                                  <p:stCondLst>
                                    <p:cond delay="60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63" presetClass="path" presetSubtype="0" decel="100000" fill="hold" grpId="1" nodeType="withEffect">
                                  <p:stCondLst>
                                    <p:cond delay="600"/>
                                  </p:stCondLst>
                                  <p:childTnLst>
                                    <p:animMotion origin="layout" path="M -4.375E-6 3.7037E-7 L 0.02487 3.7037E-7 " pathEditMode="relative" rAng="0" ptsTypes="AA">
                                      <p:cBhvr>
                                        <p:cTn id="47" dur="500" spd="-100000" fill="hold"/>
                                        <p:tgtEl>
                                          <p:spTgt spid="43"/>
                                        </p:tgtEl>
                                        <p:attrNameLst>
                                          <p:attrName>ppt_x</p:attrName>
                                          <p:attrName>ppt_y</p:attrName>
                                        </p:attrNameLst>
                                      </p:cBhvr>
                                      <p:rCtr x="1237" y="0"/>
                                    </p:animMotion>
                                  </p:childTnLst>
                                </p:cTn>
                              </p:par>
                              <p:par>
                                <p:cTn id="48" presetID="16" presetClass="entr" presetSubtype="37" fill="hold" nodeType="withEffect">
                                  <p:stCondLst>
                                    <p:cond delay="600"/>
                                  </p:stCondLst>
                                  <p:childTnLst>
                                    <p:set>
                                      <p:cBhvr>
                                        <p:cTn id="49" dur="1" fill="hold">
                                          <p:stCondLst>
                                            <p:cond delay="0"/>
                                          </p:stCondLst>
                                        </p:cTn>
                                        <p:tgtEl>
                                          <p:spTgt spid="44"/>
                                        </p:tgtEl>
                                        <p:attrNameLst>
                                          <p:attrName>style.visibility</p:attrName>
                                        </p:attrNameLst>
                                      </p:cBhvr>
                                      <p:to>
                                        <p:strVal val="visible"/>
                                      </p:to>
                                    </p:set>
                                    <p:animEffect transition="in" filter="barn(outVertical)">
                                      <p:cBhvr>
                                        <p:cTn id="50" dur="500"/>
                                        <p:tgtEl>
                                          <p:spTgt spid="44"/>
                                        </p:tgtEl>
                                      </p:cBhvr>
                                    </p:animEffect>
                                  </p:childTnLst>
                                </p:cTn>
                              </p:par>
                              <p:par>
                                <p:cTn id="51" presetID="16" presetClass="entr" presetSubtype="37" fill="hold" nodeType="withEffect">
                                  <p:stCondLst>
                                    <p:cond delay="600"/>
                                  </p:stCondLst>
                                  <p:childTnLst>
                                    <p:set>
                                      <p:cBhvr>
                                        <p:cTn id="52" dur="1" fill="hold">
                                          <p:stCondLst>
                                            <p:cond delay="0"/>
                                          </p:stCondLst>
                                        </p:cTn>
                                        <p:tgtEl>
                                          <p:spTgt spid="45"/>
                                        </p:tgtEl>
                                        <p:attrNameLst>
                                          <p:attrName>style.visibility</p:attrName>
                                        </p:attrNameLst>
                                      </p:cBhvr>
                                      <p:to>
                                        <p:strVal val="visible"/>
                                      </p:to>
                                    </p:set>
                                    <p:animEffect transition="in" filter="barn(outVertical)">
                                      <p:cBhvr>
                                        <p:cTn id="53" dur="500"/>
                                        <p:tgtEl>
                                          <p:spTgt spid="45"/>
                                        </p:tgtEl>
                                      </p:cBhvr>
                                    </p:animEffect>
                                  </p:childTnLst>
                                </p:cTn>
                              </p:par>
                              <p:par>
                                <p:cTn id="54" presetID="16" presetClass="entr" presetSubtype="37" fill="hold" nodeType="withEffect">
                                  <p:stCondLst>
                                    <p:cond delay="600"/>
                                  </p:stCondLst>
                                  <p:childTnLst>
                                    <p:set>
                                      <p:cBhvr>
                                        <p:cTn id="55" dur="1" fill="hold">
                                          <p:stCondLst>
                                            <p:cond delay="0"/>
                                          </p:stCondLst>
                                        </p:cTn>
                                        <p:tgtEl>
                                          <p:spTgt spid="46"/>
                                        </p:tgtEl>
                                        <p:attrNameLst>
                                          <p:attrName>style.visibility</p:attrName>
                                        </p:attrNameLst>
                                      </p:cBhvr>
                                      <p:to>
                                        <p:strVal val="visible"/>
                                      </p:to>
                                    </p:set>
                                    <p:animEffect transition="in" filter="barn(outVertical)">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42" presetClass="path" presetSubtype="0" decel="100000" fill="hold" grpId="1" nodeType="withEffect">
                                  <p:stCondLst>
                                    <p:cond delay="0"/>
                                  </p:stCondLst>
                                  <p:childTnLst>
                                    <p:animMotion origin="layout" path="M 0 1.11111E-6 L 0 0.03842 " pathEditMode="relative" rAng="0" ptsTypes="AA">
                                      <p:cBhvr>
                                        <p:cTn id="61" dur="500" spd="-100000" fill="hold"/>
                                        <p:tgtEl>
                                          <p:spTgt spid="62"/>
                                        </p:tgtEl>
                                        <p:attrNameLst>
                                          <p:attrName>ppt_x</p:attrName>
                                          <p:attrName>ppt_y</p:attrName>
                                        </p:attrNameLst>
                                      </p:cBhvr>
                                      <p:rCtr x="0" y="1921"/>
                                    </p:animMotion>
                                  </p:childTnLst>
                                </p:cTn>
                              </p:par>
                              <p:par>
                                <p:cTn id="62" presetID="10" presetClass="entr" presetSubtype="0" fill="hold" nodeType="withEffect">
                                  <p:stCondLst>
                                    <p:cond delay="10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42" presetClass="path" presetSubtype="0" decel="100000" fill="hold" nodeType="withEffect">
                                  <p:stCondLst>
                                    <p:cond delay="100"/>
                                  </p:stCondLst>
                                  <p:childTnLst>
                                    <p:animMotion origin="layout" path="M 0 1.11111E-6 L 0 0.03842 " pathEditMode="relative" rAng="0" ptsTypes="AA">
                                      <p:cBhvr>
                                        <p:cTn id="66" dur="500" spd="-100000" fill="hold"/>
                                        <p:tgtEl>
                                          <p:spTgt spid="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p:bldP spid="32" grpId="1"/>
      <p:bldP spid="36" grpId="0"/>
      <p:bldP spid="36" grpId="1"/>
      <p:bldP spid="38" grpId="0"/>
      <p:bldP spid="38" grpId="1"/>
      <p:bldP spid="39" grpId="0"/>
      <p:bldP spid="39" grpId="1"/>
      <p:bldP spid="41" grpId="0"/>
      <p:bldP spid="41" grpId="1"/>
      <p:bldP spid="42" grpId="0"/>
      <p:bldP spid="42" grpId="1"/>
      <p:bldP spid="43" grpId="0"/>
      <p:bldP spid="43" grpId="1"/>
      <p:bldP spid="62" grpId="0" animBg="1"/>
      <p:bldP spid="62"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FA8A6880-C93D-45AA-A1C8-7BCB07C39192}"/>
              </a:ext>
            </a:extLst>
          </p:cNvPr>
          <p:cNvSpPr txBox="1">
            <a:spLocks/>
          </p:cNvSpPr>
          <p:nvPr/>
        </p:nvSpPr>
        <p:spPr>
          <a:xfrm>
            <a:off x="1547692" y="2297320"/>
            <a:ext cx="3360333" cy="5187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3672" spc="-51">
                <a:gradFill>
                  <a:gsLst>
                    <a:gs pos="1250">
                      <a:srgbClr val="FFFFFF"/>
                    </a:gs>
                    <a:gs pos="100000">
                      <a:srgbClr val="FFFFFF"/>
                    </a:gs>
                  </a:gsLst>
                  <a:lin ang="5400000" scaled="0"/>
                </a:gradFill>
                <a:latin typeface="Segoe UI Semibold"/>
              </a:rPr>
              <a:t>GitHub Actions</a:t>
            </a:r>
          </a:p>
        </p:txBody>
      </p:sp>
      <p:sp>
        <p:nvSpPr>
          <p:cNvPr id="43" name="TextBox 42">
            <a:extLst>
              <a:ext uri="{FF2B5EF4-FFF2-40B4-BE49-F238E27FC236}">
                <a16:creationId xmlns:a16="http://schemas.microsoft.com/office/drawing/2014/main" id="{09DC10A2-C04D-4041-930B-C4D758812A32}"/>
              </a:ext>
            </a:extLst>
          </p:cNvPr>
          <p:cNvSpPr txBox="1"/>
          <p:nvPr/>
        </p:nvSpPr>
        <p:spPr>
          <a:xfrm>
            <a:off x="602396" y="3309577"/>
            <a:ext cx="4344426" cy="2199679"/>
          </a:xfrm>
          <a:prstGeom prst="rect">
            <a:avLst/>
          </a:prstGeom>
          <a:noFill/>
        </p:spPr>
        <p:txBody>
          <a:bodyPr wrap="square" lIns="0" tIns="0" rIns="0" bIns="0" rtlCol="0">
            <a:spAutoFit/>
          </a:bodyPr>
          <a:lstStyle/>
          <a:p>
            <a:pPr defTabSz="932563">
              <a:lnSpc>
                <a:spcPct val="90000"/>
              </a:lnSpc>
              <a:spcBef>
                <a:spcPts val="1836"/>
              </a:spcBef>
            </a:pPr>
            <a:r>
              <a:rPr lang="en-GB" sz="2040">
                <a:gradFill>
                  <a:gsLst>
                    <a:gs pos="1250">
                      <a:srgbClr val="FFFFFF"/>
                    </a:gs>
                    <a:gs pos="100000">
                      <a:srgbClr val="FFFFFF"/>
                    </a:gs>
                  </a:gsLst>
                  <a:lin ang="5400000" scaled="0"/>
                </a:gradFill>
                <a:latin typeface="Segoe UI"/>
              </a:rPr>
              <a:t>Script serverless GitHub workflows</a:t>
            </a:r>
            <a:br>
              <a:rPr lang="en-GB" sz="2040">
                <a:gradFill>
                  <a:gsLst>
                    <a:gs pos="1250">
                      <a:srgbClr val="FFFFFF"/>
                    </a:gs>
                    <a:gs pos="100000">
                      <a:srgbClr val="FFFFFF"/>
                    </a:gs>
                  </a:gsLst>
                  <a:lin ang="5400000" scaled="0"/>
                </a:gradFill>
                <a:latin typeface="Segoe UI"/>
              </a:rPr>
            </a:br>
            <a:r>
              <a:rPr lang="en-GB" sz="2040">
                <a:gradFill>
                  <a:gsLst>
                    <a:gs pos="1250">
                      <a:srgbClr val="FFFFFF"/>
                    </a:gs>
                    <a:gs pos="100000">
                      <a:srgbClr val="FFFFFF"/>
                    </a:gs>
                  </a:gsLst>
                  <a:lin ang="5400000" scaled="0"/>
                </a:gradFill>
                <a:latin typeface="Segoe UI"/>
              </a:rPr>
              <a:t>in any language</a:t>
            </a:r>
          </a:p>
          <a:p>
            <a:pPr defTabSz="932563">
              <a:lnSpc>
                <a:spcPct val="90000"/>
              </a:lnSpc>
              <a:spcBef>
                <a:spcPts val="1836"/>
              </a:spcBef>
            </a:pPr>
            <a:r>
              <a:rPr lang="en-US" sz="2040">
                <a:gradFill>
                  <a:gsLst>
                    <a:gs pos="1250">
                      <a:srgbClr val="FFFFFF"/>
                    </a:gs>
                    <a:gs pos="100000">
                      <a:srgbClr val="FFFFFF"/>
                    </a:gs>
                  </a:gsLst>
                  <a:lin ang="5400000" scaled="0"/>
                </a:gradFill>
                <a:latin typeface="Segoe UI"/>
              </a:rPr>
              <a:t>Workflows live side-by-side </a:t>
            </a:r>
            <a:br>
              <a:rPr lang="en-US" sz="2040">
                <a:gradFill>
                  <a:gsLst>
                    <a:gs pos="1250">
                      <a:srgbClr val="FFFFFF"/>
                    </a:gs>
                    <a:gs pos="100000">
                      <a:srgbClr val="FFFFFF"/>
                    </a:gs>
                  </a:gsLst>
                  <a:lin ang="5400000" scaled="0"/>
                </a:gradFill>
                <a:latin typeface="Segoe UI"/>
              </a:rPr>
            </a:br>
            <a:r>
              <a:rPr lang="en-US" sz="2040">
                <a:gradFill>
                  <a:gsLst>
                    <a:gs pos="1250">
                      <a:srgbClr val="FFFFFF"/>
                    </a:gs>
                    <a:gs pos="100000">
                      <a:srgbClr val="FFFFFF"/>
                    </a:gs>
                  </a:gsLst>
                  <a:lin ang="5400000" scaled="0"/>
                </a:gradFill>
                <a:latin typeface="Segoe UI"/>
              </a:rPr>
              <a:t>with code in your repo</a:t>
            </a:r>
          </a:p>
          <a:p>
            <a:pPr defTabSz="932563">
              <a:lnSpc>
                <a:spcPct val="90000"/>
              </a:lnSpc>
              <a:spcBef>
                <a:spcPts val="1836"/>
              </a:spcBef>
            </a:pPr>
            <a:r>
              <a:rPr lang="en-GB" sz="2040">
                <a:gradFill>
                  <a:gsLst>
                    <a:gs pos="1250">
                      <a:srgbClr val="FFFFFF"/>
                    </a:gs>
                    <a:gs pos="100000">
                      <a:srgbClr val="FFFFFF"/>
                    </a:gs>
                  </a:gsLst>
                  <a:lin ang="5400000" scaled="0"/>
                </a:gradFill>
                <a:latin typeface="Segoe UI"/>
              </a:rPr>
              <a:t>Reuse and improve workflows developed by the GitHub community</a:t>
            </a:r>
          </a:p>
        </p:txBody>
      </p:sp>
      <p:grpSp>
        <p:nvGrpSpPr>
          <p:cNvPr id="18" name="Group 17">
            <a:extLst>
              <a:ext uri="{FF2B5EF4-FFF2-40B4-BE49-F238E27FC236}">
                <a16:creationId xmlns:a16="http://schemas.microsoft.com/office/drawing/2014/main" id="{E3B041B8-66C3-4E48-A18F-DFF005BE5A65}"/>
              </a:ext>
              <a:ext uri="{C183D7F6-B498-43B3-948B-1728B52AA6E4}">
                <adec:decorative xmlns:adec="http://schemas.microsoft.com/office/drawing/2017/decorative" val="1"/>
              </a:ext>
            </a:extLst>
          </p:cNvPr>
          <p:cNvGrpSpPr>
            <a:grpSpLocks noChangeAspect="1"/>
          </p:cNvGrpSpPr>
          <p:nvPr/>
        </p:nvGrpSpPr>
        <p:grpSpPr bwMode="auto">
          <a:xfrm>
            <a:off x="602396" y="2197143"/>
            <a:ext cx="724816" cy="708876"/>
            <a:chOff x="6634" y="3297"/>
            <a:chExt cx="2092" cy="2046"/>
          </a:xfrm>
          <a:solidFill>
            <a:schemeClr val="tx1"/>
          </a:solidFill>
        </p:grpSpPr>
        <p:sp>
          <p:nvSpPr>
            <p:cNvPr id="19" name="Freeform 5">
              <a:extLst>
                <a:ext uri="{FF2B5EF4-FFF2-40B4-BE49-F238E27FC236}">
                  <a16:creationId xmlns:a16="http://schemas.microsoft.com/office/drawing/2014/main" id="{08B5242D-09C2-6A4F-82B2-5CA6402A39E2}"/>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0" name="Freeform 6">
              <a:extLst>
                <a:ext uri="{FF2B5EF4-FFF2-40B4-BE49-F238E27FC236}">
                  <a16:creationId xmlns:a16="http://schemas.microsoft.com/office/drawing/2014/main" id="{8BABEE03-A9F4-754C-A3E0-51932D2A451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1" name="Freeform 7">
              <a:extLst>
                <a:ext uri="{FF2B5EF4-FFF2-40B4-BE49-F238E27FC236}">
                  <a16:creationId xmlns:a16="http://schemas.microsoft.com/office/drawing/2014/main" id="{28A3EC25-8417-EC48-B700-8D8C2BDF7ED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2" name="Freeform 8">
              <a:extLst>
                <a:ext uri="{FF2B5EF4-FFF2-40B4-BE49-F238E27FC236}">
                  <a16:creationId xmlns:a16="http://schemas.microsoft.com/office/drawing/2014/main" id="{BFF54DCC-163C-DC48-AA07-C48C329DC706}"/>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3" name="Freeform 9">
              <a:extLst>
                <a:ext uri="{FF2B5EF4-FFF2-40B4-BE49-F238E27FC236}">
                  <a16:creationId xmlns:a16="http://schemas.microsoft.com/office/drawing/2014/main" id="{E37C9839-5952-974A-9A54-523E466490DC}"/>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4" name="Freeform 10">
              <a:extLst>
                <a:ext uri="{FF2B5EF4-FFF2-40B4-BE49-F238E27FC236}">
                  <a16:creationId xmlns:a16="http://schemas.microsoft.com/office/drawing/2014/main" id="{33C642F7-19A8-984B-A6AB-EB373F056661}"/>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5" name="Freeform 11">
              <a:extLst>
                <a:ext uri="{FF2B5EF4-FFF2-40B4-BE49-F238E27FC236}">
                  <a16:creationId xmlns:a16="http://schemas.microsoft.com/office/drawing/2014/main" id="{AA093D1C-1A40-2947-8914-67C5CBE72AA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sp>
          <p:nvSpPr>
            <p:cNvPr id="26" name="Freeform 12">
              <a:extLst>
                <a:ext uri="{FF2B5EF4-FFF2-40B4-BE49-F238E27FC236}">
                  <a16:creationId xmlns:a16="http://schemas.microsoft.com/office/drawing/2014/main" id="{32ED1C73-A3CB-3A41-9246-0C9F0922BC68}"/>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defTabSz="932563"/>
              <a:endParaRPr lang="en-US" sz="1428">
                <a:solidFill>
                  <a:srgbClr val="FFFFFF"/>
                </a:solidFill>
                <a:latin typeface="Segoe UI"/>
              </a:endParaRPr>
            </a:p>
          </p:txBody>
        </p:sp>
      </p:grpSp>
      <p:sp>
        <p:nvSpPr>
          <p:cNvPr id="2" name="Rectangle: Rounded Corners 1">
            <a:extLst>
              <a:ext uri="{FF2B5EF4-FFF2-40B4-BE49-F238E27FC236}">
                <a16:creationId xmlns:a16="http://schemas.microsoft.com/office/drawing/2014/main" id="{AFE87769-066F-DC4D-90FE-C06C1E29C747}"/>
              </a:ext>
            </a:extLst>
          </p:cNvPr>
          <p:cNvSpPr/>
          <p:nvPr/>
        </p:nvSpPr>
        <p:spPr bwMode="auto">
          <a:xfrm>
            <a:off x="596120" y="1582182"/>
            <a:ext cx="1346892" cy="391693"/>
          </a:xfrm>
          <a:prstGeom prst="roundRect">
            <a:avLst>
              <a:gd name="adj" fmla="val 2632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9326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51028" fontAlgn="base">
              <a:spcBef>
                <a:spcPct val="0"/>
              </a:spcBef>
              <a:spcAft>
                <a:spcPct val="0"/>
              </a:spcAft>
            </a:pPr>
            <a:r>
              <a:rPr lang="en-US" sz="1530" b="1" spc="204">
                <a:gradFill>
                  <a:gsLst>
                    <a:gs pos="0">
                      <a:srgbClr val="002050"/>
                    </a:gs>
                    <a:gs pos="100000">
                      <a:srgbClr val="002050"/>
                    </a:gs>
                  </a:gsLst>
                  <a:lin ang="5400000" scaled="0"/>
                </a:gradFill>
                <a:latin typeface="Segoe UI"/>
                <a:cs typeface="Segoe UI" pitchFamily="34" charset="0"/>
              </a:rPr>
              <a:t>PREVIEW</a:t>
            </a:r>
          </a:p>
        </p:txBody>
      </p:sp>
      <p:grpSp>
        <p:nvGrpSpPr>
          <p:cNvPr id="6" name="Group 5">
            <a:extLst>
              <a:ext uri="{FF2B5EF4-FFF2-40B4-BE49-F238E27FC236}">
                <a16:creationId xmlns:a16="http://schemas.microsoft.com/office/drawing/2014/main" id="{6A9798C8-5470-4A79-9555-707B5024C25D}"/>
              </a:ext>
              <a:ext uri="{C183D7F6-B498-43B3-948B-1728B52AA6E4}">
                <adec:decorative xmlns:adec="http://schemas.microsoft.com/office/drawing/2017/decorative" val="1"/>
              </a:ext>
            </a:extLst>
          </p:cNvPr>
          <p:cNvGrpSpPr/>
          <p:nvPr/>
        </p:nvGrpSpPr>
        <p:grpSpPr>
          <a:xfrm>
            <a:off x="4827150" y="109918"/>
            <a:ext cx="10057583" cy="6705055"/>
            <a:chOff x="4732842" y="107773"/>
            <a:chExt cx="9861271" cy="6574180"/>
          </a:xfrm>
        </p:grpSpPr>
        <p:pic>
          <p:nvPicPr>
            <p:cNvPr id="3" name="Picture 2" descr="A screenshot of a cell phone&#10;&#10;Description generated with very high confidence">
              <a:extLst>
                <a:ext uri="{FF2B5EF4-FFF2-40B4-BE49-F238E27FC236}">
                  <a16:creationId xmlns:a16="http://schemas.microsoft.com/office/drawing/2014/main" id="{F02D01F9-49AE-7943-8FDA-C06F3B948929}"/>
                </a:ext>
              </a:extLst>
            </p:cNvPr>
            <p:cNvPicPr>
              <a:picLocks noChangeAspect="1"/>
            </p:cNvPicPr>
            <p:nvPr/>
          </p:nvPicPr>
          <p:blipFill>
            <a:blip r:embed="rId3"/>
            <a:stretch>
              <a:fillRect/>
            </a:stretch>
          </p:blipFill>
          <p:spPr>
            <a:xfrm>
              <a:off x="6407472" y="973366"/>
              <a:ext cx="7575228" cy="4239348"/>
            </a:xfrm>
            <a:prstGeom prst="rect">
              <a:avLst/>
            </a:prstGeom>
          </p:spPr>
        </p:pic>
        <p:pic>
          <p:nvPicPr>
            <p:cNvPr id="27" name="Picture 26" descr="MacBook">
              <a:extLst>
                <a:ext uri="{FF2B5EF4-FFF2-40B4-BE49-F238E27FC236}">
                  <a16:creationId xmlns:a16="http://schemas.microsoft.com/office/drawing/2014/main" id="{757EBB8D-5632-4138-9142-45AD36402B6D}"/>
                </a:ext>
              </a:extLst>
            </p:cNvPr>
            <p:cNvPicPr>
              <a:picLocks noChangeAspect="1"/>
            </p:cNvPicPr>
            <p:nvPr/>
          </p:nvPicPr>
          <p:blipFill>
            <a:blip r:embed="rId4"/>
            <a:stretch>
              <a:fillRect/>
            </a:stretch>
          </p:blipFill>
          <p:spPr>
            <a:xfrm>
              <a:off x="4732842" y="107773"/>
              <a:ext cx="9861271" cy="6574180"/>
            </a:xfrm>
            <a:prstGeom prst="rect">
              <a:avLst/>
            </a:prstGeom>
          </p:spPr>
        </p:pic>
      </p:grpSp>
    </p:spTree>
    <p:extLst>
      <p:ext uri="{BB962C8B-B14F-4D97-AF65-F5344CB8AC3E}">
        <p14:creationId xmlns:p14="http://schemas.microsoft.com/office/powerpoint/2010/main" val="34756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3.33333E-6 L -3.33333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grpId="1" nodeType="withEffect">
                                  <p:stCondLst>
                                    <p:cond delay="100"/>
                                  </p:stCondLst>
                                  <p:childTnLst>
                                    <p:animMotion origin="layout" path="M 4.79167E-6 -4.81481E-6 L 4.79167E-6 0.03843 " pathEditMode="relative" rAng="0" ptsTypes="AA">
                                      <p:cBhvr>
                                        <p:cTn id="14" dur="500" spd="-100000" fill="hold"/>
                                        <p:tgtEl>
                                          <p:spTgt spid="40"/>
                                        </p:tgtEl>
                                        <p:attrNameLst>
                                          <p:attrName>ppt_x</p:attrName>
                                          <p:attrName>ppt_y</p:attrName>
                                        </p:attrNameLst>
                                      </p:cBhvr>
                                      <p:rCtr x="0" y="1921"/>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4.16667E-6 -4.81481E-6 L -4.16667E-6 0.03843 " pathEditMode="relative" rAng="0" ptsTypes="AA">
                                      <p:cBhvr>
                                        <p:cTn id="19" dur="500" spd="-100000" fill="hold"/>
                                        <p:tgtEl>
                                          <p:spTgt spid="18"/>
                                        </p:tgtEl>
                                        <p:attrNameLst>
                                          <p:attrName>ppt_x</p:attrName>
                                          <p:attrName>ppt_y</p:attrName>
                                        </p:attrNameLst>
                                      </p:cBhvr>
                                      <p:rCtr x="0" y="1921"/>
                                    </p:animMotion>
                                  </p:childTnLst>
                                </p:cTn>
                              </p:par>
                              <p:par>
                                <p:cTn id="20" presetID="10" presetClass="entr" presetSubtype="0" fill="hold" grpId="0" nodeType="withEffect">
                                  <p:stCondLst>
                                    <p:cond delay="2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200"/>
                                  </p:stCondLst>
                                  <p:childTnLst>
                                    <p:animMotion origin="layout" path="M 3.125E-6 7.40741E-7 L 3.125E-6 0.03843 " pathEditMode="relative" rAng="0" ptsTypes="AA">
                                      <p:cBhvr>
                                        <p:cTn id="24" dur="500" spd="-100000" fill="hold"/>
                                        <p:tgtEl>
                                          <p:spTgt spid="43"/>
                                        </p:tgtEl>
                                        <p:attrNameLst>
                                          <p:attrName>ppt_x</p:attrName>
                                          <p:attrName>ppt_y</p:attrName>
                                        </p:attrNameLst>
                                      </p:cBhvr>
                                      <p:rCtr x="0" y="1921"/>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8.33333E-7 3.33333E-6 L 8.33333E-7 0.03842 " pathEditMode="relative" rAng="0" ptsTypes="AA">
                                      <p:cBhvr>
                                        <p:cTn id="2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p:bldP spid="43" grpId="1"/>
      <p:bldP spid="2" grpId="0" animBg="1"/>
      <p:bldP spid="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a:extLst>
              <a:ext uri="{FF2B5EF4-FFF2-40B4-BE49-F238E27FC236}">
                <a16:creationId xmlns:a16="http://schemas.microsoft.com/office/drawing/2014/main" id="{A3D64055-A09B-46D7-B9A9-6B087799FCB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386" y="161649"/>
            <a:ext cx="7917415" cy="6572949"/>
          </a:xfrm>
          <a:prstGeom prst="rect">
            <a:avLst/>
          </a:prstGeom>
        </p:spPr>
      </p:pic>
      <p:sp>
        <p:nvSpPr>
          <p:cNvPr id="2" name="Title 1">
            <a:extLst>
              <a:ext uri="{FF2B5EF4-FFF2-40B4-BE49-F238E27FC236}">
                <a16:creationId xmlns:a16="http://schemas.microsoft.com/office/drawing/2014/main" id="{C5523D6D-6440-4188-8B1C-2440E5D85CE3}"/>
              </a:ext>
            </a:extLst>
          </p:cNvPr>
          <p:cNvSpPr>
            <a:spLocks noGrp="1"/>
          </p:cNvSpPr>
          <p:nvPr>
            <p:ph type="title"/>
          </p:nvPr>
        </p:nvSpPr>
        <p:spPr>
          <a:xfrm>
            <a:off x="465079" y="-529710"/>
            <a:ext cx="11531715" cy="411162"/>
          </a:xfrm>
        </p:spPr>
        <p:txBody>
          <a:bodyPr/>
          <a:lstStyle/>
          <a:p>
            <a:endParaRPr lang="en-US"/>
          </a:p>
        </p:txBody>
      </p:sp>
      <p:pic>
        <p:nvPicPr>
          <p:cNvPr id="16" name="Online Image Placeholder 15">
            <a:extLst>
              <a:ext uri="{FF2B5EF4-FFF2-40B4-BE49-F238E27FC236}">
                <a16:creationId xmlns:a16="http://schemas.microsoft.com/office/drawing/2014/main" id="{ABB99AEE-D0DA-4872-AD88-E593AF1F70C9}"/>
              </a:ext>
              <a:ext uri="{C183D7F6-B498-43B3-948B-1728B52AA6E4}">
                <adec:decorative xmlns:adec="http://schemas.microsoft.com/office/drawing/2017/decorative" val="1"/>
              </a:ext>
            </a:extLst>
          </p:cNvPr>
          <p:cNvPicPr>
            <a:picLocks noGrp="1" noChangeAspect="1"/>
          </p:cNvPicPr>
          <p:nvPr>
            <p:ph type="clipArt" sz="quarter" idx="4294967295"/>
          </p:nvPr>
        </p:nvPicPr>
        <p:blipFill rotWithShape="1">
          <a:blip r:embed="rId4" cstate="print">
            <a:extLst>
              <a:ext uri="{28A0092B-C50C-407E-A947-70E740481C1C}">
                <a14:useLocalDpi xmlns:a14="http://schemas.microsoft.com/office/drawing/2010/main" val="0"/>
              </a:ext>
            </a:extLst>
          </a:blip>
          <a:srcRect/>
          <a:stretch/>
        </p:blipFill>
        <p:spPr>
          <a:xfrm>
            <a:off x="5902325" y="1074738"/>
            <a:ext cx="6532563" cy="4757737"/>
          </a:xfrm>
        </p:spPr>
      </p:pic>
      <p:sp>
        <p:nvSpPr>
          <p:cNvPr id="40" name="Title 3">
            <a:extLst>
              <a:ext uri="{FF2B5EF4-FFF2-40B4-BE49-F238E27FC236}">
                <a16:creationId xmlns:a16="http://schemas.microsoft.com/office/drawing/2014/main" id="{FA8A6880-C93D-45AA-A1C8-7BCB07C39192}"/>
              </a:ext>
            </a:extLst>
          </p:cNvPr>
          <p:cNvSpPr txBox="1">
            <a:spLocks/>
          </p:cNvSpPr>
          <p:nvPr/>
        </p:nvSpPr>
        <p:spPr>
          <a:xfrm>
            <a:off x="596322" y="1178987"/>
            <a:ext cx="3360333" cy="5187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lnSpc>
                <a:spcPct val="90000"/>
              </a:lnSpc>
              <a:spcBef>
                <a:spcPts val="1224"/>
              </a:spcBef>
              <a:spcAft>
                <a:spcPts val="1224"/>
              </a:spcAft>
            </a:pPr>
            <a:r>
              <a:rPr lang="en-US" sz="3672" spc="-51">
                <a:solidFill>
                  <a:schemeClr val="tx2"/>
                </a:solidFill>
                <a:latin typeface="Segoe UI Semibold"/>
              </a:rPr>
              <a:t>Azure Pipelines</a:t>
            </a:r>
          </a:p>
        </p:txBody>
      </p:sp>
      <p:sp>
        <p:nvSpPr>
          <p:cNvPr id="49" name="TextBox 48">
            <a:extLst>
              <a:ext uri="{FF2B5EF4-FFF2-40B4-BE49-F238E27FC236}">
                <a16:creationId xmlns:a16="http://schemas.microsoft.com/office/drawing/2014/main" id="{6FFEFF8B-4E9A-4D00-9746-9A9CBB6DEFC4}"/>
              </a:ext>
            </a:extLst>
          </p:cNvPr>
          <p:cNvSpPr txBox="1"/>
          <p:nvPr/>
        </p:nvSpPr>
        <p:spPr>
          <a:xfrm>
            <a:off x="1700337" y="4777290"/>
            <a:ext cx="3735659" cy="640363"/>
          </a:xfrm>
          <a:prstGeom prst="rect">
            <a:avLst/>
          </a:prstGeom>
          <a:noFill/>
        </p:spPr>
        <p:txBody>
          <a:bodyPr wrap="square" lIns="0" tIns="0" rIns="0" bIns="0" rtlCol="0">
            <a:spAutoFit/>
          </a:bodyPr>
          <a:lstStyle/>
          <a:p>
            <a:pPr defTabSz="932563"/>
            <a:r>
              <a:rPr lang="en-GB" sz="2040">
                <a:latin typeface="Segoe UI"/>
              </a:rPr>
              <a:t>Free unlimited build </a:t>
            </a:r>
            <a:br>
              <a:rPr lang="en-GB" sz="2040">
                <a:latin typeface="Segoe UI"/>
              </a:rPr>
            </a:br>
            <a:r>
              <a:rPr lang="en-GB" sz="2040">
                <a:latin typeface="Segoe UI"/>
              </a:rPr>
              <a:t>for open source projects</a:t>
            </a:r>
          </a:p>
        </p:txBody>
      </p:sp>
      <p:grpSp>
        <p:nvGrpSpPr>
          <p:cNvPr id="14" name="Group 13">
            <a:extLst>
              <a:ext uri="{FF2B5EF4-FFF2-40B4-BE49-F238E27FC236}">
                <a16:creationId xmlns:a16="http://schemas.microsoft.com/office/drawing/2014/main" id="{CA52D96F-645E-4C07-B458-DB24012127E8}"/>
              </a:ext>
              <a:ext uri="{C183D7F6-B498-43B3-948B-1728B52AA6E4}">
                <adec:decorative xmlns:adec="http://schemas.microsoft.com/office/drawing/2017/decorative" val="1"/>
              </a:ext>
            </a:extLst>
          </p:cNvPr>
          <p:cNvGrpSpPr/>
          <p:nvPr/>
        </p:nvGrpSpPr>
        <p:grpSpPr>
          <a:xfrm>
            <a:off x="596321" y="4697144"/>
            <a:ext cx="788101" cy="788097"/>
            <a:chOff x="584595" y="4605462"/>
            <a:chExt cx="772718" cy="772714"/>
          </a:xfrm>
        </p:grpSpPr>
        <p:sp>
          <p:nvSpPr>
            <p:cNvPr id="50" name="Oval 49">
              <a:extLst>
                <a:ext uri="{FF2B5EF4-FFF2-40B4-BE49-F238E27FC236}">
                  <a16:creationId xmlns:a16="http://schemas.microsoft.com/office/drawing/2014/main" id="{B7206F03-227F-45F7-AEAE-23C9896FC68D}"/>
                </a:ext>
              </a:extLst>
            </p:cNvPr>
            <p:cNvSpPr/>
            <p:nvPr/>
          </p:nvSpPr>
          <p:spPr bwMode="auto">
            <a:xfrm>
              <a:off x="584595" y="4605462"/>
              <a:ext cx="772718" cy="77271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sp>
          <p:nvSpPr>
            <p:cNvPr id="53" name="monitor_3" title="Icon of a monitor with a checkmark on the lower right corner">
              <a:extLst>
                <a:ext uri="{FF2B5EF4-FFF2-40B4-BE49-F238E27FC236}">
                  <a16:creationId xmlns:a16="http://schemas.microsoft.com/office/drawing/2014/main" id="{F4472267-8E0C-44AD-8547-B2099F7A3C14}"/>
                </a:ext>
              </a:extLst>
            </p:cNvPr>
            <p:cNvSpPr>
              <a:spLocks noChangeAspect="1" noEditPoints="1"/>
            </p:cNvSpPr>
            <p:nvPr/>
          </p:nvSpPr>
          <p:spPr bwMode="auto">
            <a:xfrm>
              <a:off x="795973" y="4851488"/>
              <a:ext cx="349963" cy="280663"/>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sz="1800">
                <a:solidFill>
                  <a:srgbClr val="FFFFFF"/>
                </a:solidFill>
                <a:latin typeface="Segoe UI"/>
              </a:endParaRPr>
            </a:p>
          </p:txBody>
        </p:sp>
      </p:grpSp>
      <p:sp>
        <p:nvSpPr>
          <p:cNvPr id="46" name="TextBox 45">
            <a:extLst>
              <a:ext uri="{FF2B5EF4-FFF2-40B4-BE49-F238E27FC236}">
                <a16:creationId xmlns:a16="http://schemas.microsoft.com/office/drawing/2014/main" id="{02414637-B16E-4897-88D8-C12FC4CEF9BF}"/>
              </a:ext>
            </a:extLst>
          </p:cNvPr>
          <p:cNvSpPr txBox="1"/>
          <p:nvPr/>
        </p:nvSpPr>
        <p:spPr>
          <a:xfrm>
            <a:off x="1688004" y="3546202"/>
            <a:ext cx="3540021" cy="576274"/>
          </a:xfrm>
          <a:prstGeom prst="rect">
            <a:avLst/>
          </a:prstGeom>
          <a:noFill/>
        </p:spPr>
        <p:txBody>
          <a:bodyPr wrap="square" lIns="0" tIns="0" rIns="0" bIns="0" rtlCol="0">
            <a:spAutoFit/>
          </a:bodyPr>
          <a:lstStyle/>
          <a:p>
            <a:pPr defTabSz="932563">
              <a:lnSpc>
                <a:spcPct val="90000"/>
              </a:lnSpc>
              <a:spcAft>
                <a:spcPts val="600"/>
              </a:spcAft>
            </a:pPr>
            <a:r>
              <a:rPr lang="en-US" sz="2040">
                <a:latin typeface="Segoe UI"/>
              </a:rPr>
              <a:t>Connect to GitHub and </a:t>
            </a:r>
            <a:br>
              <a:rPr lang="en-US" sz="2040">
                <a:latin typeface="Segoe UI"/>
              </a:rPr>
            </a:br>
            <a:r>
              <a:rPr lang="en-US" sz="2040">
                <a:latin typeface="Segoe UI"/>
              </a:rPr>
              <a:t>deploy continuously</a:t>
            </a:r>
          </a:p>
        </p:txBody>
      </p:sp>
      <p:grpSp>
        <p:nvGrpSpPr>
          <p:cNvPr id="15" name="Group 14">
            <a:extLst>
              <a:ext uri="{FF2B5EF4-FFF2-40B4-BE49-F238E27FC236}">
                <a16:creationId xmlns:a16="http://schemas.microsoft.com/office/drawing/2014/main" id="{41598941-9801-44E4-AB74-4EABB9A006D0}"/>
              </a:ext>
              <a:ext uri="{C183D7F6-B498-43B3-948B-1728B52AA6E4}">
                <adec:decorative xmlns:adec="http://schemas.microsoft.com/office/drawing/2017/decorative" val="1"/>
              </a:ext>
            </a:extLst>
          </p:cNvPr>
          <p:cNvGrpSpPr/>
          <p:nvPr/>
        </p:nvGrpSpPr>
        <p:grpSpPr>
          <a:xfrm>
            <a:off x="596321" y="3434667"/>
            <a:ext cx="788101" cy="788097"/>
            <a:chOff x="584595" y="3481928"/>
            <a:chExt cx="772718" cy="772714"/>
          </a:xfrm>
        </p:grpSpPr>
        <p:sp>
          <p:nvSpPr>
            <p:cNvPr id="47" name="Oval 46">
              <a:extLst>
                <a:ext uri="{FF2B5EF4-FFF2-40B4-BE49-F238E27FC236}">
                  <a16:creationId xmlns:a16="http://schemas.microsoft.com/office/drawing/2014/main" id="{28CECF35-5885-46FC-B0CF-A002F0AFEB86}"/>
                </a:ext>
              </a:extLst>
            </p:cNvPr>
            <p:cNvSpPr/>
            <p:nvPr/>
          </p:nvSpPr>
          <p:spPr bwMode="auto">
            <a:xfrm>
              <a:off x="584595" y="3481928"/>
              <a:ext cx="772718" cy="77271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54" name="arrow_6" title="Icon of two arrows pointing in opposite direction of each other">
              <a:extLst>
                <a:ext uri="{FF2B5EF4-FFF2-40B4-BE49-F238E27FC236}">
                  <a16:creationId xmlns:a16="http://schemas.microsoft.com/office/drawing/2014/main" id="{B9BA6D0F-EEFA-4F8A-A63B-067CD467B77D}"/>
                </a:ext>
              </a:extLst>
            </p:cNvPr>
            <p:cNvSpPr>
              <a:spLocks noChangeAspect="1" noEditPoints="1"/>
            </p:cNvSpPr>
            <p:nvPr/>
          </p:nvSpPr>
          <p:spPr bwMode="auto">
            <a:xfrm>
              <a:off x="805259" y="3712655"/>
              <a:ext cx="331392" cy="3112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endParaRPr lang="en-US" sz="918">
                <a:gradFill>
                  <a:gsLst>
                    <a:gs pos="0">
                      <a:srgbClr val="505050"/>
                    </a:gs>
                    <a:gs pos="100000">
                      <a:srgbClr val="505050"/>
                    </a:gs>
                  </a:gsLst>
                  <a:lin ang="5400000" scaled="1"/>
                </a:gradFill>
                <a:latin typeface="Segoe UI"/>
              </a:endParaRPr>
            </a:p>
          </p:txBody>
        </p:sp>
      </p:grpSp>
      <p:sp>
        <p:nvSpPr>
          <p:cNvPr id="43" name="TextBox 42">
            <a:extLst>
              <a:ext uri="{FF2B5EF4-FFF2-40B4-BE49-F238E27FC236}">
                <a16:creationId xmlns:a16="http://schemas.microsoft.com/office/drawing/2014/main" id="{09DC10A2-C04D-4041-930B-C4D758812A32}"/>
              </a:ext>
            </a:extLst>
          </p:cNvPr>
          <p:cNvSpPr txBox="1"/>
          <p:nvPr/>
        </p:nvSpPr>
        <p:spPr>
          <a:xfrm>
            <a:off x="1678809" y="2252337"/>
            <a:ext cx="3540021" cy="640363"/>
          </a:xfrm>
          <a:prstGeom prst="rect">
            <a:avLst/>
          </a:prstGeom>
          <a:noFill/>
        </p:spPr>
        <p:txBody>
          <a:bodyPr wrap="square" lIns="0" tIns="0" rIns="0" bIns="0" rtlCol="0">
            <a:spAutoFit/>
          </a:bodyPr>
          <a:lstStyle/>
          <a:p>
            <a:pPr defTabSz="932563"/>
            <a:r>
              <a:rPr lang="en-GB" sz="2040">
                <a:latin typeface="Segoe UI"/>
              </a:rPr>
              <a:t>Cloud-hosted CI/CD for any language, any platform</a:t>
            </a:r>
            <a:endParaRPr lang="en-US" sz="2040">
              <a:latin typeface="Segoe UI"/>
              <a:cs typeface="Segoe UI"/>
            </a:endParaRPr>
          </a:p>
        </p:txBody>
      </p:sp>
      <p:grpSp>
        <p:nvGrpSpPr>
          <p:cNvPr id="17" name="Group 16">
            <a:extLst>
              <a:ext uri="{FF2B5EF4-FFF2-40B4-BE49-F238E27FC236}">
                <a16:creationId xmlns:a16="http://schemas.microsoft.com/office/drawing/2014/main" id="{0E6EDAED-28B4-43DA-9A75-E109A8FB8CAB}"/>
              </a:ext>
              <a:ext uri="{C183D7F6-B498-43B3-948B-1728B52AA6E4}">
                <adec:decorative xmlns:adec="http://schemas.microsoft.com/office/drawing/2017/decorative" val="1"/>
              </a:ext>
            </a:extLst>
          </p:cNvPr>
          <p:cNvGrpSpPr/>
          <p:nvPr/>
        </p:nvGrpSpPr>
        <p:grpSpPr>
          <a:xfrm>
            <a:off x="596321" y="2172191"/>
            <a:ext cx="788101" cy="788097"/>
            <a:chOff x="584595" y="2358393"/>
            <a:chExt cx="772718" cy="772714"/>
          </a:xfrm>
        </p:grpSpPr>
        <p:sp>
          <p:nvSpPr>
            <p:cNvPr id="44" name="Oval 43">
              <a:extLst>
                <a:ext uri="{FF2B5EF4-FFF2-40B4-BE49-F238E27FC236}">
                  <a16:creationId xmlns:a16="http://schemas.microsoft.com/office/drawing/2014/main" id="{29493C91-4229-42F9-988E-044E0CF8058D}"/>
                </a:ext>
              </a:extLst>
            </p:cNvPr>
            <p:cNvSpPr/>
            <p:nvPr/>
          </p:nvSpPr>
          <p:spPr bwMode="auto">
            <a:xfrm>
              <a:off x="584595" y="2358393"/>
              <a:ext cx="772718" cy="77271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55" name="Characters_E8C1" title="Icon of the letter A and a letter in another language">
              <a:extLst>
                <a:ext uri="{FF2B5EF4-FFF2-40B4-BE49-F238E27FC236}">
                  <a16:creationId xmlns:a16="http://schemas.microsoft.com/office/drawing/2014/main" id="{08186C87-4920-4BDD-BF94-F5A75C3CB796}"/>
                </a:ext>
              </a:extLst>
            </p:cNvPr>
            <p:cNvSpPr>
              <a:spLocks noChangeAspect="1" noEditPoints="1"/>
            </p:cNvSpPr>
            <p:nvPr/>
          </p:nvSpPr>
          <p:spPr bwMode="auto">
            <a:xfrm>
              <a:off x="793662" y="2561870"/>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110180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1.25E-6 -2.96296E-6 L 1.25E-6 0.03843 " pathEditMode="relative" rAng="0" ptsTypes="AA">
                                      <p:cBhvr>
                                        <p:cTn id="9" dur="500" spd="-100000" fill="hold"/>
                                        <p:tgtEl>
                                          <p:spTgt spid="40"/>
                                        </p:tgtEl>
                                        <p:attrNameLst>
                                          <p:attrName>ppt_x</p:attrName>
                                          <p:attrName>ppt_y</p:attrName>
                                        </p:attrNameLst>
                                      </p:cBhvr>
                                      <p:rCtr x="0" y="1921"/>
                                    </p:animMotion>
                                  </p:childTnLst>
                                </p:cTn>
                              </p:par>
                              <p:par>
                                <p:cTn id="10" presetID="1" presetClass="entr" presetSubtype="0" fill="hold" nodeType="withEffect">
                                  <p:stCondLst>
                                    <p:cond delay="0"/>
                                  </p:stCondLst>
                                  <p:childTnLst>
                                    <p:set>
                                      <p:cBhvr>
                                        <p:cTn id="11" dur="1" fill="hold">
                                          <p:stCondLst>
                                            <p:cond delay="299"/>
                                          </p:stCondLst>
                                        </p:cTn>
                                        <p:tgtEl>
                                          <p:spTgt spid="17"/>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300" fill="hold"/>
                                        <p:tgtEl>
                                          <p:spTgt spid="17"/>
                                        </p:tgtEl>
                                      </p:cBhvr>
                                      <p:by x="0" y="0"/>
                                    </p:animScale>
                                  </p:childTnLst>
                                </p:cTn>
                              </p:par>
                              <p:par>
                                <p:cTn id="14" presetID="1" presetClass="entr" presetSubtype="0" fill="hold" nodeType="withEffect">
                                  <p:stCondLst>
                                    <p:cond delay="100"/>
                                  </p:stCondLst>
                                  <p:childTnLst>
                                    <p:set>
                                      <p:cBhvr>
                                        <p:cTn id="15" dur="1" fill="hold">
                                          <p:stCondLst>
                                            <p:cond delay="299"/>
                                          </p:stCondLst>
                                        </p:cTn>
                                        <p:tgtEl>
                                          <p:spTgt spid="15"/>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300" fill="hold"/>
                                        <p:tgtEl>
                                          <p:spTgt spid="15"/>
                                        </p:tgtEl>
                                      </p:cBhvr>
                                      <p:by x="0" y="0"/>
                                    </p:animScale>
                                  </p:childTnLst>
                                </p:cTn>
                              </p:par>
                              <p:par>
                                <p:cTn id="18" presetID="1" presetClass="entr" presetSubtype="0" fill="hold" nodeType="withEffect">
                                  <p:stCondLst>
                                    <p:cond delay="200"/>
                                  </p:stCondLst>
                                  <p:childTnLst>
                                    <p:set>
                                      <p:cBhvr>
                                        <p:cTn id="19" dur="1" fill="hold">
                                          <p:stCondLst>
                                            <p:cond delay="299"/>
                                          </p:stCondLst>
                                        </p:cTn>
                                        <p:tgtEl>
                                          <p:spTgt spid="1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300" fill="hold"/>
                                        <p:tgtEl>
                                          <p:spTgt spid="14"/>
                                        </p:tgtEl>
                                      </p:cBhvr>
                                      <p:by x="0" y="0"/>
                                    </p:animScale>
                                  </p:childTnLst>
                                </p:cTn>
                              </p:par>
                              <p:par>
                                <p:cTn id="22" presetID="10" presetClass="entr" presetSubtype="0" fill="hold" grpId="0" nodeType="withEffect">
                                  <p:stCondLst>
                                    <p:cond delay="3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42" presetClass="path" presetSubtype="0" decel="100000" fill="hold" grpId="1" nodeType="withEffect">
                                  <p:stCondLst>
                                    <p:cond delay="300"/>
                                  </p:stCondLst>
                                  <p:childTnLst>
                                    <p:animMotion origin="layout" path="M 1.25E-6 -2.96296E-6 L 1.25E-6 0.03843 " pathEditMode="relative" rAng="0" ptsTypes="AA">
                                      <p:cBhvr>
                                        <p:cTn id="26" dur="500" spd="-100000" fill="hold"/>
                                        <p:tgtEl>
                                          <p:spTgt spid="43"/>
                                        </p:tgtEl>
                                        <p:attrNameLst>
                                          <p:attrName>ppt_x</p:attrName>
                                          <p:attrName>ppt_y</p:attrName>
                                        </p:attrNameLst>
                                      </p:cBhvr>
                                      <p:rCtr x="0" y="1921"/>
                                    </p:animMotion>
                                  </p:childTnLst>
                                </p:cTn>
                              </p:par>
                              <p:par>
                                <p:cTn id="27" presetID="10" presetClass="entr" presetSubtype="0" fill="hold" grpId="0" nodeType="withEffect">
                                  <p:stCondLst>
                                    <p:cond delay="4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42" presetClass="path" presetSubtype="0" decel="100000" fill="hold" grpId="1" nodeType="withEffect">
                                  <p:stCondLst>
                                    <p:cond delay="400"/>
                                  </p:stCondLst>
                                  <p:childTnLst>
                                    <p:animMotion origin="layout" path="M 1.25E-6 -2.96296E-6 L 1.25E-6 0.03843 " pathEditMode="relative" rAng="0" ptsTypes="AA">
                                      <p:cBhvr>
                                        <p:cTn id="31" dur="500" spd="-100000" fill="hold"/>
                                        <p:tgtEl>
                                          <p:spTgt spid="46"/>
                                        </p:tgtEl>
                                        <p:attrNameLst>
                                          <p:attrName>ppt_x</p:attrName>
                                          <p:attrName>ppt_y</p:attrName>
                                        </p:attrNameLst>
                                      </p:cBhvr>
                                      <p:rCtr x="0" y="1921"/>
                                    </p:animMotion>
                                  </p:childTnLst>
                                </p:cTn>
                              </p:par>
                              <p:par>
                                <p:cTn id="32" presetID="10" presetClass="entr" presetSubtype="0" fill="hold" grpId="0" nodeType="withEffect">
                                  <p:stCondLst>
                                    <p:cond delay="50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42" presetClass="path" presetSubtype="0" decel="100000" fill="hold" grpId="1" nodeType="withEffect">
                                  <p:stCondLst>
                                    <p:cond delay="500"/>
                                  </p:stCondLst>
                                  <p:childTnLst>
                                    <p:animMotion origin="layout" path="M 1.25E-6 -2.96296E-6 L 1.25E-6 0.03843 " pathEditMode="relative" rAng="0" ptsTypes="AA">
                                      <p:cBhvr>
                                        <p:cTn id="36" dur="500" spd="-100000" fill="hold"/>
                                        <p:tgtEl>
                                          <p:spTgt spid="49"/>
                                        </p:tgtEl>
                                        <p:attrNameLst>
                                          <p:attrName>ppt_x</p:attrName>
                                          <p:attrName>ppt_y</p:attrName>
                                        </p:attrNameLst>
                                      </p:cBhvr>
                                      <p:rCtr x="0" y="1921"/>
                                    </p:animMotion>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42" presetClass="path" presetSubtype="0" decel="100000" fill="hold" nodeType="withEffect">
                                  <p:stCondLst>
                                    <p:cond delay="0"/>
                                  </p:stCondLst>
                                  <p:childTnLst>
                                    <p:animMotion origin="layout" path="M 4.16667E-7 0 L 4.16667E-7 0.03843 " pathEditMode="relative" rAng="0" ptsTypes="AA">
                                      <p:cBhvr>
                                        <p:cTn id="41" dur="500" spd="-100000" fill="hold"/>
                                        <p:tgtEl>
                                          <p:spTgt spid="16"/>
                                        </p:tgtEl>
                                        <p:attrNameLst>
                                          <p:attrName>ppt_x</p:attrName>
                                          <p:attrName>ppt_y</p:attrName>
                                        </p:attrNameLst>
                                      </p:cBhvr>
                                      <p:rCtr x="0" y="1921"/>
                                    </p:animMotion>
                                  </p:childTnLst>
                                </p:cTn>
                              </p:par>
                              <p:par>
                                <p:cTn id="42" presetID="10"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42" presetClass="path" presetSubtype="0" decel="100000" fill="hold" nodeType="withEffect">
                                  <p:stCondLst>
                                    <p:cond delay="0"/>
                                  </p:stCondLst>
                                  <p:childTnLst>
                                    <p:animMotion origin="layout" path="M 4.16667E-7 0 L 4.16667E-7 0.03843 " pathEditMode="relative" rAng="0" ptsTypes="AA">
                                      <p:cBhvr>
                                        <p:cTn id="46" dur="500" spd="-100000" fill="hold"/>
                                        <p:tgtEl>
                                          <p:spTgt spid="4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9" grpId="0"/>
      <p:bldP spid="49" grpId="1"/>
      <p:bldP spid="46" grpId="0"/>
      <p:bldP spid="46" grpId="1"/>
      <p:bldP spid="43" grpId="0"/>
      <p:bldP spid="4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32EB13-E136-4055-B094-B674A40C3F06}"/>
              </a:ext>
            </a:extLst>
          </p:cNvPr>
          <p:cNvGrpSpPr/>
          <p:nvPr/>
        </p:nvGrpSpPr>
        <p:grpSpPr>
          <a:xfrm>
            <a:off x="883" y="2068119"/>
            <a:ext cx="12430015" cy="4626465"/>
            <a:chOff x="0" y="2027572"/>
            <a:chExt cx="12188952" cy="4536741"/>
          </a:xfrm>
        </p:grpSpPr>
        <p:pic>
          <p:nvPicPr>
            <p:cNvPr id="5" name="Picture 4">
              <a:extLst>
                <a:ext uri="{FF2B5EF4-FFF2-40B4-BE49-F238E27FC236}">
                  <a16:creationId xmlns:a16="http://schemas.microsoft.com/office/drawing/2014/main" id="{7EB013AE-FC55-4BFA-8E45-EB3E8EF776D7}"/>
                </a:ext>
              </a:extLst>
            </p:cNvPr>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683517" y="2862456"/>
              <a:ext cx="925354" cy="432104"/>
            </a:xfrm>
            <a:prstGeom prst="rect">
              <a:avLst/>
            </a:prstGeom>
          </p:spPr>
        </p:pic>
        <p:pic>
          <p:nvPicPr>
            <p:cNvPr id="6" name="Picture 5">
              <a:extLst>
                <a:ext uri="{FF2B5EF4-FFF2-40B4-BE49-F238E27FC236}">
                  <a16:creationId xmlns:a16="http://schemas.microsoft.com/office/drawing/2014/main" id="{11449B46-6E47-40CD-88DB-22005DEC9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3078" y="2860801"/>
              <a:ext cx="443098" cy="435414"/>
            </a:xfrm>
            <a:prstGeom prst="rect">
              <a:avLst/>
            </a:prstGeom>
          </p:spPr>
        </p:pic>
        <p:pic>
          <p:nvPicPr>
            <p:cNvPr id="7" name="Picture 6">
              <a:extLst>
                <a:ext uri="{FF2B5EF4-FFF2-40B4-BE49-F238E27FC236}">
                  <a16:creationId xmlns:a16="http://schemas.microsoft.com/office/drawing/2014/main" id="{B3D9D882-1CC8-42A5-B41E-0444F439D1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9963" y="2822290"/>
              <a:ext cx="648146" cy="512436"/>
            </a:xfrm>
            <a:prstGeom prst="rect">
              <a:avLst/>
            </a:prstGeom>
          </p:spPr>
        </p:pic>
        <p:pic>
          <p:nvPicPr>
            <p:cNvPr id="8" name="Picture 7">
              <a:extLst>
                <a:ext uri="{FF2B5EF4-FFF2-40B4-BE49-F238E27FC236}">
                  <a16:creationId xmlns:a16="http://schemas.microsoft.com/office/drawing/2014/main" id="{F8EE08B9-8C77-4249-9CD6-9FEE77E3829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72279" y="2851842"/>
              <a:ext cx="447366" cy="453332"/>
            </a:xfrm>
            <a:prstGeom prst="ellipse">
              <a:avLst/>
            </a:prstGeom>
            <a:solidFill>
              <a:srgbClr val="FFFFFF">
                <a:lumMod val="75000"/>
              </a:srgbClr>
            </a:solidFill>
          </p:spPr>
        </p:pic>
        <p:sp>
          <p:nvSpPr>
            <p:cNvPr id="9" name="TextBox 8">
              <a:extLst>
                <a:ext uri="{FF2B5EF4-FFF2-40B4-BE49-F238E27FC236}">
                  <a16:creationId xmlns:a16="http://schemas.microsoft.com/office/drawing/2014/main" id="{0DA63717-565B-4C90-89C3-875EB6C9CCA1}"/>
                </a:ext>
              </a:extLst>
            </p:cNvPr>
            <p:cNvSpPr txBox="1"/>
            <p:nvPr/>
          </p:nvSpPr>
          <p:spPr>
            <a:xfrm>
              <a:off x="1142809" y="211901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3248" rtlCol="0">
              <a:spAutoFit/>
            </a:bodyPr>
            <a:lstStyle/>
            <a:p>
              <a:pPr algn="ctr" defTabSz="932470">
                <a:defRPr/>
              </a:pPr>
              <a:r>
                <a:rPr lang="en-US" sz="1800" kern="0">
                  <a:solidFill>
                    <a:schemeClr val="tx2"/>
                  </a:solidFill>
                  <a:latin typeface="Segoe UI Semibold"/>
                  <a:ea typeface="ＭＳ Ｐゴシック" charset="0"/>
                  <a:cs typeface="Arial" panose="020B0604020202020204" pitchFamily="34" charset="0"/>
                </a:rPr>
                <a:t>Management</a:t>
              </a:r>
            </a:p>
          </p:txBody>
        </p:sp>
        <p:pic>
          <p:nvPicPr>
            <p:cNvPr id="10" name="Picture 9">
              <a:extLst>
                <a:ext uri="{FF2B5EF4-FFF2-40B4-BE49-F238E27FC236}">
                  <a16:creationId xmlns:a16="http://schemas.microsoft.com/office/drawing/2014/main" id="{C9E416F9-9120-45D6-889C-E982602FD7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24007" y="2887122"/>
              <a:ext cx="516990" cy="382772"/>
            </a:xfrm>
            <a:prstGeom prst="rect">
              <a:avLst/>
            </a:prstGeom>
          </p:spPr>
        </p:pic>
        <p:pic>
          <p:nvPicPr>
            <p:cNvPr id="12" name="Picture 10" descr="https://encrypted-tbn3.gstatic.com/images?q=tbn:ANd9GcQgAB8I4GUYPGAuHqEufTpFML_JWZior9mwUJP3P5Tro4I_bcL5">
              <a:extLst>
                <a:ext uri="{FF2B5EF4-FFF2-40B4-BE49-F238E27FC236}">
                  <a16:creationId xmlns:a16="http://schemas.microsoft.com/office/drawing/2014/main" id="{F8A474C9-12B3-4635-88EF-07024EED1F0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40829" y="4366697"/>
              <a:ext cx="472366" cy="454148"/>
            </a:xfrm>
            <a:prstGeom prst="rect">
              <a:avLst/>
            </a:prstGeom>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9DE66A3-0D3C-46DB-9EC6-9CBEBF71FC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90698" y="4362681"/>
              <a:ext cx="648084" cy="462180"/>
            </a:xfrm>
            <a:prstGeom prst="rect">
              <a:avLst/>
            </a:prstGeom>
          </p:spPr>
        </p:pic>
        <p:grpSp>
          <p:nvGrpSpPr>
            <p:cNvPr id="14" name="Group 13">
              <a:extLst>
                <a:ext uri="{FF2B5EF4-FFF2-40B4-BE49-F238E27FC236}">
                  <a16:creationId xmlns:a16="http://schemas.microsoft.com/office/drawing/2014/main" id="{E15B9CF6-0906-4759-B6AD-967C02097E07}"/>
                </a:ext>
              </a:extLst>
            </p:cNvPr>
            <p:cNvGrpSpPr/>
            <p:nvPr/>
          </p:nvGrpSpPr>
          <p:grpSpPr>
            <a:xfrm>
              <a:off x="4244951" y="4302507"/>
              <a:ext cx="475520" cy="526585"/>
              <a:chOff x="11253305" y="2293895"/>
              <a:chExt cx="563134" cy="623607"/>
            </a:xfrm>
          </p:grpSpPr>
          <p:pic>
            <p:nvPicPr>
              <p:cNvPr id="19" name="Picture 18">
                <a:extLst>
                  <a:ext uri="{FF2B5EF4-FFF2-40B4-BE49-F238E27FC236}">
                    <a16:creationId xmlns:a16="http://schemas.microsoft.com/office/drawing/2014/main" id="{B7E68474-56CF-4D47-A3CA-19E325E923F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278571" y="2293895"/>
                <a:ext cx="507468" cy="437347"/>
              </a:xfrm>
              <a:prstGeom prst="rect">
                <a:avLst/>
              </a:prstGeom>
            </p:spPr>
          </p:pic>
          <p:pic>
            <p:nvPicPr>
              <p:cNvPr id="20" name="Picture 19">
                <a:extLst>
                  <a:ext uri="{FF2B5EF4-FFF2-40B4-BE49-F238E27FC236}">
                    <a16:creationId xmlns:a16="http://schemas.microsoft.com/office/drawing/2014/main" id="{BC5C54F4-7204-4D1C-B605-C46B7A74C53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1253305" y="2739356"/>
                <a:ext cx="563134" cy="178146"/>
              </a:xfrm>
              <a:prstGeom prst="rect">
                <a:avLst/>
              </a:prstGeom>
            </p:spPr>
          </p:pic>
        </p:grpSp>
        <p:pic>
          <p:nvPicPr>
            <p:cNvPr id="15" name="Picture 4" descr="https://tool.microsoftsca.com/Content/assets/clients/928527.png">
              <a:extLst>
                <a:ext uri="{FF2B5EF4-FFF2-40B4-BE49-F238E27FC236}">
                  <a16:creationId xmlns:a16="http://schemas.microsoft.com/office/drawing/2014/main" id="{485FB56B-33E0-4963-A614-0211E1799575}"/>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31284" y="4319404"/>
              <a:ext cx="1097466" cy="548734"/>
            </a:xfrm>
            <a:prstGeom prst="rect">
              <a:avLst/>
            </a:prstGeom>
            <a:extLst>
              <a:ext uri="{909E8E84-426E-40DD-AFC4-6F175D3DCCD1}">
                <a14:hiddenFill xmlns:a14="http://schemas.microsoft.com/office/drawing/2010/main">
                  <a:solidFill>
                    <a:srgbClr val="FFFFFF"/>
                  </a:solidFill>
                </a14:hiddenFill>
              </a:ext>
            </a:extLst>
          </p:spPr>
        </p:pic>
        <p:pic>
          <p:nvPicPr>
            <p:cNvPr id="16" name="Picture 2" descr="http://blog.cloudfoundry.com/wp-content/static/cfcom/assets/images/logocf300square.jpg">
              <a:extLst>
                <a:ext uri="{FF2B5EF4-FFF2-40B4-BE49-F238E27FC236}">
                  <a16:creationId xmlns:a16="http://schemas.microsoft.com/office/drawing/2014/main" id="{9F01401F-E179-46A9-972D-F2C68EA6F3D1}"/>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86834" y="4289581"/>
              <a:ext cx="608380" cy="608380"/>
            </a:xfrm>
            <a:prstGeom prst="rect">
              <a:avLst/>
            </a:prstGeom>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16F5F7F-9864-42F8-9F74-0D3D4CC74AA0}"/>
                </a:ext>
              </a:extLst>
            </p:cNvPr>
            <p:cNvSpPr txBox="1"/>
            <p:nvPr/>
          </p:nvSpPr>
          <p:spPr>
            <a:xfrm>
              <a:off x="1203483" y="3631259"/>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3248" rtlCol="0">
              <a:spAutoFit/>
            </a:bodyPr>
            <a:lstStyle/>
            <a:p>
              <a:pPr algn="ctr" defTabSz="932470" fontAlgn="base">
                <a:spcBef>
                  <a:spcPct val="0"/>
                </a:spcBef>
                <a:spcAft>
                  <a:spcPct val="0"/>
                </a:spcAft>
                <a:defRPr/>
              </a:pPr>
              <a:r>
                <a:rPr lang="en-US" sz="1800" kern="0">
                  <a:solidFill>
                    <a:schemeClr val="tx2"/>
                  </a:solidFill>
                  <a:latin typeface="Segoe UI Semibold"/>
                  <a:ea typeface="ＭＳ Ｐゴシック" charset="0"/>
                  <a:cs typeface="Arial" panose="020B0604020202020204" pitchFamily="34" charset="0"/>
                </a:rPr>
                <a:t>Applications</a:t>
              </a:r>
            </a:p>
          </p:txBody>
        </p:sp>
        <p:pic>
          <p:nvPicPr>
            <p:cNvPr id="18" name="Picture 17">
              <a:extLst>
                <a:ext uri="{FF2B5EF4-FFF2-40B4-BE49-F238E27FC236}">
                  <a16:creationId xmlns:a16="http://schemas.microsoft.com/office/drawing/2014/main" id="{7B96303C-2912-49A5-BF51-FB13C75EAA7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73665" y="4405992"/>
              <a:ext cx="375558" cy="375558"/>
            </a:xfrm>
            <a:prstGeom prst="rect">
              <a:avLst/>
            </a:prstGeom>
          </p:spPr>
        </p:pic>
        <p:pic>
          <p:nvPicPr>
            <p:cNvPr id="22" name="Picture 4" descr="http://www.jbase.com/new/products/images/java.png">
              <a:extLst>
                <a:ext uri="{FF2B5EF4-FFF2-40B4-BE49-F238E27FC236}">
                  <a16:creationId xmlns:a16="http://schemas.microsoft.com/office/drawing/2014/main" id="{1E172F48-95B0-44DF-8101-5EACB9267E8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60402" y="5758300"/>
              <a:ext cx="285419" cy="562204"/>
            </a:xfrm>
            <a:prstGeom prst="rect">
              <a:avLst/>
            </a:prstGeom>
          </p:spPr>
        </p:pic>
        <p:pic>
          <p:nvPicPr>
            <p:cNvPr id="23" name="Picture 22" descr="PHP.png">
              <a:extLst>
                <a:ext uri="{FF2B5EF4-FFF2-40B4-BE49-F238E27FC236}">
                  <a16:creationId xmlns:a16="http://schemas.microsoft.com/office/drawing/2014/main" id="{E279FF89-CFE4-45C6-97CD-9FD9D216CEC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243713" y="5942232"/>
              <a:ext cx="498694" cy="276890"/>
            </a:xfrm>
            <a:prstGeom prst="rect">
              <a:avLst/>
            </a:prstGeom>
          </p:spPr>
        </p:pic>
        <p:pic>
          <p:nvPicPr>
            <p:cNvPr id="24" name="Picture 23">
              <a:extLst>
                <a:ext uri="{FF2B5EF4-FFF2-40B4-BE49-F238E27FC236}">
                  <a16:creationId xmlns:a16="http://schemas.microsoft.com/office/drawing/2014/main" id="{C97C8B01-0142-4B76-A8AD-166C338C68E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555437" y="6030052"/>
              <a:ext cx="639054" cy="178348"/>
            </a:xfrm>
            <a:prstGeom prst="rect">
              <a:avLst/>
            </a:prstGeom>
          </p:spPr>
        </p:pic>
        <p:pic>
          <p:nvPicPr>
            <p:cNvPr id="25" name="Picture 24">
              <a:extLst>
                <a:ext uri="{FF2B5EF4-FFF2-40B4-BE49-F238E27FC236}">
                  <a16:creationId xmlns:a16="http://schemas.microsoft.com/office/drawing/2014/main" id="{E23B0D57-9C4A-4D0E-9C40-BE7371F1F75E}"/>
                </a:ext>
              </a:extLst>
            </p:cNvPr>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0025" y="6016395"/>
              <a:ext cx="850784" cy="287314"/>
            </a:xfrm>
            <a:prstGeom prst="rect">
              <a:avLst/>
            </a:prstGeom>
          </p:spPr>
        </p:pic>
        <p:sp>
          <p:nvSpPr>
            <p:cNvPr id="26" name="TextBox 25">
              <a:extLst>
                <a:ext uri="{FF2B5EF4-FFF2-40B4-BE49-F238E27FC236}">
                  <a16:creationId xmlns:a16="http://schemas.microsoft.com/office/drawing/2014/main" id="{FD487420-64EF-4F01-868B-3464E35089D0}"/>
                </a:ext>
              </a:extLst>
            </p:cNvPr>
            <p:cNvSpPr txBox="1"/>
            <p:nvPr/>
          </p:nvSpPr>
          <p:spPr>
            <a:xfrm>
              <a:off x="4204325" y="520585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3248" rtlCol="0">
              <a:spAutoFit/>
            </a:bodyPr>
            <a:lstStyle/>
            <a:p>
              <a:pPr algn="ctr" defTabSz="932470" fontAlgn="base">
                <a:spcBef>
                  <a:spcPct val="0"/>
                </a:spcBef>
                <a:spcAft>
                  <a:spcPct val="0"/>
                </a:spcAft>
                <a:defRPr/>
              </a:pPr>
              <a:r>
                <a:rPr lang="en-US" sz="1800" kern="0">
                  <a:solidFill>
                    <a:schemeClr val="tx2"/>
                  </a:solidFill>
                  <a:latin typeface="Segoe UI Semibold"/>
                  <a:ea typeface="ＭＳ Ｐゴシック" charset="0"/>
                  <a:cs typeface="Arial" panose="020B0604020202020204" pitchFamily="34" charset="0"/>
                </a:rPr>
                <a:t>App frameworks</a:t>
              </a:r>
            </a:p>
          </p:txBody>
        </p:sp>
        <p:pic>
          <p:nvPicPr>
            <p:cNvPr id="27" name="Picture 2">
              <a:extLst>
                <a:ext uri="{FF2B5EF4-FFF2-40B4-BE49-F238E27FC236}">
                  <a16:creationId xmlns:a16="http://schemas.microsoft.com/office/drawing/2014/main" id="{1D6DF2B6-F5B1-4236-9679-1DC34941D642}"/>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tretch>
              <a:fillRect/>
            </a:stretch>
          </p:blipFill>
          <p:spPr bwMode="auto">
            <a:xfrm>
              <a:off x="3795808" y="5941972"/>
              <a:ext cx="375346" cy="3790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C3586CE-A223-4CA6-B408-66817689B43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096536" y="5920398"/>
              <a:ext cx="329048" cy="377710"/>
            </a:xfrm>
            <a:prstGeom prst="rect">
              <a:avLst/>
            </a:prstGeom>
          </p:spPr>
        </p:pic>
        <p:sp>
          <p:nvSpPr>
            <p:cNvPr id="30" name="TextBox 29">
              <a:extLst>
                <a:ext uri="{FF2B5EF4-FFF2-40B4-BE49-F238E27FC236}">
                  <a16:creationId xmlns:a16="http://schemas.microsoft.com/office/drawing/2014/main" id="{10B2D871-F50E-401E-BE96-0B21FB96BFBE}"/>
                </a:ext>
              </a:extLst>
            </p:cNvPr>
            <p:cNvSpPr txBox="1"/>
            <p:nvPr/>
          </p:nvSpPr>
          <p:spPr>
            <a:xfrm>
              <a:off x="7262793" y="3631259"/>
              <a:ext cx="3783349"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3248" rtlCol="0">
              <a:spAutoFit/>
            </a:bodyPr>
            <a:lstStyle/>
            <a:p>
              <a:pPr algn="ctr" defTabSz="932470" fontAlgn="base">
                <a:spcBef>
                  <a:spcPct val="0"/>
                </a:spcBef>
                <a:spcAft>
                  <a:spcPct val="0"/>
                </a:spcAft>
                <a:defRPr/>
              </a:pPr>
              <a:r>
                <a:rPr lang="en-US" sz="1800" kern="0">
                  <a:solidFill>
                    <a:schemeClr val="tx2"/>
                  </a:solidFill>
                  <a:latin typeface="Segoe UI Semibold"/>
                  <a:ea typeface="ＭＳ Ｐゴシック" charset="0"/>
                  <a:cs typeface="Arial" panose="020B0604020202020204" pitchFamily="34" charset="0"/>
                </a:rPr>
                <a:t>Infrastructure</a:t>
              </a:r>
            </a:p>
          </p:txBody>
        </p:sp>
        <p:pic>
          <p:nvPicPr>
            <p:cNvPr id="31" name="Picture 30">
              <a:extLst>
                <a:ext uri="{FF2B5EF4-FFF2-40B4-BE49-F238E27FC236}">
                  <a16:creationId xmlns:a16="http://schemas.microsoft.com/office/drawing/2014/main" id="{91CF4C17-CB0C-4162-A0B0-F7BE69B8A7A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42481" y="4360134"/>
              <a:ext cx="1234980" cy="419458"/>
            </a:xfrm>
            <a:prstGeom prst="rect">
              <a:avLst/>
            </a:prstGeom>
          </p:spPr>
        </p:pic>
        <p:grpSp>
          <p:nvGrpSpPr>
            <p:cNvPr id="32" name="Group 31">
              <a:extLst>
                <a:ext uri="{FF2B5EF4-FFF2-40B4-BE49-F238E27FC236}">
                  <a16:creationId xmlns:a16="http://schemas.microsoft.com/office/drawing/2014/main" id="{9B5AD1D3-DFF4-4FEB-AEA3-3C6869535932}"/>
                </a:ext>
              </a:extLst>
            </p:cNvPr>
            <p:cNvGrpSpPr/>
            <p:nvPr/>
          </p:nvGrpSpPr>
          <p:grpSpPr>
            <a:xfrm>
              <a:off x="8601257" y="4253091"/>
              <a:ext cx="1905427" cy="758943"/>
              <a:chOff x="7429877" y="5447178"/>
              <a:chExt cx="2305817" cy="862844"/>
            </a:xfrm>
          </p:grpSpPr>
          <p:sp>
            <p:nvSpPr>
              <p:cNvPr id="36" name="Freeform 6">
                <a:extLst>
                  <a:ext uri="{FF2B5EF4-FFF2-40B4-BE49-F238E27FC236}">
                    <a16:creationId xmlns:a16="http://schemas.microsoft.com/office/drawing/2014/main" id="{652C24E5-BCB9-4995-8DA5-5F0E39E114A5}"/>
                  </a:ext>
                </a:extLst>
              </p:cNvPr>
              <p:cNvSpPr>
                <a:spLocks noEditPoints="1"/>
              </p:cNvSpPr>
              <p:nvPr/>
            </p:nvSpPr>
            <p:spPr bwMode="auto">
              <a:xfrm>
                <a:off x="7429877" y="5447178"/>
                <a:ext cx="446217" cy="47085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113" tIns="143290" rIns="179113" bIns="143290" numCol="1" spcCol="0" rtlCol="0" fromWordArt="0" anchor="t" anchorCtr="0" forceAA="0" compatLnSpc="1">
                <a:prstTxWarp prst="textNoShape">
                  <a:avLst/>
                </a:prstTxWarp>
                <a:noAutofit/>
              </a:bodyPr>
              <a:lstStyle/>
              <a:p>
                <a:pPr algn="ctr" defTabSz="895130" eaLnBrk="0" fontAlgn="base" hangingPunct="0">
                  <a:lnSpc>
                    <a:spcPct val="90000"/>
                  </a:lnSpc>
                  <a:spcBef>
                    <a:spcPct val="0"/>
                  </a:spcBef>
                  <a:spcAft>
                    <a:spcPct val="0"/>
                  </a:spcAft>
                  <a:defRPr/>
                </a:pPr>
                <a:endParaRPr lang="en-US" sz="1959" kern="0" spc="-49">
                  <a:gradFill>
                    <a:gsLst>
                      <a:gs pos="1250">
                        <a:srgbClr val="EFEFEF"/>
                      </a:gs>
                      <a:gs pos="10417">
                        <a:srgbClr val="EFEFEF"/>
                      </a:gs>
                    </a:gsLst>
                    <a:lin ang="5400000" scaled="0"/>
                  </a:gradFill>
                  <a:latin typeface="Segoe UI Light"/>
                  <a:ea typeface="MS PGothic" panose="020B0600070205080204" pitchFamily="34" charset="-128"/>
                </a:endParaRPr>
              </a:p>
            </p:txBody>
          </p:sp>
          <p:sp>
            <p:nvSpPr>
              <p:cNvPr id="37" name="TextBox 36">
                <a:extLst>
                  <a:ext uri="{FF2B5EF4-FFF2-40B4-BE49-F238E27FC236}">
                    <a16:creationId xmlns:a16="http://schemas.microsoft.com/office/drawing/2014/main" id="{721BABCF-AE38-4045-9A01-A0BAA077997E}"/>
                  </a:ext>
                </a:extLst>
              </p:cNvPr>
              <p:cNvSpPr txBox="1"/>
              <p:nvPr/>
            </p:nvSpPr>
            <p:spPr>
              <a:xfrm>
                <a:off x="8819027" y="5813976"/>
                <a:ext cx="916667" cy="496046"/>
              </a:xfrm>
              <a:prstGeom prst="rect">
                <a:avLst/>
              </a:prstGeom>
              <a:noFill/>
            </p:spPr>
            <p:txBody>
              <a:bodyPr wrap="square" lIns="179237" tIns="143390" rIns="179237" bIns="143390" rtlCol="0">
                <a:spAutoFit/>
              </a:bodyPr>
              <a:lstStyle/>
              <a:p>
                <a:pPr defTabSz="913239" eaLnBrk="0" fontAlgn="base" hangingPunct="0">
                  <a:lnSpc>
                    <a:spcPct val="90000"/>
                  </a:lnSpc>
                  <a:spcBef>
                    <a:spcPct val="0"/>
                  </a:spcBef>
                  <a:spcAft>
                    <a:spcPts val="587"/>
                  </a:spcAft>
                  <a:defRPr/>
                </a:pPr>
                <a:r>
                  <a:rPr lang="en-US" sz="1122" kern="0">
                    <a:solidFill>
                      <a:srgbClr val="505050">
                        <a:lumMod val="50000"/>
                      </a:srgbClr>
                    </a:solidFill>
                    <a:latin typeface="Segoe UI Semibold"/>
                    <a:ea typeface="MS PGothic" panose="020B0600070205080204" pitchFamily="34" charset="-128"/>
                  </a:rPr>
                  <a:t>Linux</a:t>
                </a:r>
              </a:p>
            </p:txBody>
          </p:sp>
        </p:grpSp>
        <p:pic>
          <p:nvPicPr>
            <p:cNvPr id="33" name="Picture 2" descr="http://www.highvail.com/wp-content/uploads/2014/12/RedHat-IsoLogo.jpg">
              <a:extLst>
                <a:ext uri="{FF2B5EF4-FFF2-40B4-BE49-F238E27FC236}">
                  <a16:creationId xmlns:a16="http://schemas.microsoft.com/office/drawing/2014/main" id="{1D452778-4A78-4AD2-A874-16E1FF1B0A49}"/>
                </a:ext>
              </a:extLst>
            </p:cNvPr>
            <p:cNvPicPr>
              <a:picLocks noChangeAspect="1" noChangeArrowheads="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69307" y="4249492"/>
              <a:ext cx="685554" cy="5953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4.bp.blogspot.com/-bNfHa5G9pqk/TeDlhHQchXI/AAAAAAAACIQ/8OKNn24Mnlg/s1600/Canonical-Logo-Small-Original.png">
              <a:extLst>
                <a:ext uri="{FF2B5EF4-FFF2-40B4-BE49-F238E27FC236}">
                  <a16:creationId xmlns:a16="http://schemas.microsoft.com/office/drawing/2014/main" id="{16798F04-989A-48F2-9CD1-2315CF4F2D7C}"/>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619331" y="4281974"/>
              <a:ext cx="609386" cy="51862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E996BE5-2546-4E68-9901-EB800F0671D6}"/>
                </a:ext>
              </a:extLst>
            </p:cNvPr>
            <p:cNvSpPr txBox="1"/>
            <p:nvPr/>
          </p:nvSpPr>
          <p:spPr>
            <a:xfrm>
              <a:off x="7243713" y="2119012"/>
              <a:ext cx="3783350" cy="409231"/>
            </a:xfrm>
            <a:prstGeom prst="rect">
              <a:avLst/>
            </a:prstGeom>
            <a:noFill/>
            <a:extLst>
              <a:ext uri="{909E8E84-426E-40DD-AFC4-6F175D3DCCD1}">
                <a14:hiddenFill xmlns:a14="http://schemas.microsoft.com/office/drawing/2010/main">
                  <a:solidFill>
                    <a:srgbClr val="FFFFFF"/>
                  </a:solidFill>
                </a14:hiddenFill>
              </a:ext>
            </a:extLst>
          </p:spPr>
          <p:txBody>
            <a:bodyPr wrap="square" tIns="93248" rtlCol="0">
              <a:spAutoFit/>
            </a:bodyPr>
            <a:lstStyle/>
            <a:p>
              <a:pPr algn="ctr" defTabSz="932470" fontAlgn="base">
                <a:spcBef>
                  <a:spcPct val="0"/>
                </a:spcBef>
                <a:spcAft>
                  <a:spcPct val="0"/>
                </a:spcAft>
                <a:defRPr/>
              </a:pPr>
              <a:r>
                <a:rPr lang="en-US" sz="1800" kern="0">
                  <a:solidFill>
                    <a:schemeClr val="tx2"/>
                  </a:solidFill>
                  <a:latin typeface="Segoe UI Semibold"/>
                  <a:ea typeface="ＭＳ Ｐゴシック" charset="0"/>
                  <a:cs typeface="Arial" panose="020B0604020202020204" pitchFamily="34" charset="0"/>
                </a:rPr>
                <a:t>Databases &amp; middleware</a:t>
              </a:r>
            </a:p>
          </p:txBody>
        </p:sp>
        <p:pic>
          <p:nvPicPr>
            <p:cNvPr id="40" name="Picture 39">
              <a:extLst>
                <a:ext uri="{FF2B5EF4-FFF2-40B4-BE49-F238E27FC236}">
                  <a16:creationId xmlns:a16="http://schemas.microsoft.com/office/drawing/2014/main" id="{65EA331A-CF99-4378-A2B9-946752518F43}"/>
                </a:ext>
              </a:extLst>
            </p:cNvPr>
            <p:cNvPicPr>
              <a:picLocks noChangeAspect="1"/>
            </p:cNvPicPr>
            <p:nvPr/>
          </p:nvPicPr>
          <p:blipFill>
            <a:blip r:embed="rId24"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380456" y="2925055"/>
              <a:ext cx="881070" cy="270636"/>
            </a:xfrm>
            <a:prstGeom prst="rect">
              <a:avLst/>
            </a:prstGeom>
          </p:spPr>
        </p:pic>
        <p:pic>
          <p:nvPicPr>
            <p:cNvPr id="41" name="Picture 40">
              <a:extLst>
                <a:ext uri="{FF2B5EF4-FFF2-40B4-BE49-F238E27FC236}">
                  <a16:creationId xmlns:a16="http://schemas.microsoft.com/office/drawing/2014/main" id="{F175C340-A921-4FEB-A546-08DDCE243636}"/>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495261" y="2915796"/>
              <a:ext cx="632226" cy="289156"/>
            </a:xfrm>
            <a:prstGeom prst="rect">
              <a:avLst/>
            </a:prstGeom>
          </p:spPr>
        </p:pic>
        <p:pic>
          <p:nvPicPr>
            <p:cNvPr id="42" name="Picture 41">
              <a:extLst>
                <a:ext uri="{FF2B5EF4-FFF2-40B4-BE49-F238E27FC236}">
                  <a16:creationId xmlns:a16="http://schemas.microsoft.com/office/drawing/2014/main" id="{82E9F20D-4200-4083-B675-A1AD830FC60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416419" y="2925523"/>
              <a:ext cx="713540" cy="269702"/>
            </a:xfrm>
            <a:prstGeom prst="rect">
              <a:avLst/>
            </a:prstGeom>
          </p:spPr>
        </p:pic>
        <p:pic>
          <p:nvPicPr>
            <p:cNvPr id="43" name="Picture 42">
              <a:extLst>
                <a:ext uri="{FF2B5EF4-FFF2-40B4-BE49-F238E27FC236}">
                  <a16:creationId xmlns:a16="http://schemas.microsoft.com/office/drawing/2014/main" id="{1069D339-2541-4AC6-9E0D-569644E2198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738227" y="2900073"/>
              <a:ext cx="413612" cy="320602"/>
            </a:xfrm>
            <a:prstGeom prst="rect">
              <a:avLst/>
            </a:prstGeom>
          </p:spPr>
        </p:pic>
        <p:pic>
          <p:nvPicPr>
            <p:cNvPr id="45" name="Picture 2" descr="Image result for DataStax">
              <a:extLst>
                <a:ext uri="{FF2B5EF4-FFF2-40B4-BE49-F238E27FC236}">
                  <a16:creationId xmlns:a16="http://schemas.microsoft.com/office/drawing/2014/main" id="{A150F132-5F6B-45DD-8AA0-43ECD7CCEDDA}"/>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10506684" y="2963778"/>
              <a:ext cx="934798" cy="19319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9ACA93CE-4385-453D-BEBB-071ABF0BD08F}"/>
                </a:ext>
              </a:extLst>
            </p:cNvPr>
            <p:cNvCxnSpPr>
              <a:cxnSpLocks/>
            </p:cNvCxnSpPr>
            <p:nvPr/>
          </p:nvCxnSpPr>
          <p:spPr>
            <a:xfrm>
              <a:off x="0" y="20275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B7FB90AB-3506-4519-86EE-87C1206940FF}"/>
                </a:ext>
              </a:extLst>
            </p:cNvPr>
            <p:cNvCxnSpPr>
              <a:cxnSpLocks/>
            </p:cNvCxnSpPr>
            <p:nvPr/>
          </p:nvCxnSpPr>
          <p:spPr>
            <a:xfrm>
              <a:off x="0" y="3539819"/>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EB6C94B3-8D7C-436F-AE2A-408419237A2F}"/>
                </a:ext>
              </a:extLst>
            </p:cNvPr>
            <p:cNvCxnSpPr>
              <a:cxnSpLocks/>
            </p:cNvCxnSpPr>
            <p:nvPr/>
          </p:nvCxnSpPr>
          <p:spPr>
            <a:xfrm>
              <a:off x="0" y="5052066"/>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DB3226DA-FC39-4B02-AEB3-2065863811EE}"/>
                </a:ext>
              </a:extLst>
            </p:cNvPr>
            <p:cNvCxnSpPr>
              <a:cxnSpLocks/>
            </p:cNvCxnSpPr>
            <p:nvPr/>
          </p:nvCxnSpPr>
          <p:spPr>
            <a:xfrm flipV="1">
              <a:off x="6094476" y="2027575"/>
              <a:ext cx="0" cy="303279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A06FC982-BD7B-49B5-8DA0-81BCA3098770}"/>
                </a:ext>
              </a:extLst>
            </p:cNvPr>
            <p:cNvCxnSpPr>
              <a:cxnSpLocks/>
            </p:cNvCxnSpPr>
            <p:nvPr/>
          </p:nvCxnSpPr>
          <p:spPr>
            <a:xfrm>
              <a:off x="0" y="6564313"/>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 name="Title 3">
            <a:extLst>
              <a:ext uri="{FF2B5EF4-FFF2-40B4-BE49-F238E27FC236}">
                <a16:creationId xmlns:a16="http://schemas.microsoft.com/office/drawing/2014/main" id="{3877DD77-1315-4613-BB87-4F29AF5DC346}"/>
              </a:ext>
            </a:extLst>
          </p:cNvPr>
          <p:cNvSpPr>
            <a:spLocks noGrp="1"/>
          </p:cNvSpPr>
          <p:nvPr>
            <p:ph type="title"/>
          </p:nvPr>
        </p:nvSpPr>
        <p:spPr>
          <a:xfrm>
            <a:off x="410639" y="346104"/>
            <a:ext cx="11531715" cy="508601"/>
          </a:xfrm>
        </p:spPr>
        <p:txBody>
          <a:bodyPr/>
          <a:lstStyle/>
          <a:p>
            <a:pPr algn="ctr" defTabSz="932325" fontAlgn="base">
              <a:lnSpc>
                <a:spcPct val="90000"/>
              </a:lnSpc>
              <a:spcAft>
                <a:spcPts val="600"/>
              </a:spcAft>
              <a:defRPr/>
            </a:pPr>
            <a:r>
              <a:rPr lang="en-US" sz="3672">
                <a:gradFill>
                  <a:gsLst>
                    <a:gs pos="26804">
                      <a:srgbClr val="1A1A1A"/>
                    </a:gs>
                    <a:gs pos="49000">
                      <a:srgbClr val="1A1A1A"/>
                    </a:gs>
                  </a:gsLst>
                  <a:lin ang="5400000" scaled="1"/>
                </a:gradFill>
                <a:latin typeface="Segoe UI Semibold" panose="020B0702040204020203" pitchFamily="34" charset="0"/>
                <a:cs typeface="Segoe UI Semibold" panose="020B0702040204020203" pitchFamily="34" charset="0"/>
              </a:rPr>
              <a:t>Azure supports the open source ecosystem</a:t>
            </a:r>
          </a:p>
        </p:txBody>
      </p:sp>
      <p:pic>
        <p:nvPicPr>
          <p:cNvPr id="44" name="Picture 43" descr="A picture containing object&#10;&#10;Description generated with high confidence">
            <a:extLst>
              <a:ext uri="{FF2B5EF4-FFF2-40B4-BE49-F238E27FC236}">
                <a16:creationId xmlns:a16="http://schemas.microsoft.com/office/drawing/2014/main" id="{F3B46C92-693E-471C-A2AD-42D5EA819B57}"/>
              </a:ext>
            </a:extLst>
          </p:cNvPr>
          <p:cNvPicPr>
            <a:picLocks noChangeAspect="1"/>
          </p:cNvPicPr>
          <p:nvPr/>
        </p:nvPicPr>
        <p:blipFill>
          <a:blip r:embed="rId29"/>
          <a:stretch>
            <a:fillRect/>
          </a:stretch>
        </p:blipFill>
        <p:spPr>
          <a:xfrm>
            <a:off x="11032291" y="4561239"/>
            <a:ext cx="1154267" cy="287103"/>
          </a:xfrm>
          <a:prstGeom prst="rect">
            <a:avLst/>
          </a:prstGeom>
        </p:spPr>
      </p:pic>
    </p:spTree>
    <p:extLst>
      <p:ext uri="{BB962C8B-B14F-4D97-AF65-F5344CB8AC3E}">
        <p14:creationId xmlns:p14="http://schemas.microsoft.com/office/powerpoint/2010/main" val="147141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150"/>
                                  </p:stCondLst>
                                  <p:childTnLst>
                                    <p:animMotion origin="layout" path="M 2.08333E-7 1.11111E-6 L 2.08333E-7 0.05509 " pathEditMode="relative" rAng="0" ptsTypes="AA">
                                      <p:cBhvr>
                                        <p:cTn id="9" dur="400" spd="-100000" fill="hold"/>
                                        <p:tgtEl>
                                          <p:spTgt spid="2"/>
                                        </p:tgtEl>
                                        <p:attrNameLst>
                                          <p:attrName>ppt_x</p:attrName>
                                          <p:attrName>ppt_y</p:attrName>
                                        </p:attrNameLst>
                                      </p:cBhvr>
                                      <p:rCtr x="0" y="275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42" presetClass="path" presetSubtype="0" decel="100000" fill="hold" grpId="1" nodeType="withEffect">
                                  <p:stCondLst>
                                    <p:cond delay="0"/>
                                  </p:stCondLst>
                                  <p:childTnLst>
                                    <p:animMotion origin="layout" path="M -1.18969E-6 -1.2256E-7 L -1.18969E-6 0.05515 " pathEditMode="relative" rAng="0" ptsTypes="AA">
                                      <p:cBhvr>
                                        <p:cTn id="14" dur="400" spd="-100000" fill="hold"/>
                                        <p:tgtEl>
                                          <p:spTgt spid="4"/>
                                        </p:tgtEl>
                                        <p:attrNameLst>
                                          <p:attrName>ppt_x</p:attrName>
                                          <p:attrName>ppt_y</p:attrName>
                                        </p:attrNameLst>
                                      </p:cBhvr>
                                      <p:rCtr x="0" y="27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7C64EE-7E6D-4B15-89AE-9ACA5C1D90DF}"/>
              </a:ext>
            </a:extLst>
          </p:cNvPr>
          <p:cNvSpPr/>
          <p:nvPr/>
        </p:nvSpPr>
        <p:spPr bwMode="auto">
          <a:xfrm>
            <a:off x="8190310" y="3944974"/>
            <a:ext cx="1827055" cy="65939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E15EEDE-AEA3-4748-8153-F4F8434FE637}"/>
              </a:ext>
            </a:extLst>
          </p:cNvPr>
          <p:cNvSpPr/>
          <p:nvPr/>
        </p:nvSpPr>
        <p:spPr bwMode="auto">
          <a:xfrm>
            <a:off x="4707563" y="4171237"/>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54F90FF1-290F-4D54-A68E-00CBF9BEBB55}"/>
              </a:ext>
            </a:extLst>
          </p:cNvPr>
          <p:cNvSpPr/>
          <p:nvPr/>
        </p:nvSpPr>
        <p:spPr bwMode="auto">
          <a:xfrm>
            <a:off x="6476199" y="4167761"/>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AF99436-E64D-45E7-B42D-AE3EE2FFF945}"/>
              </a:ext>
            </a:extLst>
          </p:cNvPr>
          <p:cNvSpPr/>
          <p:nvPr/>
        </p:nvSpPr>
        <p:spPr bwMode="auto">
          <a:xfrm>
            <a:off x="8061420" y="4167761"/>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07E8EC3-07B4-4366-ADAB-5DF4AF193309}"/>
              </a:ext>
            </a:extLst>
          </p:cNvPr>
          <p:cNvSpPr txBox="1"/>
          <p:nvPr/>
        </p:nvSpPr>
        <p:spPr>
          <a:xfrm>
            <a:off x="1811388" y="3963077"/>
            <a:ext cx="8942833" cy="627784"/>
          </a:xfrm>
          <a:prstGeom prst="rect">
            <a:avLst/>
          </a:prstGeom>
          <a:noFill/>
        </p:spPr>
        <p:txBody>
          <a:bodyPr wrap="square" lIns="182857" tIns="146285" rIns="182857" bIns="146285" rtlCol="0">
            <a:spAutoFit/>
          </a:bodyPr>
          <a:lstStyle/>
          <a:p>
            <a:pPr algn="ctr" defTabSz="932595">
              <a:lnSpc>
                <a:spcPct val="90000"/>
              </a:lnSpc>
              <a:spcAft>
                <a:spcPts val="600"/>
              </a:spcAft>
              <a:defRPr/>
            </a:pPr>
            <a:r>
              <a:rPr lang="en-US" sz="2400">
                <a:solidFill>
                  <a:srgbClr val="0078D3"/>
                </a:solidFill>
                <a:latin typeface="Segoe UI Semibold"/>
              </a:rPr>
              <a:t>Productive    </a:t>
            </a:r>
            <a:r>
              <a:rPr lang="en-US" sz="1600">
                <a:solidFill>
                  <a:srgbClr val="3C3C41"/>
                </a:solidFill>
                <a:latin typeface="Segoe UI Semibold"/>
                <a:sym typeface="Wingdings" panose="05000000000000000000" pitchFamily="2" charset="2"/>
              </a:rPr>
              <a:t></a:t>
            </a:r>
            <a:r>
              <a:rPr lang="en-US" sz="2400">
                <a:solidFill>
                  <a:srgbClr val="0078D3"/>
                </a:solidFill>
                <a:latin typeface="Segoe UI Semibold"/>
              </a:rPr>
              <a:t>    Hybrid    </a:t>
            </a:r>
            <a:r>
              <a:rPr lang="en-US" sz="1600">
                <a:solidFill>
                  <a:srgbClr val="3C3C41"/>
                </a:solidFill>
                <a:latin typeface="Segoe UI"/>
                <a:sym typeface="Wingdings" panose="05000000000000000000" pitchFamily="2" charset="2"/>
              </a:rPr>
              <a:t></a:t>
            </a:r>
            <a:r>
              <a:rPr lang="en-US" sz="2400">
                <a:solidFill>
                  <a:srgbClr val="3C3C41"/>
                </a:solidFill>
                <a:latin typeface="Segoe UI Semibold"/>
              </a:rPr>
              <a:t> </a:t>
            </a:r>
            <a:r>
              <a:rPr lang="en-US" sz="2400">
                <a:solidFill>
                  <a:srgbClr val="0078D3"/>
                </a:solidFill>
                <a:latin typeface="Segoe UI Semibold"/>
              </a:rPr>
              <a:t>   Open    </a:t>
            </a:r>
            <a:r>
              <a:rPr lang="en-US" sz="1600">
                <a:solidFill>
                  <a:srgbClr val="3C3C41"/>
                </a:solidFill>
                <a:latin typeface="Segoe UI"/>
                <a:sym typeface="Wingdings" panose="05000000000000000000" pitchFamily="2" charset="2"/>
              </a:rPr>
              <a:t></a:t>
            </a:r>
            <a:r>
              <a:rPr lang="en-US" sz="2400">
                <a:solidFill>
                  <a:srgbClr val="0078D3"/>
                </a:solidFill>
                <a:latin typeface="Segoe UI Semibold"/>
              </a:rPr>
              <a:t>    Trusted</a:t>
            </a:r>
          </a:p>
        </p:txBody>
      </p:sp>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p:txBody>
          <a:bodyPr/>
          <a:lstStyle/>
          <a:p>
            <a:pPr defTabSz="932595">
              <a:defRPr/>
            </a:pPr>
            <a:r>
              <a:rPr lang="en-US">
                <a:solidFill>
                  <a:srgbClr val="FFFFFF">
                    <a:lumMod val="65000"/>
                  </a:srgbClr>
                </a:solidFill>
                <a:latin typeface="Segoe UI"/>
              </a:rPr>
              <a:t>© Microsoft Corporation                                                                                  								                                Azure </a:t>
            </a:r>
          </a:p>
        </p:txBody>
      </p:sp>
      <p:pic>
        <p:nvPicPr>
          <p:cNvPr id="11" name="Picture 10">
            <a:extLst>
              <a:ext uri="{FF2B5EF4-FFF2-40B4-BE49-F238E27FC236}">
                <a16:creationId xmlns:a16="http://schemas.microsoft.com/office/drawing/2014/main" id="{66B375DE-5344-4514-8606-F8B5DDD9DDDE}"/>
              </a:ext>
            </a:extLst>
          </p:cNvPr>
          <p:cNvPicPr>
            <a:picLocks noChangeAspect="1"/>
          </p:cNvPicPr>
          <p:nvPr/>
        </p:nvPicPr>
        <p:blipFill rotWithShape="1">
          <a:blip r:embed="rId3"/>
          <a:srcRect r="13130"/>
          <a:stretch/>
        </p:blipFill>
        <p:spPr>
          <a:xfrm>
            <a:off x="3547452" y="2504650"/>
            <a:ext cx="5359031" cy="784874"/>
          </a:xfrm>
          <a:prstGeom prst="rect">
            <a:avLst/>
          </a:prstGeom>
        </p:spPr>
      </p:pic>
    </p:spTree>
    <p:extLst>
      <p:ext uri="{BB962C8B-B14F-4D97-AF65-F5344CB8AC3E}">
        <p14:creationId xmlns:p14="http://schemas.microsoft.com/office/powerpoint/2010/main" val="396214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00FDC8-8840-446D-A28F-5B11F3378DFA}"/>
              </a:ext>
            </a:extLst>
          </p:cNvPr>
          <p:cNvGrpSpPr/>
          <p:nvPr/>
        </p:nvGrpSpPr>
        <p:grpSpPr>
          <a:xfrm>
            <a:off x="883" y="1790384"/>
            <a:ext cx="12430015" cy="4317329"/>
            <a:chOff x="0" y="2014872"/>
            <a:chExt cx="12188952" cy="4233600"/>
          </a:xfrm>
        </p:grpSpPr>
        <p:cxnSp>
          <p:nvCxnSpPr>
            <p:cNvPr id="179" name="Straight Connector 178">
              <a:extLst>
                <a:ext uri="{FF2B5EF4-FFF2-40B4-BE49-F238E27FC236}">
                  <a16:creationId xmlns:a16="http://schemas.microsoft.com/office/drawing/2014/main" id="{0F21D1D1-8F8C-4965-90B2-96A2A6174452}"/>
                </a:ext>
              </a:extLst>
            </p:cNvPr>
            <p:cNvCxnSpPr>
              <a:cxnSpLocks/>
            </p:cNvCxnSpPr>
            <p:nvPr/>
          </p:nvCxnSpPr>
          <p:spPr>
            <a:xfrm>
              <a:off x="0" y="20148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3" name="Straight Connector 192">
              <a:extLst>
                <a:ext uri="{FF2B5EF4-FFF2-40B4-BE49-F238E27FC236}">
                  <a16:creationId xmlns:a16="http://schemas.microsoft.com/office/drawing/2014/main" id="{F7167013-0723-41C9-9BA3-A2632CBEECA0}"/>
                </a:ext>
              </a:extLst>
            </p:cNvPr>
            <p:cNvCxnSpPr>
              <a:cxnSpLocks/>
            </p:cNvCxnSpPr>
            <p:nvPr/>
          </p:nvCxnSpPr>
          <p:spPr>
            <a:xfrm>
              <a:off x="0" y="30732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4" name="Straight Connector 193">
              <a:extLst>
                <a:ext uri="{FF2B5EF4-FFF2-40B4-BE49-F238E27FC236}">
                  <a16:creationId xmlns:a16="http://schemas.microsoft.com/office/drawing/2014/main" id="{C999A3F6-5972-46E9-BF59-7DD83FE2C668}"/>
                </a:ext>
              </a:extLst>
            </p:cNvPr>
            <p:cNvCxnSpPr>
              <a:cxnSpLocks/>
            </p:cNvCxnSpPr>
            <p:nvPr/>
          </p:nvCxnSpPr>
          <p:spPr>
            <a:xfrm>
              <a:off x="0" y="41316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5" name="Straight Connector 194">
              <a:extLst>
                <a:ext uri="{FF2B5EF4-FFF2-40B4-BE49-F238E27FC236}">
                  <a16:creationId xmlns:a16="http://schemas.microsoft.com/office/drawing/2014/main" id="{9F0EDC30-9315-4093-AB5B-C696E32CF954}"/>
                </a:ext>
              </a:extLst>
            </p:cNvPr>
            <p:cNvCxnSpPr>
              <a:cxnSpLocks/>
            </p:cNvCxnSpPr>
            <p:nvPr/>
          </p:nvCxnSpPr>
          <p:spPr>
            <a:xfrm>
              <a:off x="0" y="51900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6" name="Straight Connector 195">
              <a:extLst>
                <a:ext uri="{FF2B5EF4-FFF2-40B4-BE49-F238E27FC236}">
                  <a16:creationId xmlns:a16="http://schemas.microsoft.com/office/drawing/2014/main" id="{764A21AE-1B58-4238-A36D-66414ED0A96E}"/>
                </a:ext>
              </a:extLst>
            </p:cNvPr>
            <p:cNvCxnSpPr>
              <a:cxnSpLocks/>
            </p:cNvCxnSpPr>
            <p:nvPr/>
          </p:nvCxnSpPr>
          <p:spPr>
            <a:xfrm>
              <a:off x="0" y="62484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7" name="Rectangle 6"/>
            <p:cNvSpPr/>
            <p:nvPr/>
          </p:nvSpPr>
          <p:spPr bwMode="auto">
            <a:xfrm rot="16200000">
              <a:off x="313579" y="24609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50688" fontAlgn="base">
                <a:lnSpc>
                  <a:spcPct val="90000"/>
                </a:lnSpc>
                <a:spcBef>
                  <a:spcPct val="0"/>
                </a:spcBef>
                <a:spcAft>
                  <a:spcPct val="0"/>
                </a:spcAft>
                <a:defRPr/>
              </a:pPr>
              <a:r>
                <a:rPr lang="en-US" sz="1224" kern="0">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rPr>
                <a:t>Global</a:t>
              </a:r>
            </a:p>
          </p:txBody>
        </p:sp>
        <p:sp>
          <p:nvSpPr>
            <p:cNvPr id="212" name="Rectangle 211"/>
            <p:cNvSpPr/>
            <p:nvPr/>
          </p:nvSpPr>
          <p:spPr bwMode="auto">
            <a:xfrm rot="16200000">
              <a:off x="313579" y="56361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50688" fontAlgn="base">
                <a:lnSpc>
                  <a:spcPct val="90000"/>
                </a:lnSpc>
                <a:spcBef>
                  <a:spcPct val="0"/>
                </a:spcBef>
                <a:spcAft>
                  <a:spcPct val="0"/>
                </a:spcAft>
                <a:defRPr/>
              </a:pPr>
              <a:r>
                <a:rPr lang="en-US" sz="1224" kern="0">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rPr>
                <a:t>Us </a:t>
              </a:r>
              <a:r>
                <a:rPr lang="en-US" sz="1224" kern="0" err="1">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rPr>
                <a:t>Gov</a:t>
              </a:r>
              <a:endParaRPr lang="en-US" sz="1224" kern="0">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endParaRPr>
            </a:p>
          </p:txBody>
        </p:sp>
        <p:sp>
          <p:nvSpPr>
            <p:cNvPr id="213" name="Rectangle 212"/>
            <p:cNvSpPr/>
            <p:nvPr/>
          </p:nvSpPr>
          <p:spPr bwMode="auto">
            <a:xfrm rot="16200000">
              <a:off x="313579" y="45777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50688" fontAlgn="base">
                <a:lnSpc>
                  <a:spcPct val="90000"/>
                </a:lnSpc>
                <a:spcBef>
                  <a:spcPct val="0"/>
                </a:spcBef>
                <a:spcAft>
                  <a:spcPct val="0"/>
                </a:spcAft>
                <a:defRPr/>
              </a:pPr>
              <a:r>
                <a:rPr lang="en-US" sz="1224" kern="0">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rPr>
                <a:t>Industry</a:t>
              </a:r>
            </a:p>
          </p:txBody>
        </p:sp>
        <p:sp>
          <p:nvSpPr>
            <p:cNvPr id="214" name="Rectangle 213"/>
            <p:cNvSpPr/>
            <p:nvPr/>
          </p:nvSpPr>
          <p:spPr bwMode="auto">
            <a:xfrm rot="16200000">
              <a:off x="313579" y="3519372"/>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50688" fontAlgn="base">
                <a:lnSpc>
                  <a:spcPct val="90000"/>
                </a:lnSpc>
                <a:spcBef>
                  <a:spcPct val="0"/>
                </a:spcBef>
                <a:spcAft>
                  <a:spcPct val="0"/>
                </a:spcAft>
                <a:defRPr/>
              </a:pPr>
              <a:r>
                <a:rPr lang="en-US" sz="1224" kern="0">
                  <a:gradFill>
                    <a:gsLst>
                      <a:gs pos="13986">
                        <a:srgbClr val="0078D4"/>
                      </a:gs>
                      <a:gs pos="20619">
                        <a:srgbClr val="0078D4"/>
                      </a:gs>
                    </a:gsLst>
                    <a:lin ang="5400000" scaled="0"/>
                  </a:gradFill>
                  <a:latin typeface="Segoe UI Semibold"/>
                  <a:ea typeface="Segoe UI" pitchFamily="34" charset="0"/>
                  <a:cs typeface="Segoe UI Semibold" panose="020B0702040204020203" pitchFamily="34" charset="0"/>
                </a:rPr>
                <a:t>Regional</a:t>
              </a:r>
            </a:p>
          </p:txBody>
        </p:sp>
        <p:pic>
          <p:nvPicPr>
            <p:cNvPr id="510" name="Picture 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40016" y="4297047"/>
              <a:ext cx="428468" cy="381693"/>
            </a:xfrm>
            <a:prstGeom prst="rect">
              <a:avLst/>
            </a:prstGeom>
          </p:spPr>
        </p:pic>
        <p:sp>
          <p:nvSpPr>
            <p:cNvPr id="511" name="Rectangle 510"/>
            <p:cNvSpPr/>
            <p:nvPr/>
          </p:nvSpPr>
          <p:spPr>
            <a:xfrm>
              <a:off x="5579346"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HIPAA/</a:t>
              </a:r>
              <a:br>
                <a:rPr lang="en-US" sz="816" kern="0">
                  <a:gradFill>
                    <a:gsLst>
                      <a:gs pos="45361">
                        <a:srgbClr val="1A1A1A"/>
                      </a:gs>
                      <a:gs pos="79000">
                        <a:srgbClr val="1A1A1A"/>
                      </a:gs>
                    </a:gsLst>
                    <a:lin ang="5400000" scaled="0"/>
                  </a:gradFill>
                  <a:latin typeface="Segoe UI"/>
                </a:rPr>
              </a:br>
              <a:r>
                <a:rPr lang="en-US" sz="816" kern="0">
                  <a:gradFill>
                    <a:gsLst>
                      <a:gs pos="45361">
                        <a:srgbClr val="1A1A1A"/>
                      </a:gs>
                      <a:gs pos="79000">
                        <a:srgbClr val="1A1A1A"/>
                      </a:gs>
                    </a:gsLst>
                    <a:lin ang="5400000" scaled="0"/>
                  </a:gradFill>
                  <a:latin typeface="Segoe UI"/>
                </a:rPr>
                <a:t>HITECH Act</a:t>
              </a:r>
            </a:p>
          </p:txBody>
        </p:sp>
        <p:sp>
          <p:nvSpPr>
            <p:cNvPr id="515" name="Rectangle 514"/>
            <p:cNvSpPr/>
            <p:nvPr/>
          </p:nvSpPr>
          <p:spPr>
            <a:xfrm>
              <a:off x="9335421"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FERPA</a:t>
              </a:r>
            </a:p>
          </p:txBody>
        </p:sp>
        <p:pic>
          <p:nvPicPr>
            <p:cNvPr id="517" name="Picture 5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18301" y="4295869"/>
              <a:ext cx="384049" cy="384048"/>
            </a:xfrm>
            <a:prstGeom prst="rect">
              <a:avLst/>
            </a:prstGeom>
          </p:spPr>
        </p:pic>
        <p:pic>
          <p:nvPicPr>
            <p:cNvPr id="514" name="Picture 513"/>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78786" y="4416142"/>
              <a:ext cx="355788" cy="143503"/>
            </a:xfrm>
            <a:prstGeom prst="rect">
              <a:avLst/>
            </a:prstGeom>
          </p:spPr>
        </p:pic>
        <p:sp>
          <p:nvSpPr>
            <p:cNvPr id="522" name="Rectangle 521"/>
            <p:cNvSpPr/>
            <p:nvPr/>
          </p:nvSpPr>
          <p:spPr>
            <a:xfrm>
              <a:off x="7081776"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GxP</a:t>
              </a:r>
            </a:p>
            <a:p>
              <a:pPr algn="ctr" defTabSz="582119" fontAlgn="ctr">
                <a:lnSpc>
                  <a:spcPct val="90000"/>
                </a:lnSpc>
                <a:defRPr/>
              </a:pPr>
              <a:r>
                <a:rPr lang="en-US" sz="816" kern="0">
                  <a:gradFill>
                    <a:gsLst>
                      <a:gs pos="45361">
                        <a:srgbClr val="1A1A1A"/>
                      </a:gs>
                      <a:gs pos="79000">
                        <a:srgbClr val="1A1A1A"/>
                      </a:gs>
                    </a:gsLst>
                    <a:lin ang="5400000" scaled="0"/>
                  </a:gradFill>
                  <a:latin typeface="Segoe UI"/>
                </a:rPr>
                <a:t>21 CFR Part 11</a:t>
              </a:r>
            </a:p>
          </p:txBody>
        </p:sp>
        <p:pic>
          <p:nvPicPr>
            <p:cNvPr id="537" name="Picture 5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86665" y="2182132"/>
              <a:ext cx="422343" cy="423235"/>
            </a:xfrm>
            <a:prstGeom prst="rect">
              <a:avLst/>
            </a:prstGeom>
          </p:spPr>
        </p:pic>
        <p:sp>
          <p:nvSpPr>
            <p:cNvPr id="538" name="Rectangle 537"/>
            <p:cNvSpPr/>
            <p:nvPr/>
          </p:nvSpPr>
          <p:spPr>
            <a:xfrm>
              <a:off x="107205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ISO 27001</a:t>
              </a:r>
            </a:p>
          </p:txBody>
        </p:sp>
        <p:pic>
          <p:nvPicPr>
            <p:cNvPr id="540" name="Picture 5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4751" y="2183805"/>
              <a:ext cx="458651" cy="419889"/>
            </a:xfrm>
            <a:prstGeom prst="rect">
              <a:avLst/>
            </a:prstGeom>
          </p:spPr>
        </p:pic>
        <p:sp>
          <p:nvSpPr>
            <p:cNvPr id="541" name="Rectangle 540"/>
            <p:cNvSpPr/>
            <p:nvPr/>
          </p:nvSpPr>
          <p:spPr>
            <a:xfrm>
              <a:off x="527829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SOC 1 Type 2</a:t>
              </a:r>
            </a:p>
          </p:txBody>
        </p:sp>
        <p:pic>
          <p:nvPicPr>
            <p:cNvPr id="54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9663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2361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ISO 27018</a:t>
              </a:r>
            </a:p>
          </p:txBody>
        </p:sp>
        <p:pic>
          <p:nvPicPr>
            <p:cNvPr id="546" name="Picture 5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45691" y="2235364"/>
              <a:ext cx="826131" cy="316771"/>
            </a:xfrm>
            <a:prstGeom prst="rect">
              <a:avLst/>
            </a:prstGeom>
          </p:spPr>
        </p:pic>
        <p:sp>
          <p:nvSpPr>
            <p:cNvPr id="547" name="Rectangle 546"/>
            <p:cNvSpPr/>
            <p:nvPr/>
          </p:nvSpPr>
          <p:spPr>
            <a:xfrm>
              <a:off x="843297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CSA STAR</a:t>
              </a:r>
            </a:p>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Self-Assessment</a:t>
              </a:r>
            </a:p>
          </p:txBody>
        </p:sp>
        <p:pic>
          <p:nvPicPr>
            <p:cNvPr id="555" name="Picture 55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95309" y="3324066"/>
              <a:ext cx="548391" cy="179474"/>
            </a:xfrm>
            <a:prstGeom prst="rect">
              <a:avLst/>
            </a:prstGeom>
          </p:spPr>
        </p:pic>
        <p:sp>
          <p:nvSpPr>
            <p:cNvPr id="556" name="Rectangle 555"/>
            <p:cNvSpPr/>
            <p:nvPr/>
          </p:nvSpPr>
          <p:spPr>
            <a:xfrm>
              <a:off x="457689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Singapore</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MTCS</a:t>
              </a:r>
            </a:p>
          </p:txBody>
        </p:sp>
        <p:sp>
          <p:nvSpPr>
            <p:cNvPr id="558" name="Rectangle 557"/>
            <p:cNvSpPr/>
            <p:nvPr/>
          </p:nvSpPr>
          <p:spPr>
            <a:xfrm>
              <a:off x="224033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UK </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G-Cloud</a:t>
              </a:r>
            </a:p>
          </p:txBody>
        </p:sp>
        <p:pic>
          <p:nvPicPr>
            <p:cNvPr id="559" name="Picture 5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381107" y="3261966"/>
              <a:ext cx="303674" cy="303675"/>
            </a:xfrm>
            <a:prstGeom prst="rect">
              <a:avLst/>
            </a:prstGeom>
          </p:spPr>
        </p:pic>
        <p:sp>
          <p:nvSpPr>
            <p:cNvPr id="561" name="Rectangle 560"/>
            <p:cNvSpPr/>
            <p:nvPr/>
          </p:nvSpPr>
          <p:spPr>
            <a:xfrm>
              <a:off x="516103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Australia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IRAP/CCSL</a:t>
              </a:r>
            </a:p>
          </p:txBody>
        </p:sp>
        <p:pic>
          <p:nvPicPr>
            <p:cNvPr id="562" name="Picture 561" descr="IRAP logo">
              <a:hlinkClick r:id="rId12"/>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54623" y="3282316"/>
              <a:ext cx="398042" cy="262974"/>
            </a:xfrm>
            <a:prstGeom prst="rect">
              <a:avLst/>
            </a:prstGeom>
            <a:noFill/>
            <a:ln>
              <a:noFill/>
            </a:ln>
          </p:spPr>
        </p:pic>
        <p:pic>
          <p:nvPicPr>
            <p:cNvPr id="564" name="Picture 563"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969480" y="4391006"/>
              <a:ext cx="467111" cy="193774"/>
            </a:xfrm>
            <a:prstGeom prst="rect">
              <a:avLst/>
            </a:prstGeom>
            <a:noFill/>
            <a:ln>
              <a:noFill/>
            </a:ln>
          </p:spPr>
        </p:pic>
        <p:sp>
          <p:nvSpPr>
            <p:cNvPr id="565" name="Rectangle 564"/>
            <p:cNvSpPr/>
            <p:nvPr/>
          </p:nvSpPr>
          <p:spPr>
            <a:xfrm>
              <a:off x="4828131"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FISC Japan</a:t>
              </a:r>
            </a:p>
          </p:txBody>
        </p:sp>
        <p:pic>
          <p:nvPicPr>
            <p:cNvPr id="568" name="Picture 567" descr="http://ts1.mm.bing.net/th?&amp;id=HN.607999990459468225&amp;w=300&amp;h=300&amp;c=0&amp;pid=1.9&amp;rs=0&amp;p=0"/>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70822" y="3261253"/>
              <a:ext cx="333925" cy="305100"/>
            </a:xfrm>
            <a:prstGeom prst="rect">
              <a:avLst/>
            </a:prstGeom>
            <a:noFill/>
            <a:ln>
              <a:noFill/>
            </a:ln>
          </p:spPr>
        </p:pic>
        <p:sp>
          <p:nvSpPr>
            <p:cNvPr id="569" name="Rectangle 568"/>
            <p:cNvSpPr/>
            <p:nvPr/>
          </p:nvSpPr>
          <p:spPr>
            <a:xfrm>
              <a:off x="574517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 New Zealand </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GCIO</a:t>
              </a:r>
            </a:p>
          </p:txBody>
        </p:sp>
        <p:pic>
          <p:nvPicPr>
            <p:cNvPr id="57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534260" y="3246840"/>
              <a:ext cx="333929" cy="33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40861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China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GB 18030</a:t>
              </a:r>
            </a:p>
          </p:txBody>
        </p:sp>
        <p:sp>
          <p:nvSpPr>
            <p:cNvPr id="574" name="Rectangle 573"/>
            <p:cNvSpPr/>
            <p:nvPr/>
          </p:nvSpPr>
          <p:spPr>
            <a:xfrm>
              <a:off x="165619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EU</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Model Clauses</a:t>
              </a:r>
            </a:p>
          </p:txBody>
        </p:sp>
        <p:pic>
          <p:nvPicPr>
            <p:cNvPr id="575" name="Picture 57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714415" y="3251379"/>
              <a:ext cx="468779" cy="324848"/>
            </a:xfrm>
            <a:prstGeom prst="rect">
              <a:avLst/>
            </a:prstGeom>
          </p:spPr>
        </p:pic>
        <p:sp>
          <p:nvSpPr>
            <p:cNvPr id="577" name="Rectangle 576"/>
            <p:cNvSpPr/>
            <p:nvPr/>
          </p:nvSpPr>
          <p:spPr>
            <a:xfrm>
              <a:off x="691345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ENISA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IAF</a:t>
              </a:r>
            </a:p>
          </p:txBody>
        </p:sp>
        <p:pic>
          <p:nvPicPr>
            <p:cNvPr id="578" name="Picture 57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029952" y="3247554"/>
              <a:ext cx="352224" cy="332498"/>
            </a:xfrm>
            <a:prstGeom prst="rect">
              <a:avLst/>
            </a:prstGeom>
          </p:spPr>
        </p:pic>
        <p:pic>
          <p:nvPicPr>
            <p:cNvPr id="580" name="Picture 57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182864" y="3304782"/>
              <a:ext cx="363600" cy="218042"/>
            </a:xfrm>
            <a:prstGeom prst="rect">
              <a:avLst/>
            </a:prstGeom>
          </p:spPr>
        </p:pic>
        <p:sp>
          <p:nvSpPr>
            <p:cNvPr id="581" name="Rectangle 580"/>
            <p:cNvSpPr/>
            <p:nvPr/>
          </p:nvSpPr>
          <p:spPr>
            <a:xfrm>
              <a:off x="107205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Argentina </a:t>
              </a:r>
              <a:br>
                <a:rPr lang="en-US" sz="816" b="1" kern="0">
                  <a:gradFill>
                    <a:gsLst>
                      <a:gs pos="45361">
                        <a:srgbClr val="1A1A1A"/>
                      </a:gs>
                      <a:gs pos="79000">
                        <a:srgbClr val="1A1A1A"/>
                      </a:gs>
                    </a:gsLst>
                    <a:lin ang="5400000" scaled="0"/>
                  </a:gradFill>
                  <a:latin typeface="Segoe UI Semilight"/>
                </a:rPr>
              </a:br>
              <a:r>
                <a:rPr lang="en-US" sz="816" b="1" kern="0">
                  <a:gradFill>
                    <a:gsLst>
                      <a:gs pos="45361">
                        <a:srgbClr val="1A1A1A"/>
                      </a:gs>
                      <a:gs pos="79000">
                        <a:srgbClr val="1A1A1A"/>
                      </a:gs>
                    </a:gsLst>
                    <a:lin ang="5400000" scaled="0"/>
                  </a:gradFill>
                  <a:latin typeface="Segoe UI Semilight"/>
                </a:rPr>
                <a:t>PDPA</a:t>
              </a:r>
            </a:p>
          </p:txBody>
        </p:sp>
        <p:pic>
          <p:nvPicPr>
            <p:cNvPr id="583" name="Picture 582" descr="http://jcispa.jasa.jp/wp/wp-content/themes/jcispa_academica/images/fig_cslogo01.png"/>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654196" y="3294116"/>
              <a:ext cx="272017" cy="239375"/>
            </a:xfrm>
            <a:prstGeom prst="rect">
              <a:avLst/>
            </a:prstGeom>
            <a:noFill/>
            <a:ln>
              <a:noFill/>
            </a:ln>
          </p:spPr>
        </p:pic>
        <p:sp>
          <p:nvSpPr>
            <p:cNvPr id="584" name="Rectangle 583"/>
            <p:cNvSpPr/>
            <p:nvPr/>
          </p:nvSpPr>
          <p:spPr>
            <a:xfrm>
              <a:off x="749759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Japan CS Mark Gold</a:t>
              </a:r>
            </a:p>
          </p:txBody>
        </p:sp>
        <p:pic>
          <p:nvPicPr>
            <p:cNvPr id="601" name="Picture 6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98190" y="4287908"/>
              <a:ext cx="399971" cy="399970"/>
            </a:xfrm>
            <a:prstGeom prst="rect">
              <a:avLst/>
            </a:prstGeom>
          </p:spPr>
        </p:pic>
        <p:sp>
          <p:nvSpPr>
            <p:cNvPr id="602" name="Rectangle 601"/>
            <p:cNvSpPr/>
            <p:nvPr/>
          </p:nvSpPr>
          <p:spPr>
            <a:xfrm>
              <a:off x="1823271" y="4687814"/>
              <a:ext cx="749808" cy="320040"/>
            </a:xfrm>
            <a:prstGeom prst="rect">
              <a:avLst/>
            </a:prstGeom>
          </p:spPr>
          <p:txBody>
            <a:bodyPr wrap="none" lIns="0" tIns="93248" rIns="0" bIns="0">
              <a:noAutofit/>
            </a:bodyPr>
            <a:lstStyle/>
            <a:p>
              <a:pPr algn="ctr" defTabSz="608812" fontAlgn="ctr">
                <a:lnSpc>
                  <a:spcPct val="90000"/>
                </a:lnSpc>
                <a:defRPr/>
              </a:pPr>
              <a:r>
                <a:rPr lang="en-US" sz="816" kern="0">
                  <a:gradFill>
                    <a:gsLst>
                      <a:gs pos="45361">
                        <a:srgbClr val="1A1A1A"/>
                      </a:gs>
                      <a:gs pos="79000">
                        <a:srgbClr val="1A1A1A"/>
                      </a:gs>
                    </a:gsLst>
                    <a:lin ang="5400000" scaled="0"/>
                  </a:gradFill>
                  <a:latin typeface="Segoe UI"/>
                </a:rPr>
                <a:t>CDSA</a:t>
              </a:r>
            </a:p>
          </p:txBody>
        </p:sp>
        <p:sp>
          <p:nvSpPr>
            <p:cNvPr id="604" name="Rectangle 603"/>
            <p:cNvSpPr/>
            <p:nvPr/>
          </p:nvSpPr>
          <p:spPr>
            <a:xfrm>
              <a:off x="4076916" y="4687814"/>
              <a:ext cx="749808" cy="320040"/>
            </a:xfrm>
            <a:prstGeom prst="rect">
              <a:avLst/>
            </a:prstGeom>
          </p:spPr>
          <p:txBody>
            <a:bodyPr wrap="none" lIns="0" tIns="93248" rIns="0" bIns="0">
              <a:noAutofit/>
            </a:bodyPr>
            <a:lstStyle/>
            <a:p>
              <a:pPr algn="ctr" defTabSz="608812" fontAlgn="ctr">
                <a:lnSpc>
                  <a:spcPct val="90000"/>
                </a:lnSpc>
                <a:defRPr/>
              </a:pPr>
              <a:r>
                <a:rPr lang="en-US" sz="816" kern="0">
                  <a:gradFill>
                    <a:gsLst>
                      <a:gs pos="45361">
                        <a:srgbClr val="1A1A1A"/>
                      </a:gs>
                      <a:gs pos="79000">
                        <a:srgbClr val="1A1A1A"/>
                      </a:gs>
                    </a:gsLst>
                    <a:lin ang="5400000" scaled="0"/>
                  </a:gradFill>
                  <a:latin typeface="Segoe UI"/>
                </a:rPr>
                <a:t>Shared</a:t>
              </a:r>
            </a:p>
            <a:p>
              <a:pPr algn="ctr" defTabSz="608812" fontAlgn="ctr">
                <a:lnSpc>
                  <a:spcPct val="90000"/>
                </a:lnSpc>
                <a:defRPr/>
              </a:pPr>
              <a:r>
                <a:rPr lang="en-US" sz="816" kern="0">
                  <a:gradFill>
                    <a:gsLst>
                      <a:gs pos="45361">
                        <a:srgbClr val="1A1A1A"/>
                      </a:gs>
                      <a:gs pos="79000">
                        <a:srgbClr val="1A1A1A"/>
                      </a:gs>
                    </a:gsLst>
                    <a:lin ang="5400000" scaled="0"/>
                  </a:gradFill>
                  <a:latin typeface="Segoe UI"/>
                </a:rPr>
                <a:t>Assessments</a:t>
              </a:r>
            </a:p>
          </p:txBody>
        </p:sp>
        <p:pic>
          <p:nvPicPr>
            <p:cNvPr id="605" name="Picture 60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10760" y="4368592"/>
              <a:ext cx="482121" cy="238603"/>
            </a:xfrm>
            <a:prstGeom prst="rect">
              <a:avLst/>
            </a:prstGeom>
          </p:spPr>
        </p:pic>
        <p:sp>
          <p:nvSpPr>
            <p:cNvPr id="608" name="Rectangle 607"/>
            <p:cNvSpPr/>
            <p:nvPr/>
          </p:nvSpPr>
          <p:spPr>
            <a:xfrm>
              <a:off x="6352619" y="3575156"/>
              <a:ext cx="538609" cy="365760"/>
            </a:xfrm>
            <a:prstGeom prst="rect">
              <a:avLst/>
            </a:prstGeom>
          </p:spPr>
          <p:txBody>
            <a:bodyPr wrap="none" lIns="0" tIns="93248" rIns="0" bIns="0" anchor="t" anchorCtr="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Japan My</a:t>
              </a:r>
            </a:p>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Number Act</a:t>
              </a:r>
            </a:p>
          </p:txBody>
        </p:sp>
        <p:pic>
          <p:nvPicPr>
            <p:cNvPr id="609" name="Picture 6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10479" y="3251967"/>
              <a:ext cx="422889" cy="323672"/>
            </a:xfrm>
            <a:prstGeom prst="rect">
              <a:avLst/>
            </a:prstGeom>
          </p:spPr>
        </p:pic>
        <p:pic>
          <p:nvPicPr>
            <p:cNvPr id="611" name="Picture 610"/>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43830" y="4316960"/>
              <a:ext cx="513550" cy="341866"/>
            </a:xfrm>
            <a:prstGeom prst="rect">
              <a:avLst/>
            </a:prstGeom>
          </p:spPr>
        </p:pic>
        <p:sp>
          <p:nvSpPr>
            <p:cNvPr id="612" name="Rectangle 611"/>
            <p:cNvSpPr/>
            <p:nvPr/>
          </p:nvSpPr>
          <p:spPr>
            <a:xfrm>
              <a:off x="3325701" y="4687814"/>
              <a:ext cx="749808" cy="320040"/>
            </a:xfrm>
            <a:prstGeom prst="rect">
              <a:avLst/>
            </a:prstGeom>
          </p:spPr>
          <p:txBody>
            <a:bodyPr wrap="none" lIns="0" tIns="93248" rIns="0" bIns="0">
              <a:noAutofit/>
            </a:bodyPr>
            <a:lstStyle/>
            <a:p>
              <a:pPr algn="ctr" defTabSz="608812" fontAlgn="ctr">
                <a:lnSpc>
                  <a:spcPct val="90000"/>
                </a:lnSpc>
                <a:defRPr/>
              </a:pPr>
              <a:r>
                <a:rPr lang="en-US" sz="816" kern="0">
                  <a:gradFill>
                    <a:gsLst>
                      <a:gs pos="45361">
                        <a:srgbClr val="1A1A1A"/>
                      </a:gs>
                      <a:gs pos="79000">
                        <a:srgbClr val="1A1A1A"/>
                      </a:gs>
                    </a:gsLst>
                    <a:lin ang="5400000" scaled="0"/>
                  </a:gradFill>
                  <a:latin typeface="Segoe UI"/>
                </a:rPr>
                <a:t>FACT UK</a:t>
              </a:r>
            </a:p>
          </p:txBody>
        </p:sp>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0269515" y="4295869"/>
              <a:ext cx="384050" cy="384048"/>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086636"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GLBA</a:t>
              </a:r>
            </a:p>
          </p:txBody>
        </p:sp>
        <p:sp>
          <p:nvSpPr>
            <p:cNvPr id="588" name="Rectangle 587"/>
            <p:cNvSpPr/>
            <p:nvPr/>
          </p:nvSpPr>
          <p:spPr>
            <a:xfrm>
              <a:off x="808173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Spain</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ENS</a:t>
              </a:r>
            </a:p>
          </p:txBody>
        </p:sp>
        <p:pic>
          <p:nvPicPr>
            <p:cNvPr id="618" name="Picture 617" descr="Spain ENS Logo"/>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133460" y="3229435"/>
              <a:ext cx="481768" cy="368737"/>
            </a:xfrm>
            <a:prstGeom prst="rect">
              <a:avLst/>
            </a:prstGeom>
            <a:noFill/>
            <a:extLst>
              <a:ext uri="{909E8E84-426E-40DD-AFC4-6F175D3DCCD1}">
                <a14:hiddenFill xmlns:a14="http://schemas.microsoft.com/office/drawing/2010/main">
                  <a:solidFill>
                    <a:srgbClr val="FFFFFF"/>
                  </a:solidFill>
                </a14:hiddenFill>
              </a:ext>
            </a:extLst>
          </p:spPr>
        </p:pic>
        <p:sp>
          <p:nvSpPr>
            <p:cNvPr id="599" name="Rectangle 598"/>
            <p:cNvSpPr/>
            <p:nvPr/>
          </p:nvSpPr>
          <p:spPr>
            <a:xfrm>
              <a:off x="1072056" y="4687814"/>
              <a:ext cx="749808" cy="320040"/>
            </a:xfrm>
            <a:prstGeom prst="rect">
              <a:avLst/>
            </a:prstGeom>
          </p:spPr>
          <p:txBody>
            <a:bodyPr wrap="none" lIns="0" tIns="93248" rIns="0" bIns="0">
              <a:noAutofit/>
            </a:bodyPr>
            <a:lstStyle/>
            <a:p>
              <a:pPr algn="ctr" defTabSz="608812" fontAlgn="ctr">
                <a:lnSpc>
                  <a:spcPct val="90000"/>
                </a:lnSpc>
                <a:defRPr/>
              </a:pPr>
              <a:r>
                <a:rPr lang="en-US" sz="816" kern="0">
                  <a:gradFill>
                    <a:gsLst>
                      <a:gs pos="45361">
                        <a:srgbClr val="1A1A1A"/>
                      </a:gs>
                      <a:gs pos="79000">
                        <a:srgbClr val="1A1A1A"/>
                      </a:gs>
                    </a:gsLst>
                    <a:lin ang="5400000" scaled="0"/>
                  </a:gradFill>
                  <a:latin typeface="Segoe UI"/>
                </a:rPr>
                <a:t>PCI DSS</a:t>
              </a:r>
            </a:p>
            <a:p>
              <a:pPr algn="ctr" defTabSz="608812" fontAlgn="ctr">
                <a:lnSpc>
                  <a:spcPct val="90000"/>
                </a:lnSpc>
                <a:defRPr/>
              </a:pPr>
              <a:r>
                <a:rPr lang="en-US" sz="816" kern="0">
                  <a:gradFill>
                    <a:gsLst>
                      <a:gs pos="45361">
                        <a:srgbClr val="1A1A1A"/>
                      </a:gs>
                      <a:gs pos="79000">
                        <a:srgbClr val="1A1A1A"/>
                      </a:gs>
                    </a:gsLst>
                    <a:lin ang="5400000" scaled="0"/>
                  </a:gradFill>
                  <a:latin typeface="Segoe UI"/>
                </a:rPr>
                <a:t>Level 1</a:t>
              </a:r>
            </a:p>
          </p:txBody>
        </p:sp>
        <p:pic>
          <p:nvPicPr>
            <p:cNvPr id="620"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09839" y="4325957"/>
              <a:ext cx="474243" cy="323873"/>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rotWithShape="1">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7962881" y="4365386"/>
              <a:ext cx="490028" cy="245014"/>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7832991"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MARS-E</a:t>
              </a:r>
            </a:p>
          </p:txBody>
        </p:sp>
        <p:sp>
          <p:nvSpPr>
            <p:cNvPr id="623" name="Rectangle 622"/>
            <p:cNvSpPr/>
            <p:nvPr/>
          </p:nvSpPr>
          <p:spPr>
            <a:xfrm>
              <a:off x="10837848" y="4687814"/>
              <a:ext cx="749808" cy="320040"/>
            </a:xfrm>
            <a:prstGeom prst="rect">
              <a:avLst/>
            </a:prstGeom>
          </p:spPr>
          <p:txBody>
            <a:bodyPr wrap="none" lIns="0" tIns="93248" rIns="0" bIns="0">
              <a:noAutofit/>
            </a:bodyPr>
            <a:lstStyle/>
            <a:p>
              <a:pPr algn="ctr" defTabSz="582007" fontAlgn="ctr">
                <a:lnSpc>
                  <a:spcPct val="90000"/>
                </a:lnSpc>
                <a:defRPr/>
              </a:pPr>
              <a:r>
                <a:rPr lang="en-US" sz="816" kern="0">
                  <a:gradFill>
                    <a:gsLst>
                      <a:gs pos="45361">
                        <a:srgbClr val="1A1A1A"/>
                      </a:gs>
                      <a:gs pos="79000">
                        <a:srgbClr val="1A1A1A"/>
                      </a:gs>
                    </a:gsLst>
                    <a:lin ang="5400000" scaled="0"/>
                  </a:gra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950616" y="4385923"/>
              <a:ext cx="524273" cy="203941"/>
            </a:xfrm>
            <a:prstGeom prst="rect">
              <a:avLst/>
            </a:prstGeom>
            <a:noFill/>
            <a:extLst>
              <a:ext uri="{909E8E84-426E-40DD-AFC4-6F175D3DCCD1}">
                <a14:hiddenFill xmlns:a14="http://schemas.microsoft.com/office/drawing/2010/main">
                  <a:solidFill>
                    <a:srgbClr val="FFFFFF"/>
                  </a:solidFill>
                </a14:hiddenFill>
              </a:ext>
            </a:extLst>
          </p:spPr>
        </p:pic>
        <p:sp>
          <p:nvSpPr>
            <p:cNvPr id="587" name="Rectangle 586"/>
            <p:cNvSpPr/>
            <p:nvPr/>
          </p:nvSpPr>
          <p:spPr>
            <a:xfrm>
              <a:off x="399275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China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TRUCS</a:t>
              </a:r>
            </a:p>
          </p:txBody>
        </p:sp>
        <p:pic>
          <p:nvPicPr>
            <p:cNvPr id="625" name="Picture 624"/>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0378" y="3258321"/>
              <a:ext cx="429973" cy="310964"/>
            </a:xfrm>
            <a:prstGeom prst="rect">
              <a:avLst/>
            </a:prstGeom>
          </p:spPr>
        </p:pic>
        <p:pic>
          <p:nvPicPr>
            <p:cNvPr id="631" name="Picture 6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6311" y="2183805"/>
              <a:ext cx="458651" cy="419889"/>
            </a:xfrm>
            <a:prstGeom prst="rect">
              <a:avLst/>
            </a:prstGeom>
          </p:spPr>
        </p:pic>
        <p:sp>
          <p:nvSpPr>
            <p:cNvPr id="632" name="Rectangle 631"/>
            <p:cNvSpPr/>
            <p:nvPr/>
          </p:nvSpPr>
          <p:spPr>
            <a:xfrm>
              <a:off x="632985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SOC 2 Type 2</a:t>
              </a:r>
            </a:p>
          </p:txBody>
        </p:sp>
        <p:pic>
          <p:nvPicPr>
            <p:cNvPr id="634" name="Picture 6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7871" y="2183805"/>
              <a:ext cx="458651" cy="419889"/>
            </a:xfrm>
            <a:prstGeom prst="rect">
              <a:avLst/>
            </a:prstGeom>
          </p:spPr>
        </p:pic>
        <p:sp>
          <p:nvSpPr>
            <p:cNvPr id="635" name="Rectangle 634"/>
            <p:cNvSpPr/>
            <p:nvPr/>
          </p:nvSpPr>
          <p:spPr>
            <a:xfrm>
              <a:off x="738141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SOC 3</a:t>
              </a:r>
            </a:p>
          </p:txBody>
        </p:sp>
        <p:pic>
          <p:nvPicPr>
            <p:cNvPr id="637"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9938123" y="3319482"/>
              <a:ext cx="377282" cy="188642"/>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983415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Canada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Privacy Laws</a:t>
              </a:r>
            </a:p>
          </p:txBody>
        </p:sp>
        <p:sp>
          <p:nvSpPr>
            <p:cNvPr id="606" name="Rectangle 605"/>
            <p:cNvSpPr/>
            <p:nvPr/>
          </p:nvSpPr>
          <p:spPr>
            <a:xfrm>
              <a:off x="2574486" y="4687814"/>
              <a:ext cx="749808" cy="320040"/>
            </a:xfrm>
            <a:prstGeom prst="rect">
              <a:avLst/>
            </a:prstGeom>
          </p:spPr>
          <p:txBody>
            <a:bodyPr wrap="none" lIns="0" tIns="93248" rIns="0" bIns="0">
              <a:noAutofit/>
            </a:bodyPr>
            <a:lstStyle/>
            <a:p>
              <a:pPr algn="ctr" defTabSz="608812" fontAlgn="ctr">
                <a:lnSpc>
                  <a:spcPct val="90000"/>
                </a:lnSpc>
                <a:defRPr/>
              </a:pPr>
              <a:r>
                <a:rPr lang="en-US" sz="816" kern="0">
                  <a:gradFill>
                    <a:gsLst>
                      <a:gs pos="45361">
                        <a:srgbClr val="1A1A1A"/>
                      </a:gs>
                      <a:gs pos="79000">
                        <a:srgbClr val="1A1A1A"/>
                      </a:gs>
                    </a:gsLst>
                    <a:lin ang="5400000" scaled="0"/>
                  </a:gradFill>
                  <a:latin typeface="Segoe UI"/>
                </a:rPr>
                <a:t>MPAA</a:t>
              </a:r>
            </a:p>
          </p:txBody>
        </p:sp>
        <p:pic>
          <p:nvPicPr>
            <p:cNvPr id="639"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35765" y="4368691"/>
              <a:ext cx="427250" cy="238404"/>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581963" y="3228565"/>
              <a:ext cx="257882" cy="370477"/>
            </a:xfrm>
            <a:prstGeom prst="rect">
              <a:avLst/>
            </a:prstGeom>
          </p:spPr>
        </p:pic>
        <p:sp>
          <p:nvSpPr>
            <p:cNvPr id="641" name="Rectangle 640"/>
            <p:cNvSpPr/>
            <p:nvPr/>
          </p:nvSpPr>
          <p:spPr>
            <a:xfrm>
              <a:off x="1041829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Privacy</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Shield</a:t>
              </a:r>
            </a:p>
          </p:txBody>
        </p:sp>
        <p:pic>
          <p:nvPicPr>
            <p:cNvPr id="64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9975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22673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ISO 22301</a:t>
              </a:r>
            </a:p>
          </p:txBody>
        </p:sp>
        <p:sp>
          <p:nvSpPr>
            <p:cNvPr id="636" name="Rectangle 635"/>
            <p:cNvSpPr/>
            <p:nvPr/>
          </p:nvSpPr>
          <p:spPr>
            <a:xfrm>
              <a:off x="925001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India</a:t>
              </a:r>
            </a:p>
            <a:p>
              <a:pPr algn="ctr" defTabSz="582119" fontAlgn="ctr">
                <a:lnSpc>
                  <a:spcPct val="90000"/>
                </a:lnSpc>
                <a:defRPr/>
              </a:pPr>
              <a:r>
                <a:rPr lang="en-US" sz="816" b="1" kern="0" err="1">
                  <a:gradFill>
                    <a:gsLst>
                      <a:gs pos="45361">
                        <a:srgbClr val="1A1A1A"/>
                      </a:gs>
                      <a:gs pos="79000">
                        <a:srgbClr val="1A1A1A"/>
                      </a:gs>
                    </a:gsLst>
                    <a:lin ang="5400000" scaled="0"/>
                  </a:gradFill>
                  <a:latin typeface="Segoe UI Semilight"/>
                </a:rPr>
                <a:t>MeitY</a:t>
              </a:r>
              <a:endParaRPr lang="en-US" sz="816" b="1" kern="0">
                <a:gradFill>
                  <a:gsLst>
                    <a:gs pos="45361">
                      <a:srgbClr val="1A1A1A"/>
                    </a:gs>
                    <a:gs pos="79000">
                      <a:srgbClr val="1A1A1A"/>
                    </a:gs>
                  </a:gsLst>
                  <a:lin ang="5400000" scaled="0"/>
                </a:gradFill>
                <a:latin typeface="Segoe UI Semilight"/>
              </a:endParaRPr>
            </a:p>
          </p:txBody>
        </p:sp>
        <p:pic>
          <p:nvPicPr>
            <p:cNvPr id="645" name="Picture 64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9362447" y="3313678"/>
              <a:ext cx="360355" cy="200250"/>
            </a:xfrm>
            <a:prstGeom prst="rect">
              <a:avLst/>
            </a:prstGeom>
          </p:spPr>
        </p:pic>
        <p:sp>
          <p:nvSpPr>
            <p:cNvPr id="647" name="Rectangle 646"/>
            <p:cNvSpPr/>
            <p:nvPr/>
          </p:nvSpPr>
          <p:spPr>
            <a:xfrm>
              <a:off x="11002440" y="3575156"/>
              <a:ext cx="585216" cy="365760"/>
            </a:xfrm>
            <a:prstGeom prst="rect">
              <a:avLst/>
            </a:prstGeom>
          </p:spPr>
          <p:txBody>
            <a:bodyPr wrap="square" lIns="0" tIns="93248" rIns="0" bIns="0" anchor="t" anchorCtr="0">
              <a:noAutofit/>
            </a:bodyPr>
            <a:lstStyle/>
            <a:p>
              <a:pPr algn="ctr" defTabSz="582007" fontAlgn="ctr">
                <a:lnSpc>
                  <a:spcPct val="90000"/>
                </a:lnSpc>
                <a:defRPr/>
              </a:pPr>
              <a:r>
                <a:rPr lang="en-US" sz="816" b="1" kern="0">
                  <a:gradFill>
                    <a:gsLst>
                      <a:gs pos="45361">
                        <a:srgbClr val="1A1A1A"/>
                      </a:gs>
                      <a:gs pos="79000">
                        <a:srgbClr val="1A1A1A"/>
                      </a:gs>
                    </a:gsLst>
                    <a:lin ang="5400000" scaled="0"/>
                  </a:gradFill>
                  <a:latin typeface="Segoe UI Semilight"/>
                </a:rPr>
                <a:t>Germany IT</a:t>
              </a:r>
            </a:p>
            <a:p>
              <a:pPr algn="ctr" defTabSz="582007" fontAlgn="ctr">
                <a:lnSpc>
                  <a:spcPct val="90000"/>
                </a:lnSpc>
                <a:defRPr/>
              </a:pPr>
              <a:r>
                <a:rPr lang="en-US" sz="816" b="1" kern="0">
                  <a:gradFill>
                    <a:gsLst>
                      <a:gs pos="45361">
                        <a:srgbClr val="1A1A1A"/>
                      </a:gs>
                      <a:gs pos="79000">
                        <a:srgbClr val="1A1A1A"/>
                      </a:gs>
                    </a:gsLst>
                    <a:lin ang="5400000" scaled="0"/>
                  </a:gradFill>
                  <a:latin typeface="Segoe UI Semilight"/>
                </a:rPr>
                <a:t>Grundschutz</a:t>
              </a:r>
            </a:p>
            <a:p>
              <a:pPr algn="ctr" defTabSz="582007" fontAlgn="ctr">
                <a:lnSpc>
                  <a:spcPct val="90000"/>
                </a:lnSpc>
                <a:defRPr/>
              </a:pPr>
              <a:r>
                <a:rPr lang="en-US" sz="816" b="1" kern="0">
                  <a:gradFill>
                    <a:gsLst>
                      <a:gs pos="45361">
                        <a:srgbClr val="1A1A1A"/>
                      </a:gs>
                      <a:gs pos="79000">
                        <a:srgbClr val="1A1A1A"/>
                      </a:gs>
                    </a:gsLst>
                    <a:lin ang="5400000" scaled="0"/>
                  </a:gradFill>
                  <a:latin typeface="Segoe UI Semilight"/>
                </a:rPr>
                <a:t>workbook</a:t>
              </a:r>
            </a:p>
          </p:txBody>
        </p:sp>
        <p:pic>
          <p:nvPicPr>
            <p:cNvPr id="648" name="Picture 64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24511" y="3249445"/>
              <a:ext cx="341074" cy="328716"/>
            </a:xfrm>
            <a:prstGeom prst="rect">
              <a:avLst/>
            </a:prstGeom>
          </p:spPr>
        </p:pic>
        <p:sp>
          <p:nvSpPr>
            <p:cNvPr id="651" name="Rectangle 650"/>
            <p:cNvSpPr/>
            <p:nvPr/>
          </p:nvSpPr>
          <p:spPr>
            <a:xfrm>
              <a:off x="866587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Spain</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DPA</a:t>
              </a:r>
            </a:p>
          </p:txBody>
        </p:sp>
        <p:pic>
          <p:nvPicPr>
            <p:cNvPr id="652" name="Picture 651"/>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831705" y="3268261"/>
              <a:ext cx="253559" cy="291084"/>
            </a:xfrm>
            <a:prstGeom prst="rect">
              <a:avLst/>
            </a:prstGeom>
          </p:spPr>
        </p:pic>
        <p:pic>
          <p:nvPicPr>
            <p:cNvPr id="655" name="Picture 6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97251" y="2235364"/>
              <a:ext cx="826131" cy="316771"/>
            </a:xfrm>
            <a:prstGeom prst="rect">
              <a:avLst/>
            </a:prstGeom>
          </p:spPr>
        </p:pic>
        <p:sp>
          <p:nvSpPr>
            <p:cNvPr id="656" name="Rectangle 655"/>
            <p:cNvSpPr/>
            <p:nvPr/>
          </p:nvSpPr>
          <p:spPr>
            <a:xfrm>
              <a:off x="948453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CSA STAR</a:t>
              </a:r>
            </a:p>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Certification</a:t>
              </a:r>
            </a:p>
          </p:txBody>
        </p:sp>
        <p:pic>
          <p:nvPicPr>
            <p:cNvPr id="658" name="Picture 6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48811" y="2235364"/>
              <a:ext cx="826131" cy="316770"/>
            </a:xfrm>
            <a:prstGeom prst="rect">
              <a:avLst/>
            </a:prstGeom>
          </p:spPr>
        </p:pic>
        <p:sp>
          <p:nvSpPr>
            <p:cNvPr id="659" name="Rectangle 658"/>
            <p:cNvSpPr/>
            <p:nvPr/>
          </p:nvSpPr>
          <p:spPr>
            <a:xfrm>
              <a:off x="1053609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CSA STAR</a:t>
              </a:r>
            </a:p>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Attestation</a:t>
              </a:r>
            </a:p>
          </p:txBody>
        </p:sp>
        <p:pic>
          <p:nvPicPr>
            <p:cNvPr id="660"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494818" y="4400063"/>
              <a:ext cx="421295" cy="175660"/>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30561"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HITRUST</a:t>
              </a:r>
            </a:p>
          </p:txBody>
        </p:sp>
        <p:pic>
          <p:nvPicPr>
            <p:cNvPr id="662" name="Picture 661"/>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767870" y="4411322"/>
              <a:ext cx="382480" cy="153142"/>
            </a:xfrm>
            <a:prstGeom prst="rect">
              <a:avLst/>
            </a:prstGeom>
          </p:spPr>
        </p:pic>
        <p:sp>
          <p:nvSpPr>
            <p:cNvPr id="663" name="Rectangle 662"/>
            <p:cNvSpPr/>
            <p:nvPr/>
          </p:nvSpPr>
          <p:spPr>
            <a:xfrm>
              <a:off x="8584206" y="4687814"/>
              <a:ext cx="749808" cy="320040"/>
            </a:xfrm>
            <a:prstGeom prst="rect">
              <a:avLst/>
            </a:prstGeom>
          </p:spPr>
          <p:txBody>
            <a:bodyPr wrap="square" lIns="0" tIns="93248" rIns="0" bIns="0">
              <a:noAutofit/>
            </a:bodyPr>
            <a:lstStyle/>
            <a:p>
              <a:pPr algn="ctr" defTabSz="582119" fontAlgn="ctr">
                <a:lnSpc>
                  <a:spcPct val="90000"/>
                </a:lnSpc>
                <a:defRPr/>
              </a:pPr>
              <a:r>
                <a:rPr lang="en-US" sz="816" kern="0">
                  <a:gradFill>
                    <a:gsLst>
                      <a:gs pos="45361">
                        <a:srgbClr val="1A1A1A"/>
                      </a:gs>
                      <a:gs pos="79000">
                        <a:srgbClr val="1A1A1A"/>
                      </a:gs>
                    </a:gsLst>
                    <a:lin ang="5400000" scaled="0"/>
                  </a:gradFill>
                  <a:latin typeface="Segoe UI"/>
                </a:rPr>
                <a:t>IG Toolkit UK</a:t>
              </a:r>
            </a:p>
          </p:txBody>
        </p:sp>
        <p:sp>
          <p:nvSpPr>
            <p:cNvPr id="566" name="Rectangle 565"/>
            <p:cNvSpPr/>
            <p:nvPr/>
          </p:nvSpPr>
          <p:spPr>
            <a:xfrm>
              <a:off x="2824476" y="3575156"/>
              <a:ext cx="585216" cy="365760"/>
            </a:xfrm>
            <a:prstGeom prst="rect">
              <a:avLst/>
            </a:prstGeom>
          </p:spPr>
          <p:txBody>
            <a:bodyPr wrap="square" lIns="0" tIns="93248" rIns="0" bIns="0" anchor="t" anchorCtr="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China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DJCP</a:t>
              </a:r>
            </a:p>
          </p:txBody>
        </p:sp>
        <p:pic>
          <p:nvPicPr>
            <p:cNvPr id="664" name="Picture 663"/>
            <p:cNvPicPr>
              <a:picLocks noChangeAspect="1"/>
            </p:cNvPicPr>
            <p:nvPr/>
          </p:nvPicPr>
          <p:blipFill rotWithShape="1">
            <a:blip r:embed="rId40" cstate="screen">
              <a:extLst>
                <a:ext uri="{28A0092B-C50C-407E-A947-70E740481C1C}">
                  <a14:useLocalDpi xmlns:a14="http://schemas.microsoft.com/office/drawing/2010/main"/>
                </a:ext>
              </a:extLst>
            </a:blip>
            <a:srcRect l="16798" t="16798" r="16798" b="16798"/>
            <a:stretch/>
          </p:blipFill>
          <p:spPr>
            <a:xfrm>
              <a:off x="2944243" y="3240962"/>
              <a:ext cx="345684" cy="345682"/>
            </a:xfrm>
            <a:prstGeom prst="rect">
              <a:avLst/>
            </a:prstGeom>
          </p:spPr>
        </p:pic>
        <p:pic>
          <p:nvPicPr>
            <p:cNvPr id="170" name="Picture 169"/>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80622" y="5353893"/>
              <a:ext cx="431757" cy="420624"/>
            </a:xfrm>
            <a:prstGeom prst="rect">
              <a:avLst/>
            </a:prstGeom>
          </p:spPr>
        </p:pic>
        <p:sp>
          <p:nvSpPr>
            <p:cNvPr id="171" name="Rectangle 170"/>
            <p:cNvSpPr/>
            <p:nvPr/>
          </p:nvSpPr>
          <p:spPr>
            <a:xfrm>
              <a:off x="8716440"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ITAR</a:t>
              </a:r>
            </a:p>
          </p:txBody>
        </p:sp>
        <p:pic>
          <p:nvPicPr>
            <p:cNvPr id="174"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37457" y="5360710"/>
              <a:ext cx="406990" cy="40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7760892" y="5766507"/>
              <a:ext cx="960120" cy="320040"/>
            </a:xfrm>
            <a:prstGeom prst="rect">
              <a:avLst/>
            </a:prstGeom>
          </p:spPr>
          <p:txBody>
            <a:bodyPr wrap="squar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Section 508 VPAT</a:t>
              </a:r>
            </a:p>
          </p:txBody>
        </p:sp>
        <p:pic>
          <p:nvPicPr>
            <p:cNvPr id="180" name="Picture 179" descr="FedRAMP"/>
            <p:cNvPicPr>
              <a:picLocks noChangeAspect="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6090688" y="5480376"/>
              <a:ext cx="478337" cy="167658"/>
            </a:xfrm>
            <a:prstGeom prst="rect">
              <a:avLst/>
            </a:prstGeom>
            <a:noFill/>
            <a:ln>
              <a:noFill/>
            </a:ln>
          </p:spPr>
        </p:pic>
        <p:sp>
          <p:nvSpPr>
            <p:cNvPr id="181" name="Rectangle 180"/>
            <p:cNvSpPr/>
            <p:nvPr/>
          </p:nvSpPr>
          <p:spPr>
            <a:xfrm>
              <a:off x="5849796"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SP 800-171</a:t>
              </a:r>
            </a:p>
          </p:txBody>
        </p:sp>
        <p:sp>
          <p:nvSpPr>
            <p:cNvPr id="167" name="Rectangle 166"/>
            <p:cNvSpPr/>
            <p:nvPr/>
          </p:nvSpPr>
          <p:spPr>
            <a:xfrm>
              <a:off x="6805344"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56269" y="5384350"/>
              <a:ext cx="458270" cy="454961"/>
            </a:xfrm>
            <a:prstGeom prst="rect">
              <a:avLst/>
            </a:prstGeom>
            <a:noFill/>
            <a:extLst>
              <a:ext uri="{909E8E84-426E-40DD-AFC4-6F175D3DCCD1}">
                <a14:hiddenFill xmlns:a14="http://schemas.microsoft.com/office/drawing/2010/main">
                  <a:solidFill>
                    <a:srgbClr val="FFFFFF"/>
                  </a:solidFill>
                </a14:hiddenFill>
              </a:ext>
            </a:extLst>
          </p:spPr>
        </p:pic>
        <p:sp>
          <p:nvSpPr>
            <p:cNvPr id="182" name="Rectangle 181"/>
            <p:cNvSpPr/>
            <p:nvPr/>
          </p:nvSpPr>
          <p:spPr>
            <a:xfrm>
              <a:off x="2027604" y="5766507"/>
              <a:ext cx="960120" cy="320040"/>
            </a:xfrm>
            <a:prstGeom prst="rect">
              <a:avLst/>
            </a:prstGeom>
          </p:spPr>
          <p:txBody>
            <a:bodyPr wrap="squar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High</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JAB P-ATO</a:t>
              </a:r>
            </a:p>
          </p:txBody>
        </p:sp>
        <p:pic>
          <p:nvPicPr>
            <p:cNvPr id="185" name="Picture 184"/>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231667" y="5421287"/>
              <a:ext cx="551995" cy="342987"/>
            </a:xfrm>
            <a:prstGeom prst="rect">
              <a:avLst/>
            </a:prstGeom>
          </p:spPr>
        </p:pic>
        <p:sp>
          <p:nvSpPr>
            <p:cNvPr id="172" name="Rectangle 171"/>
            <p:cNvSpPr/>
            <p:nvPr/>
          </p:nvSpPr>
          <p:spPr>
            <a:xfrm>
              <a:off x="9671988"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CJIS</a:t>
              </a:r>
            </a:p>
          </p:txBody>
        </p:sp>
        <p:pic>
          <p:nvPicPr>
            <p:cNvPr id="186" name="Picture 185"/>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49409" y="5353893"/>
              <a:ext cx="405278" cy="420624"/>
            </a:xfrm>
            <a:prstGeom prst="rect">
              <a:avLst/>
            </a:prstGeom>
          </p:spPr>
        </p:pic>
        <p:sp>
          <p:nvSpPr>
            <p:cNvPr id="168" name="Rectangle 167"/>
            <p:cNvSpPr/>
            <p:nvPr/>
          </p:nvSpPr>
          <p:spPr>
            <a:xfrm>
              <a:off x="2983152"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DoD DISA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SRG Level 2</a:t>
              </a:r>
            </a:p>
          </p:txBody>
        </p:sp>
        <p:pic>
          <p:nvPicPr>
            <p:cNvPr id="187" name="Picture 186"/>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3252549" y="5353893"/>
              <a:ext cx="421327" cy="420624"/>
            </a:xfrm>
            <a:prstGeom prst="rect">
              <a:avLst/>
            </a:prstGeom>
          </p:spPr>
        </p:pic>
        <p:sp>
          <p:nvSpPr>
            <p:cNvPr id="184" name="Rectangle 183"/>
            <p:cNvSpPr/>
            <p:nvPr/>
          </p:nvSpPr>
          <p:spPr>
            <a:xfrm>
              <a:off x="3938700"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DoD DISA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SRG Level 4</a:t>
              </a:r>
            </a:p>
          </p:txBody>
        </p:sp>
        <p:pic>
          <p:nvPicPr>
            <p:cNvPr id="188" name="Picture 187"/>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4208097" y="5353893"/>
              <a:ext cx="421326" cy="420624"/>
            </a:xfrm>
            <a:prstGeom prst="rect">
              <a:avLst/>
            </a:prstGeom>
          </p:spPr>
        </p:pic>
        <p:sp>
          <p:nvSpPr>
            <p:cNvPr id="173" name="Rectangle 172"/>
            <p:cNvSpPr/>
            <p:nvPr/>
          </p:nvSpPr>
          <p:spPr>
            <a:xfrm>
              <a:off x="10627536"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IRS 1075</a:t>
              </a:r>
            </a:p>
          </p:txBody>
        </p:sp>
        <p:pic>
          <p:nvPicPr>
            <p:cNvPr id="189" name="Picture 188"/>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0835065" y="5483457"/>
              <a:ext cx="545063" cy="199597"/>
            </a:xfrm>
            <a:prstGeom prst="rect">
              <a:avLst/>
            </a:prstGeom>
          </p:spPr>
        </p:pic>
        <p:sp>
          <p:nvSpPr>
            <p:cNvPr id="190" name="Rectangle 189"/>
            <p:cNvSpPr/>
            <p:nvPr/>
          </p:nvSpPr>
          <p:spPr>
            <a:xfrm>
              <a:off x="4894248" y="5766507"/>
              <a:ext cx="960120" cy="320040"/>
            </a:xfrm>
            <a:prstGeom prst="rect">
              <a:avLst/>
            </a:prstGeom>
          </p:spPr>
          <p:txBody>
            <a:bodyPr wrap="non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DoD DISA</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SRG Level 5</a:t>
              </a:r>
            </a:p>
          </p:txBody>
        </p:sp>
        <p:pic>
          <p:nvPicPr>
            <p:cNvPr id="191" name="Picture 190"/>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5163645" y="5353893"/>
              <a:ext cx="421327" cy="420624"/>
            </a:xfrm>
            <a:prstGeom prst="rect">
              <a:avLst/>
            </a:prstGeom>
          </p:spPr>
        </p:pic>
        <p:pic>
          <p:nvPicPr>
            <p:cNvPr id="169" name="Picture 168"/>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6119" y="5421287"/>
              <a:ext cx="551995" cy="342987"/>
            </a:xfrm>
            <a:prstGeom prst="rect">
              <a:avLst/>
            </a:prstGeom>
          </p:spPr>
        </p:pic>
        <p:sp>
          <p:nvSpPr>
            <p:cNvPr id="192" name="Rectangle 191"/>
            <p:cNvSpPr/>
            <p:nvPr/>
          </p:nvSpPr>
          <p:spPr>
            <a:xfrm>
              <a:off x="1072056" y="5766507"/>
              <a:ext cx="960120" cy="320040"/>
            </a:xfrm>
            <a:prstGeom prst="rect">
              <a:avLst/>
            </a:prstGeom>
          </p:spPr>
          <p:txBody>
            <a:bodyPr wrap="square" lIns="0" tIns="93248" rIns="0" bIns="0">
              <a:noAutofit/>
            </a:bodyPr>
            <a:lstStyle/>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Moderate</a:t>
              </a:r>
            </a:p>
            <a:p>
              <a:pPr algn="ctr" defTabSz="582119" fontAlgn="ctr">
                <a:lnSpc>
                  <a:spcPct val="90000"/>
                </a:lnSpc>
                <a:defRPr/>
              </a:pPr>
              <a:r>
                <a:rPr lang="en-US" sz="816" b="1" kern="0">
                  <a:gradFill>
                    <a:gsLst>
                      <a:gs pos="45361">
                        <a:srgbClr val="1A1A1A"/>
                      </a:gs>
                      <a:gs pos="79000">
                        <a:srgbClr val="1A1A1A"/>
                      </a:gs>
                    </a:gsLst>
                    <a:lin ang="5400000" scaled="0"/>
                  </a:gradFill>
                  <a:latin typeface="Segoe UI Semilight"/>
                </a:rPr>
                <a:t>JAB P-ATO</a:t>
              </a:r>
            </a:p>
          </p:txBody>
        </p:sp>
        <p:pic>
          <p:nvPicPr>
            <p:cNvPr id="215"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4819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215"/>
            <p:cNvSpPr/>
            <p:nvPr/>
          </p:nvSpPr>
          <p:spPr>
            <a:xfrm>
              <a:off x="3175176" y="2599599"/>
              <a:ext cx="1051560" cy="365760"/>
            </a:xfrm>
            <a:prstGeom prst="rect">
              <a:avLst/>
            </a:prstGeom>
          </p:spPr>
          <p:txBody>
            <a:bodyPr wrap="none" lIns="0" tIns="93248" rIns="0" bIns="0">
              <a:noAutofit/>
            </a:bodyPr>
            <a:lstStyle/>
            <a:p>
              <a:pPr algn="ctr" defTabSz="608812" fontAlgn="ctr">
                <a:lnSpc>
                  <a:spcPct val="90000"/>
                </a:lnSpc>
                <a:defRPr/>
              </a:pPr>
              <a:r>
                <a:rPr lang="en-US" sz="816" b="1" kern="0">
                  <a:gradFill>
                    <a:gsLst>
                      <a:gs pos="45361">
                        <a:srgbClr val="1A1A1A"/>
                      </a:gs>
                      <a:gs pos="79000">
                        <a:srgbClr val="1A1A1A"/>
                      </a:gs>
                    </a:gsLst>
                    <a:lin ang="5400000" scaled="0"/>
                  </a:gradFill>
                  <a:latin typeface="Segoe UI Semilight"/>
                </a:rPr>
                <a:t>ISO 27017</a:t>
              </a:r>
            </a:p>
          </p:txBody>
        </p:sp>
      </p:grpSp>
      <p:sp>
        <p:nvSpPr>
          <p:cNvPr id="3" name="Title 2">
            <a:extLst>
              <a:ext uri="{FF2B5EF4-FFF2-40B4-BE49-F238E27FC236}">
                <a16:creationId xmlns:a16="http://schemas.microsoft.com/office/drawing/2014/main" id="{F0455C80-9E06-4084-BBEE-46DA3F3057D9}"/>
              </a:ext>
            </a:extLst>
          </p:cNvPr>
          <p:cNvSpPr>
            <a:spLocks noGrp="1"/>
          </p:cNvSpPr>
          <p:nvPr>
            <p:ph type="title"/>
          </p:nvPr>
        </p:nvSpPr>
        <p:spPr>
          <a:xfrm>
            <a:off x="465080" y="633145"/>
            <a:ext cx="11531715" cy="565019"/>
          </a:xfrm>
          <a:noFill/>
        </p:spPr>
        <p:txBody>
          <a:bodyPr vert="horz" wrap="square" lIns="0" tIns="0" rIns="0" bIns="0" rtlCol="0" anchor="t">
            <a:spAutoFit/>
          </a:bodyPr>
          <a:lstStyle/>
          <a:p>
            <a:pPr algn="ctr" defTabSz="932325" fontAlgn="base">
              <a:lnSpc>
                <a:spcPct val="90000"/>
              </a:lnSpc>
              <a:spcAft>
                <a:spcPts val="600"/>
              </a:spcAft>
            </a:pPr>
            <a:r>
              <a:rPr lang="en-US" sz="4080">
                <a:gradFill>
                  <a:gsLst>
                    <a:gs pos="26804">
                      <a:srgbClr val="1A1A1A"/>
                    </a:gs>
                    <a:gs pos="49000">
                      <a:srgbClr val="1A1A1A"/>
                    </a:gs>
                  </a:gsLst>
                  <a:lin ang="5400000" scaled="1"/>
                </a:gradFill>
                <a:latin typeface="Segoe UI Semibold" panose="020B0702040204020203" pitchFamily="34" charset="0"/>
                <a:cs typeface="Segoe UI Semibold" panose="020B0702040204020203" pitchFamily="34" charset="0"/>
              </a:rPr>
              <a:t>Azure: Trusted</a:t>
            </a:r>
          </a:p>
        </p:txBody>
      </p:sp>
    </p:spTree>
    <p:extLst>
      <p:ext uri="{BB962C8B-B14F-4D97-AF65-F5344CB8AC3E}">
        <p14:creationId xmlns:p14="http://schemas.microsoft.com/office/powerpoint/2010/main" val="396724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100"/>
                                  </p:stCondLst>
                                  <p:childTnLst>
                                    <p:animMotion origin="layout" path="M 2.08333E-7 -3.33333E-6 L 2.08333E-7 0.0551 " pathEditMode="relative" rAng="0" ptsTypes="AA">
                                      <p:cBhvr>
                                        <p:cTn id="9" dur="400" spd="-100000" fill="hold"/>
                                        <p:tgtEl>
                                          <p:spTgt spid="2"/>
                                        </p:tgtEl>
                                        <p:attrNameLst>
                                          <p:attrName>ppt_x</p:attrName>
                                          <p:attrName>ppt_y</p:attrName>
                                        </p:attrNameLst>
                                      </p:cBhvr>
                                      <p:rCtr x="0" y="2755"/>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grpId="1" nodeType="withEffect">
                                  <p:stCondLst>
                                    <p:cond delay="0"/>
                                  </p:stCondLst>
                                  <p:childTnLst>
                                    <p:animMotion origin="layout" path="M 0 -6.8089E-7 L 0 0.05515 " pathEditMode="relative" rAng="0" ptsTypes="AA">
                                      <p:cBhvr>
                                        <p:cTn id="14" dur="400" spd="-100000" fill="hold"/>
                                        <p:tgtEl>
                                          <p:spTgt spid="3"/>
                                        </p:tgtEl>
                                        <p:attrNameLst>
                                          <p:attrName>ppt_x</p:attrName>
                                          <p:attrName>ppt_y</p:attrName>
                                        </p:attrNameLst>
                                      </p:cBhvr>
                                      <p:rCtr x="0" y="27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Oval 23">
            <a:extLst>
              <a:ext uri="{FF2B5EF4-FFF2-40B4-BE49-F238E27FC236}">
                <a16:creationId xmlns:a16="http://schemas.microsoft.com/office/drawing/2014/main" id="{DA0DB908-0BA3-4E5A-B012-C2F6B743869A}"/>
              </a:ext>
            </a:extLst>
          </p:cNvPr>
          <p:cNvSpPr>
            <a:spLocks noChangeArrowheads="1"/>
          </p:cNvSpPr>
          <p:nvPr/>
        </p:nvSpPr>
        <p:spPr bwMode="auto">
          <a:xfrm>
            <a:off x="4266506" y="1542889"/>
            <a:ext cx="3901876" cy="3908747"/>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sp>
        <p:nvSpPr>
          <p:cNvPr id="2" name="Title 1">
            <a:extLst>
              <a:ext uri="{FF2B5EF4-FFF2-40B4-BE49-F238E27FC236}">
                <a16:creationId xmlns:a16="http://schemas.microsoft.com/office/drawing/2014/main" id="{86682928-73EC-493E-9EFF-ECE205D5BD98}"/>
              </a:ext>
            </a:extLst>
          </p:cNvPr>
          <p:cNvSpPr>
            <a:spLocks noGrp="1"/>
          </p:cNvSpPr>
          <p:nvPr>
            <p:ph type="title"/>
          </p:nvPr>
        </p:nvSpPr>
        <p:spPr>
          <a:xfrm>
            <a:off x="4504910" y="2981977"/>
            <a:ext cx="3427998" cy="820633"/>
          </a:xfrm>
        </p:spPr>
        <p:txBody>
          <a:bodyPr/>
          <a:lstStyle/>
          <a:p>
            <a:pPr algn="ctr"/>
            <a:r>
              <a:rPr lang="en-US">
                <a:gradFill>
                  <a:gsLst>
                    <a:gs pos="1250">
                      <a:srgbClr val="1A1A1A"/>
                    </a:gs>
                    <a:gs pos="100000">
                      <a:srgbClr val="1A1A1A"/>
                    </a:gs>
                  </a:gsLst>
                  <a:lin ang="5400000" scaled="0"/>
                </a:gradFill>
              </a:rPr>
              <a:t>Digital transformation</a:t>
            </a:r>
            <a:endParaRPr lang="en-US"/>
          </a:p>
        </p:txBody>
      </p:sp>
      <p:grpSp>
        <p:nvGrpSpPr>
          <p:cNvPr id="56" name="Group 145">
            <a:extLst>
              <a:ext uri="{FF2B5EF4-FFF2-40B4-BE49-F238E27FC236}">
                <a16:creationId xmlns:a16="http://schemas.microsoft.com/office/drawing/2014/main" id="{5ABC01B7-A825-4CD1-A2DC-59C1AEAC3028}"/>
              </a:ext>
            </a:extLst>
          </p:cNvPr>
          <p:cNvGrpSpPr>
            <a:grpSpLocks noChangeAspect="1"/>
          </p:cNvGrpSpPr>
          <p:nvPr/>
        </p:nvGrpSpPr>
        <p:grpSpPr bwMode="auto">
          <a:xfrm>
            <a:off x="4211301" y="1489608"/>
            <a:ext cx="1015934" cy="1018958"/>
            <a:chOff x="3502" y="1823"/>
            <a:chExt cx="672" cy="674"/>
          </a:xfrm>
        </p:grpSpPr>
        <p:sp>
          <p:nvSpPr>
            <p:cNvPr id="57" name="Oval 146">
              <a:extLst>
                <a:ext uri="{FF2B5EF4-FFF2-40B4-BE49-F238E27FC236}">
                  <a16:creationId xmlns:a16="http://schemas.microsoft.com/office/drawing/2014/main" id="{F47F82B8-8761-4CE2-A582-F3FD33DB3409}"/>
                </a:ext>
              </a:extLst>
            </p:cNvPr>
            <p:cNvSpPr>
              <a:spLocks noChangeArrowheads="1"/>
            </p:cNvSpPr>
            <p:nvPr/>
          </p:nvSpPr>
          <p:spPr bwMode="auto">
            <a:xfrm>
              <a:off x="3502" y="1823"/>
              <a:ext cx="672"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58" name="Freeform 147">
              <a:extLst>
                <a:ext uri="{FF2B5EF4-FFF2-40B4-BE49-F238E27FC236}">
                  <a16:creationId xmlns:a16="http://schemas.microsoft.com/office/drawing/2014/main" id="{479E8DC0-7E25-48BE-9C80-2BB7B403BDC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9" name="Line 148">
              <a:extLst>
                <a:ext uri="{FF2B5EF4-FFF2-40B4-BE49-F238E27FC236}">
                  <a16:creationId xmlns:a16="http://schemas.microsoft.com/office/drawing/2014/main" id="{5A6E356D-A50F-4CA8-9AFE-64E5F140AA3D}"/>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0" name="Line 149">
              <a:extLst>
                <a:ext uri="{FF2B5EF4-FFF2-40B4-BE49-F238E27FC236}">
                  <a16:creationId xmlns:a16="http://schemas.microsoft.com/office/drawing/2014/main" id="{546814EC-908C-4437-A5ED-5A5331038DCC}"/>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1" name="Freeform 150">
              <a:extLst>
                <a:ext uri="{FF2B5EF4-FFF2-40B4-BE49-F238E27FC236}">
                  <a16:creationId xmlns:a16="http://schemas.microsoft.com/office/drawing/2014/main" id="{43C56436-35DE-465A-9DF2-937A8D702C02}"/>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2" name="Freeform 151">
              <a:extLst>
                <a:ext uri="{FF2B5EF4-FFF2-40B4-BE49-F238E27FC236}">
                  <a16:creationId xmlns:a16="http://schemas.microsoft.com/office/drawing/2014/main" id="{3CE0E467-90FE-4202-B22F-5B6E10D9579C}"/>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3" name="Freeform 152">
              <a:extLst>
                <a:ext uri="{FF2B5EF4-FFF2-40B4-BE49-F238E27FC236}">
                  <a16:creationId xmlns:a16="http://schemas.microsoft.com/office/drawing/2014/main" id="{9F149751-FA7B-48C4-8CDE-EFC79F122E81}"/>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4" name="Line 153">
              <a:extLst>
                <a:ext uri="{FF2B5EF4-FFF2-40B4-BE49-F238E27FC236}">
                  <a16:creationId xmlns:a16="http://schemas.microsoft.com/office/drawing/2014/main" id="{6B994463-0229-4381-ABE8-5BC99AC21058}"/>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5" name="Line 154">
              <a:extLst>
                <a:ext uri="{FF2B5EF4-FFF2-40B4-BE49-F238E27FC236}">
                  <a16:creationId xmlns:a16="http://schemas.microsoft.com/office/drawing/2014/main" id="{EF513BFF-0434-4E15-B1BB-D157D7157567}"/>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6" name="Freeform 155">
              <a:extLst>
                <a:ext uri="{FF2B5EF4-FFF2-40B4-BE49-F238E27FC236}">
                  <a16:creationId xmlns:a16="http://schemas.microsoft.com/office/drawing/2014/main" id="{159A9C41-3B1B-486C-B9C8-2FDC0CF72935}"/>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67" name="Group 101">
            <a:extLst>
              <a:ext uri="{FF2B5EF4-FFF2-40B4-BE49-F238E27FC236}">
                <a16:creationId xmlns:a16="http://schemas.microsoft.com/office/drawing/2014/main" id="{8E33101A-978A-452A-9913-F24D9F3F5325}"/>
              </a:ext>
            </a:extLst>
          </p:cNvPr>
          <p:cNvGrpSpPr>
            <a:grpSpLocks noChangeAspect="1"/>
          </p:cNvGrpSpPr>
          <p:nvPr/>
        </p:nvGrpSpPr>
        <p:grpSpPr bwMode="auto">
          <a:xfrm>
            <a:off x="4211301" y="4485959"/>
            <a:ext cx="1015936" cy="1018958"/>
            <a:chOff x="3504" y="1821"/>
            <a:chExt cx="672" cy="674"/>
          </a:xfrm>
        </p:grpSpPr>
        <p:sp>
          <p:nvSpPr>
            <p:cNvPr id="68" name="Oval 102">
              <a:extLst>
                <a:ext uri="{FF2B5EF4-FFF2-40B4-BE49-F238E27FC236}">
                  <a16:creationId xmlns:a16="http://schemas.microsoft.com/office/drawing/2014/main" id="{7A97F68D-5F38-4B03-B054-678BB095D9B4}"/>
                </a:ext>
              </a:extLst>
            </p:cNvPr>
            <p:cNvSpPr>
              <a:spLocks noChangeArrowheads="1"/>
            </p:cNvSpPr>
            <p:nvPr/>
          </p:nvSpPr>
          <p:spPr bwMode="auto">
            <a:xfrm>
              <a:off x="3504" y="1821"/>
              <a:ext cx="672"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69" name="Freeform 103">
              <a:extLst>
                <a:ext uri="{FF2B5EF4-FFF2-40B4-BE49-F238E27FC236}">
                  <a16:creationId xmlns:a16="http://schemas.microsoft.com/office/drawing/2014/main" id="{42510B4A-910A-423C-9698-8ECFE8362083}"/>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0" name="Freeform 104">
              <a:extLst>
                <a:ext uri="{FF2B5EF4-FFF2-40B4-BE49-F238E27FC236}">
                  <a16:creationId xmlns:a16="http://schemas.microsoft.com/office/drawing/2014/main" id="{DF619A97-439A-4203-BDE7-2ADFFC26430E}"/>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1" name="Freeform 105">
              <a:extLst>
                <a:ext uri="{FF2B5EF4-FFF2-40B4-BE49-F238E27FC236}">
                  <a16:creationId xmlns:a16="http://schemas.microsoft.com/office/drawing/2014/main" id="{2EC48115-2598-428A-A441-E959503B8FDF}"/>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2" name="Freeform 106">
              <a:extLst>
                <a:ext uri="{FF2B5EF4-FFF2-40B4-BE49-F238E27FC236}">
                  <a16:creationId xmlns:a16="http://schemas.microsoft.com/office/drawing/2014/main" id="{DDDE507D-B913-46BE-9DC9-E01168AE8C24}"/>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3" name="Freeform 107">
              <a:extLst>
                <a:ext uri="{FF2B5EF4-FFF2-40B4-BE49-F238E27FC236}">
                  <a16:creationId xmlns:a16="http://schemas.microsoft.com/office/drawing/2014/main" id="{11243C26-DFF6-4615-A34D-C65B84B374BD}"/>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4" name="Freeform 108">
              <a:extLst>
                <a:ext uri="{FF2B5EF4-FFF2-40B4-BE49-F238E27FC236}">
                  <a16:creationId xmlns:a16="http://schemas.microsoft.com/office/drawing/2014/main" id="{17D46A16-883A-48A9-A789-4E6BDE2C965F}"/>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5" name="Freeform 109">
              <a:extLst>
                <a:ext uri="{FF2B5EF4-FFF2-40B4-BE49-F238E27FC236}">
                  <a16:creationId xmlns:a16="http://schemas.microsoft.com/office/drawing/2014/main" id="{899344D2-6F18-43A8-B4F9-BF7520357881}"/>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6" name="Freeform 110">
              <a:extLst>
                <a:ext uri="{FF2B5EF4-FFF2-40B4-BE49-F238E27FC236}">
                  <a16:creationId xmlns:a16="http://schemas.microsoft.com/office/drawing/2014/main" id="{91A5CF52-3354-447C-935D-33D4A003D70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7" name="Freeform 111">
              <a:extLst>
                <a:ext uri="{FF2B5EF4-FFF2-40B4-BE49-F238E27FC236}">
                  <a16:creationId xmlns:a16="http://schemas.microsoft.com/office/drawing/2014/main" id="{391F49F1-C12B-45DF-B5B7-2D401A1484F5}"/>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8" name="Freeform 112">
              <a:extLst>
                <a:ext uri="{FF2B5EF4-FFF2-40B4-BE49-F238E27FC236}">
                  <a16:creationId xmlns:a16="http://schemas.microsoft.com/office/drawing/2014/main" id="{BD8981A5-FF62-4C94-AE27-CC563BA455C9}"/>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9" name="Freeform 113">
              <a:extLst>
                <a:ext uri="{FF2B5EF4-FFF2-40B4-BE49-F238E27FC236}">
                  <a16:creationId xmlns:a16="http://schemas.microsoft.com/office/drawing/2014/main" id="{A2C3E198-CA2B-476B-AD22-8A3D8CA5E293}"/>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0" name="Freeform 114">
              <a:extLst>
                <a:ext uri="{FF2B5EF4-FFF2-40B4-BE49-F238E27FC236}">
                  <a16:creationId xmlns:a16="http://schemas.microsoft.com/office/drawing/2014/main" id="{9F12A3F3-0A59-4417-AF12-AA9422C71C1C}"/>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1" name="Freeform 115">
              <a:extLst>
                <a:ext uri="{FF2B5EF4-FFF2-40B4-BE49-F238E27FC236}">
                  <a16:creationId xmlns:a16="http://schemas.microsoft.com/office/drawing/2014/main" id="{79CC4546-CC04-4B27-98D3-A61B1643EB6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2" name="Freeform 116">
              <a:extLst>
                <a:ext uri="{FF2B5EF4-FFF2-40B4-BE49-F238E27FC236}">
                  <a16:creationId xmlns:a16="http://schemas.microsoft.com/office/drawing/2014/main" id="{17A92BF2-F08F-413D-A734-5CC86EC7BDBD}"/>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3" name="Freeform 117">
              <a:extLst>
                <a:ext uri="{FF2B5EF4-FFF2-40B4-BE49-F238E27FC236}">
                  <a16:creationId xmlns:a16="http://schemas.microsoft.com/office/drawing/2014/main" id="{5D76D02F-3601-49D1-9BCF-50445A997240}"/>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4" name="Freeform 118">
              <a:extLst>
                <a:ext uri="{FF2B5EF4-FFF2-40B4-BE49-F238E27FC236}">
                  <a16:creationId xmlns:a16="http://schemas.microsoft.com/office/drawing/2014/main" id="{840C4612-55F1-4C92-86B4-25652375537D}"/>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5" name="Freeform 119">
              <a:extLst>
                <a:ext uri="{FF2B5EF4-FFF2-40B4-BE49-F238E27FC236}">
                  <a16:creationId xmlns:a16="http://schemas.microsoft.com/office/drawing/2014/main" id="{00EF2326-D6B0-4C3B-830C-918238D6E224}"/>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6" name="Freeform 120">
              <a:extLst>
                <a:ext uri="{FF2B5EF4-FFF2-40B4-BE49-F238E27FC236}">
                  <a16:creationId xmlns:a16="http://schemas.microsoft.com/office/drawing/2014/main" id="{1FC22FB5-56EC-48CD-8777-20CD7F113053}"/>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87" name="Group 137">
            <a:extLst>
              <a:ext uri="{FF2B5EF4-FFF2-40B4-BE49-F238E27FC236}">
                <a16:creationId xmlns:a16="http://schemas.microsoft.com/office/drawing/2014/main" id="{0A971ECE-2806-4B75-AEE0-EACE45062EA9}"/>
              </a:ext>
            </a:extLst>
          </p:cNvPr>
          <p:cNvGrpSpPr>
            <a:grpSpLocks noChangeAspect="1"/>
          </p:cNvGrpSpPr>
          <p:nvPr/>
        </p:nvGrpSpPr>
        <p:grpSpPr bwMode="auto">
          <a:xfrm>
            <a:off x="7207654" y="4485959"/>
            <a:ext cx="1018958" cy="1018958"/>
            <a:chOff x="3504" y="1823"/>
            <a:chExt cx="674" cy="674"/>
          </a:xfrm>
        </p:grpSpPr>
        <p:sp>
          <p:nvSpPr>
            <p:cNvPr id="88" name="Oval 138">
              <a:extLst>
                <a:ext uri="{FF2B5EF4-FFF2-40B4-BE49-F238E27FC236}">
                  <a16:creationId xmlns:a16="http://schemas.microsoft.com/office/drawing/2014/main" id="{60E8C012-BE70-4D45-93B9-CFCA15ED46A5}"/>
                </a:ext>
              </a:extLst>
            </p:cNvPr>
            <p:cNvSpPr>
              <a:spLocks noChangeArrowheads="1"/>
            </p:cNvSpPr>
            <p:nvPr/>
          </p:nvSpPr>
          <p:spPr bwMode="auto">
            <a:xfrm>
              <a:off x="3504" y="1823"/>
              <a:ext cx="674"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89" name="Freeform 139">
              <a:extLst>
                <a:ext uri="{FF2B5EF4-FFF2-40B4-BE49-F238E27FC236}">
                  <a16:creationId xmlns:a16="http://schemas.microsoft.com/office/drawing/2014/main" id="{A2B861E9-CB71-4B37-B040-094A9A866F1D}"/>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0" name="Freeform 140">
              <a:extLst>
                <a:ext uri="{FF2B5EF4-FFF2-40B4-BE49-F238E27FC236}">
                  <a16:creationId xmlns:a16="http://schemas.microsoft.com/office/drawing/2014/main" id="{E6261A09-EFA8-4DEC-A0B9-5F584EFA7C88}"/>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1" name="Freeform 141">
              <a:extLst>
                <a:ext uri="{FF2B5EF4-FFF2-40B4-BE49-F238E27FC236}">
                  <a16:creationId xmlns:a16="http://schemas.microsoft.com/office/drawing/2014/main" id="{AF90F1C3-43F9-4480-B428-5BC7214A3282}"/>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2" name="Freeform 142">
              <a:extLst>
                <a:ext uri="{FF2B5EF4-FFF2-40B4-BE49-F238E27FC236}">
                  <a16:creationId xmlns:a16="http://schemas.microsoft.com/office/drawing/2014/main" id="{6F3390EA-228F-4AF6-8CC7-12065CEEB49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93" name="Group 123">
            <a:extLst>
              <a:ext uri="{FF2B5EF4-FFF2-40B4-BE49-F238E27FC236}">
                <a16:creationId xmlns:a16="http://schemas.microsoft.com/office/drawing/2014/main" id="{2A428BCA-A8C4-4502-9D37-9FA38E3F6FE7}"/>
              </a:ext>
            </a:extLst>
          </p:cNvPr>
          <p:cNvGrpSpPr>
            <a:grpSpLocks noChangeAspect="1"/>
          </p:cNvGrpSpPr>
          <p:nvPr/>
        </p:nvGrpSpPr>
        <p:grpSpPr bwMode="auto">
          <a:xfrm>
            <a:off x="7207652" y="1489608"/>
            <a:ext cx="1021982" cy="1018958"/>
            <a:chOff x="3502" y="1825"/>
            <a:chExt cx="676" cy="674"/>
          </a:xfrm>
        </p:grpSpPr>
        <p:sp>
          <p:nvSpPr>
            <p:cNvPr id="94" name="Oval 124">
              <a:extLst>
                <a:ext uri="{FF2B5EF4-FFF2-40B4-BE49-F238E27FC236}">
                  <a16:creationId xmlns:a16="http://schemas.microsoft.com/office/drawing/2014/main" id="{31C281B6-801A-4484-BD8C-D31862F94FB5}"/>
                </a:ext>
              </a:extLst>
            </p:cNvPr>
            <p:cNvSpPr>
              <a:spLocks noChangeArrowheads="1"/>
            </p:cNvSpPr>
            <p:nvPr/>
          </p:nvSpPr>
          <p:spPr bwMode="auto">
            <a:xfrm>
              <a:off x="3502" y="1825"/>
              <a:ext cx="676"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95" name="Freeform 125">
              <a:extLst>
                <a:ext uri="{FF2B5EF4-FFF2-40B4-BE49-F238E27FC236}">
                  <a16:creationId xmlns:a16="http://schemas.microsoft.com/office/drawing/2014/main" id="{EEBAC29A-D1E1-4D03-A7D6-7143814134A8}"/>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6" name="Freeform 126">
              <a:extLst>
                <a:ext uri="{FF2B5EF4-FFF2-40B4-BE49-F238E27FC236}">
                  <a16:creationId xmlns:a16="http://schemas.microsoft.com/office/drawing/2014/main" id="{43EFBB29-65B4-42FE-9EE3-B3065355CE3F}"/>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7" name="Freeform 127">
              <a:extLst>
                <a:ext uri="{FF2B5EF4-FFF2-40B4-BE49-F238E27FC236}">
                  <a16:creationId xmlns:a16="http://schemas.microsoft.com/office/drawing/2014/main" id="{D8F06CEF-36A1-4A8B-A061-6B1985A2B6DE}"/>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8" name="Freeform 128">
              <a:extLst>
                <a:ext uri="{FF2B5EF4-FFF2-40B4-BE49-F238E27FC236}">
                  <a16:creationId xmlns:a16="http://schemas.microsoft.com/office/drawing/2014/main" id="{C6901EA6-FDA6-4692-BC20-626124566427}"/>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99" name="Freeform 129">
              <a:extLst>
                <a:ext uri="{FF2B5EF4-FFF2-40B4-BE49-F238E27FC236}">
                  <a16:creationId xmlns:a16="http://schemas.microsoft.com/office/drawing/2014/main" id="{28250A86-E00E-4FAD-AA25-7C008AE340C7}"/>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00" name="Freeform 130">
              <a:extLst>
                <a:ext uri="{FF2B5EF4-FFF2-40B4-BE49-F238E27FC236}">
                  <a16:creationId xmlns:a16="http://schemas.microsoft.com/office/drawing/2014/main" id="{7EB26FC3-FDAD-4DFB-94A5-FE3E7B7282DE}"/>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01" name="Freeform 131">
              <a:extLst>
                <a:ext uri="{FF2B5EF4-FFF2-40B4-BE49-F238E27FC236}">
                  <a16:creationId xmlns:a16="http://schemas.microsoft.com/office/drawing/2014/main" id="{8AA22B82-6587-4591-A8AF-B66DAEBFE76A}"/>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02" name="Freeform 132">
              <a:extLst>
                <a:ext uri="{FF2B5EF4-FFF2-40B4-BE49-F238E27FC236}">
                  <a16:creationId xmlns:a16="http://schemas.microsoft.com/office/drawing/2014/main" id="{700725E6-430F-4DCE-B06D-DACDD5B258FB}"/>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03" name="Freeform 133">
              <a:extLst>
                <a:ext uri="{FF2B5EF4-FFF2-40B4-BE49-F238E27FC236}">
                  <a16:creationId xmlns:a16="http://schemas.microsoft.com/office/drawing/2014/main" id="{038A0F23-B800-4C76-9C66-1B6F693FE052}"/>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04" name="Freeform 134">
              <a:extLst>
                <a:ext uri="{FF2B5EF4-FFF2-40B4-BE49-F238E27FC236}">
                  <a16:creationId xmlns:a16="http://schemas.microsoft.com/office/drawing/2014/main" id="{F2644D15-4B48-42EB-8ADB-DA5DE0B099DD}"/>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sp>
        <p:nvSpPr>
          <p:cNvPr id="105" name="Text Placeholder 2">
            <a:extLst>
              <a:ext uri="{FF2B5EF4-FFF2-40B4-BE49-F238E27FC236}">
                <a16:creationId xmlns:a16="http://schemas.microsoft.com/office/drawing/2014/main" id="{C8E3A765-7A92-4424-B9FD-90734B4368DA}"/>
              </a:ext>
            </a:extLst>
          </p:cNvPr>
          <p:cNvSpPr txBox="1">
            <a:spLocks/>
          </p:cNvSpPr>
          <p:nvPr/>
        </p:nvSpPr>
        <p:spPr>
          <a:xfrm>
            <a:off x="8392562" y="1839017"/>
            <a:ext cx="1899017" cy="320141"/>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Operations</a:t>
            </a:r>
          </a:p>
        </p:txBody>
      </p:sp>
      <p:sp>
        <p:nvSpPr>
          <p:cNvPr id="106" name="Text Placeholder 2">
            <a:extLst>
              <a:ext uri="{FF2B5EF4-FFF2-40B4-BE49-F238E27FC236}">
                <a16:creationId xmlns:a16="http://schemas.microsoft.com/office/drawing/2014/main" id="{B0C3DB66-DCD9-4D0B-87C3-D9F38781E32F}"/>
              </a:ext>
            </a:extLst>
          </p:cNvPr>
          <p:cNvSpPr txBox="1">
            <a:spLocks/>
          </p:cNvSpPr>
          <p:nvPr/>
        </p:nvSpPr>
        <p:spPr>
          <a:xfrm>
            <a:off x="8392561" y="4835367"/>
            <a:ext cx="1310818" cy="320141"/>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Products</a:t>
            </a:r>
          </a:p>
        </p:txBody>
      </p:sp>
      <p:sp>
        <p:nvSpPr>
          <p:cNvPr id="107" name="Text Placeholder 2">
            <a:extLst>
              <a:ext uri="{FF2B5EF4-FFF2-40B4-BE49-F238E27FC236}">
                <a16:creationId xmlns:a16="http://schemas.microsoft.com/office/drawing/2014/main" id="{E76C46A9-FE71-47C3-B8F2-4EA5E41780E9}"/>
              </a:ext>
            </a:extLst>
          </p:cNvPr>
          <p:cNvSpPr txBox="1">
            <a:spLocks/>
          </p:cNvSpPr>
          <p:nvPr/>
        </p:nvSpPr>
        <p:spPr>
          <a:xfrm>
            <a:off x="2140613" y="1839017"/>
            <a:ext cx="1901881" cy="320141"/>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Customers</a:t>
            </a:r>
          </a:p>
        </p:txBody>
      </p:sp>
      <p:sp>
        <p:nvSpPr>
          <p:cNvPr id="108" name="Text Placeholder 2">
            <a:extLst>
              <a:ext uri="{FF2B5EF4-FFF2-40B4-BE49-F238E27FC236}">
                <a16:creationId xmlns:a16="http://schemas.microsoft.com/office/drawing/2014/main" id="{7B508A78-7EA7-4010-BE47-D2449FC90C78}"/>
              </a:ext>
            </a:extLst>
          </p:cNvPr>
          <p:cNvSpPr txBox="1">
            <a:spLocks/>
          </p:cNvSpPr>
          <p:nvPr/>
        </p:nvSpPr>
        <p:spPr>
          <a:xfrm>
            <a:off x="2140613" y="4835367"/>
            <a:ext cx="1901881" cy="320141"/>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Employees</a:t>
            </a:r>
          </a:p>
        </p:txBody>
      </p:sp>
    </p:spTree>
    <p:extLst>
      <p:ext uri="{BB962C8B-B14F-4D97-AF65-F5344CB8AC3E}">
        <p14:creationId xmlns:p14="http://schemas.microsoft.com/office/powerpoint/2010/main" val="339167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110"/>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110"/>
                                        </p:tgtEl>
                                      </p:cBhvr>
                                      <p:by x="0" y="0"/>
                                    </p:animScale>
                                  </p:childTnLst>
                                </p:cTn>
                              </p:par>
                              <p:par>
                                <p:cTn id="12" presetID="1" presetClass="entr" presetSubtype="0" fill="hold" nodeType="withEffect">
                                  <p:stCondLst>
                                    <p:cond delay="750"/>
                                  </p:stCondLst>
                                  <p:childTnLst>
                                    <p:set>
                                      <p:cBhvr>
                                        <p:cTn id="13" dur="1" fill="hold">
                                          <p:stCondLst>
                                            <p:cond delay="0"/>
                                          </p:stCondLst>
                                        </p:cTn>
                                        <p:tgtEl>
                                          <p:spTgt spid="93"/>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750" fill="hold"/>
                                        <p:tgtEl>
                                          <p:spTgt spid="93"/>
                                        </p:tgtEl>
                                      </p:cBhvr>
                                      <p:by x="10000" y="10000"/>
                                    </p:animScale>
                                  </p:childTnLst>
                                </p:cTn>
                              </p:par>
                              <p:par>
                                <p:cTn id="16" presetID="42" presetClass="path" presetSubtype="0" accel="100000" autoRev="1" fill="hold" nodeType="withEffect">
                                  <p:stCondLst>
                                    <p:cond delay="0"/>
                                  </p:stCondLst>
                                  <p:childTnLst>
                                    <p:animMotion origin="layout" path="M 4.31963E-6 3.29097E-6 L -0.02783 0.03041 " pathEditMode="relative" rAng="0" ptsTypes="AA">
                                      <p:cBhvr>
                                        <p:cTn id="17" dur="750" fill="hold"/>
                                        <p:tgtEl>
                                          <p:spTgt spid="93"/>
                                        </p:tgtEl>
                                        <p:attrNameLst>
                                          <p:attrName>ppt_x</p:attrName>
                                          <p:attrName>ppt_y</p:attrName>
                                        </p:attrNameLst>
                                      </p:cBhvr>
                                      <p:rCtr x="-1391" y="1521"/>
                                    </p:animMotion>
                                  </p:childTnLst>
                                </p:cTn>
                              </p:par>
                              <p:par>
                                <p:cTn id="18" presetID="10" presetClass="entr" presetSubtype="0" fill="hold" grpId="0" nodeType="withEffect">
                                  <p:stCondLst>
                                    <p:cond delay="75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750"/>
                                        <p:tgtEl>
                                          <p:spTgt spid="105"/>
                                        </p:tgtEl>
                                      </p:cBhvr>
                                    </p:animEffect>
                                  </p:childTnLst>
                                </p:cTn>
                              </p:par>
                              <p:par>
                                <p:cTn id="21" presetID="63" presetClass="path" presetSubtype="0" decel="100000" fill="hold" grpId="1" nodeType="withEffect">
                                  <p:stCondLst>
                                    <p:cond delay="750"/>
                                  </p:stCondLst>
                                  <p:childTnLst>
                                    <p:animMotion origin="layout" path="M -0.02409 2.96296E-6 L -1.45833E-6 2.96296E-6 " pathEditMode="relative" rAng="0" ptsTypes="AA">
                                      <p:cBhvr>
                                        <p:cTn id="22" dur="500" fill="hold"/>
                                        <p:tgtEl>
                                          <p:spTgt spid="105"/>
                                        </p:tgtEl>
                                        <p:attrNameLst>
                                          <p:attrName>ppt_x</p:attrName>
                                          <p:attrName>ppt_y</p:attrName>
                                        </p:attrNameLst>
                                      </p:cBhvr>
                                      <p:rCtr x="1198" y="0"/>
                                    </p:animMotion>
                                  </p:childTnLst>
                                </p:cTn>
                              </p:par>
                              <p:par>
                                <p:cTn id="23" presetID="6" presetClass="emph" presetSubtype="0" accel="100000" autoRev="1" fill="hold" grpId="2" nodeType="withEffect">
                                  <p:stCondLst>
                                    <p:cond delay="250"/>
                                  </p:stCondLst>
                                  <p:childTnLst>
                                    <p:animScale>
                                      <p:cBhvr>
                                        <p:cTn id="24" dur="500" fill="hold"/>
                                        <p:tgtEl>
                                          <p:spTgt spid="105"/>
                                        </p:tgtEl>
                                      </p:cBhvr>
                                      <p:by x="92000" y="92000"/>
                                    </p:animScale>
                                  </p:childTnLst>
                                </p:cTn>
                              </p:par>
                              <p:par>
                                <p:cTn id="25" presetID="1" presetClass="entr" presetSubtype="0" fill="hold" nodeType="withEffect">
                                  <p:stCondLst>
                                    <p:cond delay="1000"/>
                                  </p:stCondLst>
                                  <p:childTnLst>
                                    <p:set>
                                      <p:cBhvr>
                                        <p:cTn id="26" dur="1" fill="hold">
                                          <p:stCondLst>
                                            <p:cond delay="0"/>
                                          </p:stCondLst>
                                        </p:cTn>
                                        <p:tgtEl>
                                          <p:spTgt spid="87"/>
                                        </p:tgtEl>
                                        <p:attrNameLst>
                                          <p:attrName>style.visibility</p:attrName>
                                        </p:attrNameLst>
                                      </p:cBhvr>
                                      <p:to>
                                        <p:strVal val="visible"/>
                                      </p:to>
                                    </p:set>
                                  </p:childTnLst>
                                </p:cTn>
                              </p:par>
                              <p:par>
                                <p:cTn id="27" presetID="6" presetClass="emph" presetSubtype="0" accel="100000" autoRev="1" fill="hold" nodeType="withEffect">
                                  <p:stCondLst>
                                    <p:cond delay="250"/>
                                  </p:stCondLst>
                                  <p:childTnLst>
                                    <p:animScale>
                                      <p:cBhvr>
                                        <p:cTn id="28" dur="750" fill="hold"/>
                                        <p:tgtEl>
                                          <p:spTgt spid="87"/>
                                        </p:tgtEl>
                                      </p:cBhvr>
                                      <p:by x="10000" y="10000"/>
                                    </p:animScale>
                                  </p:childTnLst>
                                </p:cTn>
                              </p:par>
                              <p:par>
                                <p:cTn id="29" presetID="42" presetClass="path" presetSubtype="0" accel="100000" autoRev="1" fill="hold" nodeType="withEffect">
                                  <p:stCondLst>
                                    <p:cond delay="250"/>
                                  </p:stCondLst>
                                  <p:childTnLst>
                                    <p:animMotion origin="layout" path="M 1.96834E-6 -3.29097E-6 L -0.02923 -0.03495 " pathEditMode="relative" rAng="0" ptsTypes="AA">
                                      <p:cBhvr>
                                        <p:cTn id="30" dur="750" fill="hold"/>
                                        <p:tgtEl>
                                          <p:spTgt spid="87"/>
                                        </p:tgtEl>
                                        <p:attrNameLst>
                                          <p:attrName>ppt_x</p:attrName>
                                          <p:attrName>ppt_y</p:attrName>
                                        </p:attrNameLst>
                                      </p:cBhvr>
                                      <p:rCtr x="-1468" y="-1748"/>
                                    </p:animMotion>
                                  </p:childTnLst>
                                </p:cTn>
                              </p:par>
                              <p:par>
                                <p:cTn id="31" presetID="10" presetClass="entr" presetSubtype="0" fill="hold" grpId="0" nodeType="withEffect">
                                  <p:stCondLst>
                                    <p:cond delay="100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750"/>
                                        <p:tgtEl>
                                          <p:spTgt spid="106"/>
                                        </p:tgtEl>
                                      </p:cBhvr>
                                    </p:animEffect>
                                  </p:childTnLst>
                                </p:cTn>
                              </p:par>
                              <p:par>
                                <p:cTn id="34" presetID="63" presetClass="path" presetSubtype="0" decel="100000" fill="hold" grpId="1" nodeType="withEffect">
                                  <p:stCondLst>
                                    <p:cond delay="1000"/>
                                  </p:stCondLst>
                                  <p:childTnLst>
                                    <p:animMotion origin="layout" path="M -0.02409 2.96296E-6 L -1.45833E-6 2.96296E-6 " pathEditMode="relative" rAng="0" ptsTypes="AA">
                                      <p:cBhvr>
                                        <p:cTn id="35" dur="500" fill="hold"/>
                                        <p:tgtEl>
                                          <p:spTgt spid="106"/>
                                        </p:tgtEl>
                                        <p:attrNameLst>
                                          <p:attrName>ppt_x</p:attrName>
                                          <p:attrName>ppt_y</p:attrName>
                                        </p:attrNameLst>
                                      </p:cBhvr>
                                      <p:rCtr x="1198" y="0"/>
                                    </p:animMotion>
                                  </p:childTnLst>
                                </p:cTn>
                              </p:par>
                              <p:par>
                                <p:cTn id="36" presetID="6" presetClass="emph" presetSubtype="0" accel="100000" autoRev="1" fill="hold" grpId="2" nodeType="withEffect">
                                  <p:stCondLst>
                                    <p:cond delay="500"/>
                                  </p:stCondLst>
                                  <p:childTnLst>
                                    <p:animScale>
                                      <p:cBhvr>
                                        <p:cTn id="37" dur="500" fill="hold"/>
                                        <p:tgtEl>
                                          <p:spTgt spid="106"/>
                                        </p:tgtEl>
                                      </p:cBhvr>
                                      <p:by x="92000" y="92000"/>
                                    </p:animScale>
                                  </p:childTnLst>
                                </p:cTn>
                              </p:par>
                              <p:par>
                                <p:cTn id="38" presetID="1" presetClass="entr" presetSubtype="0" fill="hold" nodeType="withEffect">
                                  <p:stCondLst>
                                    <p:cond delay="1250"/>
                                  </p:stCondLst>
                                  <p:childTnLst>
                                    <p:set>
                                      <p:cBhvr>
                                        <p:cTn id="39" dur="1" fill="hold">
                                          <p:stCondLst>
                                            <p:cond delay="0"/>
                                          </p:stCondLst>
                                        </p:cTn>
                                        <p:tgtEl>
                                          <p:spTgt spid="67"/>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750" fill="hold"/>
                                        <p:tgtEl>
                                          <p:spTgt spid="67"/>
                                        </p:tgtEl>
                                      </p:cBhvr>
                                      <p:by x="10000" y="10000"/>
                                    </p:animScale>
                                  </p:childTnLst>
                                </p:cTn>
                              </p:par>
                              <p:par>
                                <p:cTn id="42" presetID="42" presetClass="path" presetSubtype="0" accel="100000" autoRev="1" fill="hold" nodeType="withEffect">
                                  <p:stCondLst>
                                    <p:cond delay="500"/>
                                  </p:stCondLst>
                                  <p:childTnLst>
                                    <p:animMotion origin="layout" path="M 3.82946E-7 -3.29097E-6 L 0.02004 -0.03336 " pathEditMode="relative" rAng="0" ptsTypes="AA">
                                      <p:cBhvr>
                                        <p:cTn id="43" dur="750" fill="hold"/>
                                        <p:tgtEl>
                                          <p:spTgt spid="67"/>
                                        </p:tgtEl>
                                        <p:attrNameLst>
                                          <p:attrName>ppt_x</p:attrName>
                                          <p:attrName>ppt_y</p:attrName>
                                        </p:attrNameLst>
                                      </p:cBhvr>
                                      <p:rCtr x="996" y="-1680"/>
                                    </p:animMotion>
                                  </p:childTnLst>
                                </p:cTn>
                              </p:par>
                              <p:par>
                                <p:cTn id="44" presetID="10" presetClass="entr" presetSubtype="0" fill="hold" grpId="0" nodeType="withEffect">
                                  <p:stCondLst>
                                    <p:cond delay="125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750"/>
                                        <p:tgtEl>
                                          <p:spTgt spid="108"/>
                                        </p:tgtEl>
                                      </p:cBhvr>
                                    </p:animEffect>
                                  </p:childTnLst>
                                </p:cTn>
                              </p:par>
                              <p:par>
                                <p:cTn id="47" presetID="63" presetClass="path" presetSubtype="0" decel="100000" fill="hold" grpId="1" nodeType="withEffect">
                                  <p:stCondLst>
                                    <p:cond delay="1250"/>
                                  </p:stCondLst>
                                  <p:childTnLst>
                                    <p:animMotion origin="layout" path="M 0.0217 -3.29097E-6 L 3.11463E-7 -3.29097E-6 " pathEditMode="relative" rAng="0" ptsTypes="AA">
                                      <p:cBhvr>
                                        <p:cTn id="48" dur="500" fill="hold"/>
                                        <p:tgtEl>
                                          <p:spTgt spid="108"/>
                                        </p:tgtEl>
                                        <p:attrNameLst>
                                          <p:attrName>ppt_x</p:attrName>
                                          <p:attrName>ppt_y</p:attrName>
                                        </p:attrNameLst>
                                      </p:cBhvr>
                                      <p:rCtr x="-1085" y="0"/>
                                    </p:animMotion>
                                  </p:childTnLst>
                                </p:cTn>
                              </p:par>
                              <p:par>
                                <p:cTn id="49" presetID="6" presetClass="emph" presetSubtype="0" accel="100000" autoRev="1" fill="hold" grpId="2" nodeType="withEffect">
                                  <p:stCondLst>
                                    <p:cond delay="750"/>
                                  </p:stCondLst>
                                  <p:childTnLst>
                                    <p:animScale>
                                      <p:cBhvr>
                                        <p:cTn id="50" dur="500" fill="hold"/>
                                        <p:tgtEl>
                                          <p:spTgt spid="108"/>
                                        </p:tgtEl>
                                      </p:cBhvr>
                                      <p:by x="92000" y="92000"/>
                                    </p:animScale>
                                  </p:childTnLst>
                                </p:cTn>
                              </p:par>
                              <p:par>
                                <p:cTn id="51" presetID="1" presetClass="entr" presetSubtype="0" fill="hold" nodeType="withEffect">
                                  <p:stCondLst>
                                    <p:cond delay="1500"/>
                                  </p:stCondLst>
                                  <p:childTnLst>
                                    <p:set>
                                      <p:cBhvr>
                                        <p:cTn id="52" dur="1" fill="hold">
                                          <p:stCondLst>
                                            <p:cond delay="0"/>
                                          </p:stCondLst>
                                        </p:cTn>
                                        <p:tgtEl>
                                          <p:spTgt spid="56"/>
                                        </p:tgtEl>
                                        <p:attrNameLst>
                                          <p:attrName>style.visibility</p:attrName>
                                        </p:attrNameLst>
                                      </p:cBhvr>
                                      <p:to>
                                        <p:strVal val="visible"/>
                                      </p:to>
                                    </p:set>
                                  </p:childTnLst>
                                </p:cTn>
                              </p:par>
                              <p:par>
                                <p:cTn id="53" presetID="6" presetClass="emph" presetSubtype="0" accel="100000" autoRev="1" fill="hold" nodeType="withEffect">
                                  <p:stCondLst>
                                    <p:cond delay="750"/>
                                  </p:stCondLst>
                                  <p:childTnLst>
                                    <p:animScale>
                                      <p:cBhvr>
                                        <p:cTn id="54" dur="750" fill="hold"/>
                                        <p:tgtEl>
                                          <p:spTgt spid="56"/>
                                        </p:tgtEl>
                                      </p:cBhvr>
                                      <p:by x="10000" y="10000"/>
                                    </p:animScale>
                                  </p:childTnLst>
                                </p:cTn>
                              </p:par>
                              <p:par>
                                <p:cTn id="55" presetID="42" presetClass="path" presetSubtype="0" accel="100000" autoRev="1" fill="hold" nodeType="withEffect">
                                  <p:stCondLst>
                                    <p:cond delay="750"/>
                                  </p:stCondLst>
                                  <p:childTnLst>
                                    <p:animMotion origin="layout" path="M 3.82946E-7 3.29097E-6 L 0.02476 0.032 " pathEditMode="relative" rAng="0" ptsTypes="AA">
                                      <p:cBhvr>
                                        <p:cTn id="56" dur="750" fill="hold"/>
                                        <p:tgtEl>
                                          <p:spTgt spid="56"/>
                                        </p:tgtEl>
                                        <p:attrNameLst>
                                          <p:attrName>ppt_x</p:attrName>
                                          <p:attrName>ppt_y</p:attrName>
                                        </p:attrNameLst>
                                      </p:cBhvr>
                                      <p:rCtr x="1238" y="1589"/>
                                    </p:animMotion>
                                  </p:childTnLst>
                                </p:cTn>
                              </p:par>
                              <p:par>
                                <p:cTn id="57" presetID="10" presetClass="entr" presetSubtype="0" fill="hold" grpId="0" nodeType="withEffect">
                                  <p:stCondLst>
                                    <p:cond delay="150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750"/>
                                        <p:tgtEl>
                                          <p:spTgt spid="107"/>
                                        </p:tgtEl>
                                      </p:cBhvr>
                                    </p:animEffect>
                                  </p:childTnLst>
                                </p:cTn>
                              </p:par>
                              <p:par>
                                <p:cTn id="60" presetID="63" presetClass="path" presetSubtype="0" decel="100000" fill="hold" grpId="1" nodeType="withEffect">
                                  <p:stCondLst>
                                    <p:cond delay="1500"/>
                                  </p:stCondLst>
                                  <p:childTnLst>
                                    <p:animMotion origin="layout" path="M 0.0217 -3.29097E-6 L 3.11463E-7 -3.29097E-6 " pathEditMode="relative" rAng="0" ptsTypes="AA">
                                      <p:cBhvr>
                                        <p:cTn id="61" dur="500" fill="hold"/>
                                        <p:tgtEl>
                                          <p:spTgt spid="107"/>
                                        </p:tgtEl>
                                        <p:attrNameLst>
                                          <p:attrName>ppt_x</p:attrName>
                                          <p:attrName>ppt_y</p:attrName>
                                        </p:attrNameLst>
                                      </p:cBhvr>
                                      <p:rCtr x="-1085" y="0"/>
                                    </p:animMotion>
                                  </p:childTnLst>
                                </p:cTn>
                              </p:par>
                              <p:par>
                                <p:cTn id="62" presetID="6" presetClass="emph" presetSubtype="0" accel="100000" autoRev="1" fill="hold" grpId="2" nodeType="withEffect">
                                  <p:stCondLst>
                                    <p:cond delay="1000"/>
                                  </p:stCondLst>
                                  <p:childTnLst>
                                    <p:animScale>
                                      <p:cBhvr>
                                        <p:cTn id="63" dur="500" fill="hold"/>
                                        <p:tgtEl>
                                          <p:spTgt spid="10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2" grpId="0"/>
      <p:bldP spid="105" grpId="0"/>
      <p:bldP spid="105" grpId="1"/>
      <p:bldP spid="105" grpId="2"/>
      <p:bldP spid="106" grpId="0"/>
      <p:bldP spid="106" grpId="1"/>
      <p:bldP spid="106" grpId="2"/>
      <p:bldP spid="107" grpId="0"/>
      <p:bldP spid="107" grpId="1"/>
      <p:bldP spid="107" grpId="2"/>
      <p:bldP spid="108" grpId="0"/>
      <p:bldP spid="108" grpId="1"/>
      <p:bldP spid="108"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3400" y="425121"/>
            <a:ext cx="10185045" cy="571089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61875" y="3097504"/>
            <a:ext cx="2660330" cy="3001320"/>
            <a:chOff x="-2055996" y="2674169"/>
            <a:chExt cx="4679949" cy="4404294"/>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93167" tIns="193167" rIns="193167" bIns="193167"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35571">
                <a:spcAft>
                  <a:spcPts val="409"/>
                </a:spcAft>
                <a:defRPr/>
              </a:pPr>
              <a:r>
                <a:rPr lang="en-US" sz="9994" spc="-408">
                  <a:solidFill>
                    <a:schemeClr val="tx2"/>
                  </a:soli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2" y="4576745"/>
              <a:ext cx="4624005" cy="2501718"/>
            </a:xfrm>
            <a:prstGeom prst="rect">
              <a:avLst/>
            </a:prstGeom>
            <a:noFill/>
          </p:spPr>
          <p:txBody>
            <a:bodyPr wrap="square" lIns="193167" tIns="193167" rIns="193167" bIns="193167"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35571">
                <a:spcAft>
                  <a:spcPts val="409"/>
                </a:spcAft>
                <a:defRPr/>
              </a:pPr>
              <a:r>
                <a:rPr lang="en-US" sz="2448">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a:p>
              <a:pPr defTabSz="635571">
                <a:spcAft>
                  <a:spcPts val="409"/>
                </a:spcAft>
                <a:defRPr/>
              </a:pPr>
              <a:endParaRPr lang="en-US" sz="204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endParaRPr>
            </a:p>
            <a:p>
              <a:pPr defTabSz="635571">
                <a:spcAft>
                  <a:spcPts val="409"/>
                </a:spcAft>
                <a:defRPr/>
              </a:pPr>
              <a:r>
                <a:rPr lang="en-US" sz="204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More than AWS &amp; Google combined</a:t>
              </a:r>
              <a:endParaRPr lang="en-US" sz="2448">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endParaRP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208344" y="403400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530551" y="314871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594286" y="266397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357709" y="3333577"/>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631950" y="347829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277503" y="2205374"/>
            <a:ext cx="254128" cy="254122"/>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890165" y="216765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972410" y="436492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543136" y="2844471"/>
            <a:ext cx="254128" cy="254122"/>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337927" y="2872220"/>
            <a:ext cx="254128" cy="254122"/>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421799" y="2566051"/>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122860" y="2495321"/>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838844" y="254048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119446" y="3125560"/>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84199" y="2862640"/>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333818" y="2736917"/>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10105006" y="3082326"/>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385988" y="5203601"/>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393430" y="3441040"/>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98162" y="2775736"/>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438006" y="3784689"/>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625157" y="2966219"/>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713709" y="280353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829707" y="192869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239212" y="2019212"/>
            <a:ext cx="254128" cy="254122"/>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6083835" y="231778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6083835" y="1943859"/>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803402" y="5010984"/>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966885" y="4819950"/>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542499" y="331604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513049" y="4907181"/>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680534" y="3454078"/>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217047" y="2064654"/>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163030" y="219748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820502" y="298822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828657" y="2768887"/>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378667" y="2798591"/>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274413" y="3110512"/>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350259" y="2159932"/>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311722" y="2317782"/>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502777" y="2924133"/>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605664" y="2794605"/>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229044" y="4939657"/>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638279" y="2589120"/>
            <a:ext cx="254128" cy="254122"/>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4624" tIns="99699" rIns="124624" bIns="99699" numCol="1" spcCol="0" rtlCol="0" fromWordArt="0" anchor="t" anchorCtr="0" forceAA="0" compatLnSpc="1">
            <a:prstTxWarp prst="textNoShape">
              <a:avLst/>
            </a:prstTxWarp>
            <a:noAutofit/>
          </a:bodyPr>
          <a:lstStyle/>
          <a:p>
            <a:pPr algn="ctr" defTabSz="635387" fontAlgn="base">
              <a:lnSpc>
                <a:spcPct val="90000"/>
              </a:lnSpc>
              <a:spcBef>
                <a:spcPct val="0"/>
              </a:spcBef>
              <a:spcAft>
                <a:spcPct val="0"/>
              </a:spcAft>
              <a:defRPr/>
            </a:pPr>
            <a:endParaRPr lang="en-US" sz="1636" kern="0" err="1">
              <a:gradFill>
                <a:gsLst>
                  <a:gs pos="0">
                    <a:srgbClr val="FFFFFF"/>
                  </a:gs>
                  <a:gs pos="100000">
                    <a:srgbClr val="FFFFFF"/>
                  </a:gs>
                </a:gsLst>
                <a:lin ang="5400000" scaled="0"/>
              </a:gradFill>
              <a:latin typeface="Segoe UI Semilight"/>
              <a:cs typeface="Segoe UI" pitchFamily="34" charset="0"/>
            </a:endParaRPr>
          </a:p>
        </p:txBody>
      </p:sp>
      <p:sp>
        <p:nvSpPr>
          <p:cNvPr id="2" name="Title 1">
            <a:extLst>
              <a:ext uri="{FF2B5EF4-FFF2-40B4-BE49-F238E27FC236}">
                <a16:creationId xmlns:a16="http://schemas.microsoft.com/office/drawing/2014/main" id="{6BAB3E7D-9CCA-4FCF-91CF-11686EE26FFF}"/>
              </a:ext>
            </a:extLst>
          </p:cNvPr>
          <p:cNvSpPr>
            <a:spLocks noGrp="1"/>
          </p:cNvSpPr>
          <p:nvPr>
            <p:ph type="title"/>
          </p:nvPr>
        </p:nvSpPr>
        <p:spPr>
          <a:xfrm>
            <a:off x="524236" y="-442634"/>
            <a:ext cx="11531715" cy="410317"/>
          </a:xfrm>
        </p:spPr>
        <p:txBody>
          <a:bodyPr/>
          <a:lstStyle/>
          <a:p>
            <a:r>
              <a:rPr lang="en-US">
                <a:noFill/>
                <a:ea typeface="MS PGothic" panose="020B0600070205080204" pitchFamily="34" charset="-128"/>
                <a:cs typeface="Segoe UI Semilight" panose="020B0402040204020203" pitchFamily="34" charset="0"/>
              </a:rPr>
              <a:t>Azure regions</a:t>
            </a:r>
            <a:endParaRPr lang="en-US">
              <a:noFill/>
            </a:endParaRPr>
          </a:p>
        </p:txBody>
      </p:sp>
    </p:spTree>
    <p:extLst>
      <p:ext uri="{BB962C8B-B14F-4D97-AF65-F5344CB8AC3E}">
        <p14:creationId xmlns:p14="http://schemas.microsoft.com/office/powerpoint/2010/main" val="221870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EE40368-AEF6-4C85-923B-3B8090053B98}"/>
              </a:ext>
            </a:extLst>
          </p:cNvPr>
          <p:cNvSpPr/>
          <p:nvPr/>
        </p:nvSpPr>
        <p:spPr bwMode="auto">
          <a:xfrm>
            <a:off x="6620787" y="1103671"/>
            <a:ext cx="4810409" cy="4810409"/>
          </a:xfrm>
          <a:prstGeom prst="ellipse">
            <a:avLst/>
          </a:prstGeom>
          <a:noFill/>
          <a:ln w="50800">
            <a:solidFill>
              <a:schemeClr val="tx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180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7895496" y="744373"/>
            <a:ext cx="2258934" cy="73547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1600">
              <a:gradFill>
                <a:gsLst>
                  <a:gs pos="40075">
                    <a:srgbClr val="FFFFFF"/>
                  </a:gs>
                  <a:gs pos="30000">
                    <a:srgbClr val="FFFFFF"/>
                  </a:gs>
                </a:gsLst>
                <a:lin ang="5400000" scaled="0"/>
              </a:gradFill>
              <a:latin typeface="+mj-lt"/>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6608280" y="1116423"/>
            <a:ext cx="4833366" cy="4707574"/>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914276">
              <a:defRPr/>
            </a:pPr>
            <a:r>
              <a:rPr lang="en-US" sz="1800">
                <a:latin typeface="+mj-lt"/>
              </a:rPr>
              <a:t>Unique Intelligence</a:t>
            </a:r>
          </a:p>
        </p:txBody>
      </p:sp>
      <p:sp>
        <p:nvSpPr>
          <p:cNvPr id="84" name="Title 1">
            <a:extLst>
              <a:ext uri="{FF2B5EF4-FFF2-40B4-BE49-F238E27FC236}">
                <a16:creationId xmlns:a16="http://schemas.microsoft.com/office/drawing/2014/main" id="{8E6464DE-0960-4464-B535-9CB48D52C058}"/>
              </a:ext>
            </a:extLst>
          </p:cNvPr>
          <p:cNvSpPr txBox="1">
            <a:spLocks/>
          </p:cNvSpPr>
          <p:nvPr/>
        </p:nvSpPr>
        <p:spPr>
          <a:xfrm>
            <a:off x="581662" y="3522585"/>
            <a:ext cx="4002996" cy="1466332"/>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24"/>
              </a:spcAft>
              <a:buSzPct val="90000"/>
              <a:defRPr/>
            </a:pPr>
            <a:r>
              <a:rPr lang="en-US" sz="2448" spc="0">
                <a:solidFill>
                  <a:schemeClr val="tx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24"/>
              </a:spcAft>
              <a:buSzPct val="90000"/>
              <a:defRPr/>
            </a:pPr>
            <a:r>
              <a:rPr lang="en-US" sz="2448" spc="0">
                <a:solidFill>
                  <a:schemeClr val="tx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24"/>
              </a:spcAft>
              <a:buSzPct val="90000"/>
              <a:defRPr/>
            </a:pPr>
            <a:r>
              <a:rPr lang="en-US" sz="2448" spc="0">
                <a:solidFill>
                  <a:schemeClr val="tx1"/>
                </a:solidFill>
                <a:latin typeface="Segoe UI Semibold" panose="020B0702040204020203" pitchFamily="34" charset="0"/>
                <a:cs typeface="Segoe UI Semibold" panose="020B0702040204020203" pitchFamily="34" charset="0"/>
              </a:rPr>
              <a:t>Trillions of diverse signals</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034047" y="1478268"/>
            <a:ext cx="3983889" cy="1991943"/>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180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034047" y="3510488"/>
            <a:ext cx="3983889" cy="2003071"/>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1800">
              <a:gradFill>
                <a:gsLst>
                  <a:gs pos="40075">
                    <a:srgbClr val="FFFFFF"/>
                  </a:gs>
                  <a:gs pos="30000">
                    <a:srgbClr val="FFFFFF"/>
                  </a:gs>
                </a:gsLst>
                <a:lin ang="5400000" scaled="0"/>
              </a:gradFill>
              <a:latin typeface="Segoe UI"/>
            </a:endParaRPr>
          </a:p>
        </p:txBody>
      </p:sp>
      <p:sp>
        <p:nvSpPr>
          <p:cNvPr id="21" name="TextBox 20">
            <a:extLst>
              <a:ext uri="{FF2B5EF4-FFF2-40B4-BE49-F238E27FC236}">
                <a16:creationId xmlns:a16="http://schemas.microsoft.com/office/drawing/2014/main" id="{3EBDFB12-079E-4D1A-9748-EA2D7D93BFC8}"/>
              </a:ext>
            </a:extLst>
          </p:cNvPr>
          <p:cNvSpPr txBox="1"/>
          <p:nvPr/>
        </p:nvSpPr>
        <p:spPr>
          <a:xfrm>
            <a:off x="8033824" y="4196964"/>
            <a:ext cx="1961377" cy="276964"/>
          </a:xfrm>
          <a:prstGeom prst="rect">
            <a:avLst/>
          </a:prstGeom>
          <a:noFill/>
        </p:spPr>
        <p:txBody>
          <a:bodyPr wrap="none" lIns="0" tIns="0" rIns="0" bIns="0" rtlCol="0">
            <a:spAutoFit/>
          </a:bodyPr>
          <a:lstStyle/>
          <a:p>
            <a:pPr algn="ctr" defTabSz="914276">
              <a:defRPr/>
            </a:pPr>
            <a:r>
              <a:rPr lang="en-US" sz="1800">
                <a:latin typeface="+mj-lt"/>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7891189" y="2470856"/>
            <a:ext cx="2360435" cy="276964"/>
          </a:xfrm>
          <a:prstGeom prst="rect">
            <a:avLst/>
          </a:prstGeom>
          <a:noFill/>
        </p:spPr>
        <p:txBody>
          <a:bodyPr wrap="square" lIns="0" tIns="0" rIns="0" bIns="0" rtlCol="0">
            <a:spAutoFit/>
          </a:bodyPr>
          <a:lstStyle/>
          <a:p>
            <a:pPr algn="ctr" defTabSz="914276">
              <a:defRPr/>
            </a:pPr>
            <a:r>
              <a:rPr lang="en-US" sz="1800" b="1">
                <a:latin typeface="+mj-lt"/>
              </a:rPr>
              <a:t>Security Technology</a:t>
            </a:r>
          </a:p>
        </p:txBody>
      </p:sp>
      <p:sp>
        <p:nvSpPr>
          <p:cNvPr id="3" name="Title 2">
            <a:extLst>
              <a:ext uri="{FF2B5EF4-FFF2-40B4-BE49-F238E27FC236}">
                <a16:creationId xmlns:a16="http://schemas.microsoft.com/office/drawing/2014/main" id="{2783AAD5-58F8-4A13-BC01-D05135B41C3D}"/>
              </a:ext>
            </a:extLst>
          </p:cNvPr>
          <p:cNvSpPr>
            <a:spLocks noGrp="1"/>
          </p:cNvSpPr>
          <p:nvPr>
            <p:ph type="title"/>
          </p:nvPr>
        </p:nvSpPr>
        <p:spPr>
          <a:xfrm>
            <a:off x="581661" y="2579231"/>
            <a:ext cx="11415133" cy="627784"/>
          </a:xfrm>
        </p:spPr>
        <p:txBody>
          <a:bodyPr/>
          <a:lstStyle/>
          <a:p>
            <a:pPr defTabSz="951209">
              <a:lnSpc>
                <a:spcPct val="100000"/>
              </a:lnSpc>
              <a:spcBef>
                <a:spcPts val="0"/>
              </a:spcBef>
              <a:defRPr/>
            </a:pPr>
            <a:r>
              <a:rPr lang="en-US" sz="4080" spc="-51">
                <a:ln>
                  <a:noFill/>
                </a:ln>
                <a:solidFill>
                  <a:srgbClr val="0078D3"/>
                </a:solidFill>
                <a:cs typeface="+mn-cs"/>
              </a:rPr>
              <a:t>Unmatched</a:t>
            </a:r>
            <a:r>
              <a:rPr lang="en-US" sz="4080" spc="-51">
                <a:ln>
                  <a:noFill/>
                </a:ln>
                <a:solidFill>
                  <a:srgbClr val="3C3C41"/>
                </a:solidFill>
                <a:cs typeface="+mn-cs"/>
              </a:rPr>
              <a:t> security</a:t>
            </a:r>
          </a:p>
        </p:txBody>
      </p:sp>
      <p:sp>
        <p:nvSpPr>
          <p:cNvPr id="4" name="Rectangle 3">
            <a:extLst>
              <a:ext uri="{FF2B5EF4-FFF2-40B4-BE49-F238E27FC236}">
                <a16:creationId xmlns:a16="http://schemas.microsoft.com/office/drawing/2014/main" id="{ADA5F261-007A-4A94-9E25-8A027EB42A83}"/>
              </a:ext>
            </a:extLst>
          </p:cNvPr>
          <p:cNvSpPr/>
          <p:nvPr/>
        </p:nvSpPr>
        <p:spPr bwMode="auto">
          <a:xfrm rot="19998543">
            <a:off x="7821930" y="1195046"/>
            <a:ext cx="128467" cy="325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B048EE2-6BB0-42D4-8A4A-7CB40A348F78}"/>
              </a:ext>
            </a:extLst>
          </p:cNvPr>
          <p:cNvSpPr/>
          <p:nvPr/>
        </p:nvSpPr>
        <p:spPr bwMode="auto">
          <a:xfrm rot="1600198">
            <a:off x="10106434" y="1183239"/>
            <a:ext cx="128467" cy="325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Global, secure and compliant</a:t>
            </a:r>
          </a:p>
        </p:txBody>
      </p:sp>
      <p:sp>
        <p:nvSpPr>
          <p:cNvPr id="9" name="Rectangle 8">
            <a:extLst>
              <a:ext uri="{FF2B5EF4-FFF2-40B4-BE49-F238E27FC236}">
                <a16:creationId xmlns:a16="http://schemas.microsoft.com/office/drawing/2014/main" id="{024B1420-ED55-4057-8B93-49126ED281E6}"/>
              </a:ext>
            </a:extLst>
          </p:cNvPr>
          <p:cNvSpPr/>
          <p:nvPr/>
        </p:nvSpPr>
        <p:spPr>
          <a:xfrm>
            <a:off x="1657190" y="5896655"/>
            <a:ext cx="9120511" cy="670445"/>
          </a:xfrm>
          <a:prstGeom prst="rect">
            <a:avLst/>
          </a:prstGeom>
        </p:spPr>
        <p:txBody>
          <a:bodyPr wrap="square">
            <a:spAutoFit/>
          </a:bodyPr>
          <a:lstStyle/>
          <a:p>
            <a:pPr algn="ctr" defTabSz="932597"/>
            <a:r>
              <a:rPr lang="en-US">
                <a:solidFill>
                  <a:srgbClr val="3C3C41"/>
                </a:solidFill>
                <a:latin typeface="Segoe UI"/>
              </a:rPr>
              <a:t>Largest geographical footprint of any cloud provider </a:t>
            </a:r>
            <a:br>
              <a:rPr lang="en-US">
                <a:solidFill>
                  <a:srgbClr val="3C3C41"/>
                </a:solidFill>
                <a:latin typeface="Segoe UI"/>
              </a:rPr>
            </a:br>
            <a:r>
              <a:rPr lang="en-US">
                <a:solidFill>
                  <a:srgbClr val="3C3C41"/>
                </a:solidFill>
                <a:latin typeface="Segoe UI"/>
              </a:rPr>
              <a:t>with more than </a:t>
            </a:r>
            <a:r>
              <a:rPr lang="en-US">
                <a:solidFill>
                  <a:srgbClr val="0078D3"/>
                </a:solidFill>
                <a:latin typeface="Segoe UI Semibold"/>
              </a:rPr>
              <a:t>54</a:t>
            </a:r>
            <a:r>
              <a:rPr lang="en-US">
                <a:solidFill>
                  <a:srgbClr val="3C3C41"/>
                </a:solidFill>
                <a:latin typeface="Segoe UI Semibold"/>
              </a:rPr>
              <a:t> Azure regions</a:t>
            </a:r>
            <a:endParaRPr lang="en-US">
              <a:solidFill>
                <a:srgbClr val="3C3C41"/>
              </a:solidFill>
              <a:latin typeface="Segoe UI"/>
            </a:endParaRP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8859" y="2254645"/>
            <a:ext cx="0" cy="355589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6409B4B2-398A-4690-A2CF-A33C4D813A84}"/>
              </a:ext>
            </a:extLst>
          </p:cNvPr>
          <p:cNvPicPr>
            <a:picLocks noChangeAspect="1"/>
          </p:cNvPicPr>
          <p:nvPr/>
        </p:nvPicPr>
        <p:blipFill rotWithShape="1">
          <a:blip r:embed="rId3"/>
          <a:srcRect l="-2206" t="14231" r="-2424" b="5667"/>
          <a:stretch/>
        </p:blipFill>
        <p:spPr>
          <a:xfrm>
            <a:off x="1338000" y="1341649"/>
            <a:ext cx="9758888" cy="4191798"/>
          </a:xfrm>
          <a:prstGeom prst="rect">
            <a:avLst/>
          </a:prstGeom>
        </p:spPr>
      </p:pic>
      <p:sp>
        <p:nvSpPr>
          <p:cNvPr id="248" name="Rectangle 247">
            <a:extLst>
              <a:ext uri="{FF2B5EF4-FFF2-40B4-BE49-F238E27FC236}">
                <a16:creationId xmlns:a16="http://schemas.microsoft.com/office/drawing/2014/main" id="{9CA6C76D-BCA3-4BF2-A364-D16B0A6C03C4}"/>
              </a:ext>
            </a:extLst>
          </p:cNvPr>
          <p:cNvSpPr/>
          <p:nvPr/>
        </p:nvSpPr>
        <p:spPr bwMode="auto">
          <a:xfrm>
            <a:off x="89" y="1340885"/>
            <a:ext cx="12434711" cy="767978"/>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45C26E99-D512-4622-A2F7-D02D2A9E1391}"/>
              </a:ext>
            </a:extLst>
          </p:cNvPr>
          <p:cNvSpPr txBox="1"/>
          <p:nvPr/>
        </p:nvSpPr>
        <p:spPr>
          <a:xfrm>
            <a:off x="4813415" y="1401293"/>
            <a:ext cx="2808058"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Global</a:t>
            </a:r>
          </a:p>
        </p:txBody>
      </p:sp>
    </p:spTree>
    <p:extLst>
      <p:ext uri="{BB962C8B-B14F-4D97-AF65-F5344CB8AC3E}">
        <p14:creationId xmlns:p14="http://schemas.microsoft.com/office/powerpoint/2010/main" val="3064881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Global, secure and compliant</a:t>
            </a: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8859" y="2254645"/>
            <a:ext cx="0" cy="355589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6409B4B2-398A-4690-A2CF-A33C4D813A84}"/>
              </a:ext>
            </a:extLst>
          </p:cNvPr>
          <p:cNvPicPr>
            <a:picLocks noChangeAspect="1"/>
          </p:cNvPicPr>
          <p:nvPr/>
        </p:nvPicPr>
        <p:blipFill rotWithShape="1">
          <a:blip r:embed="rId3"/>
          <a:srcRect l="12222" t="10314" r="21119" b="9585"/>
          <a:stretch/>
        </p:blipFill>
        <p:spPr>
          <a:xfrm>
            <a:off x="88" y="1341666"/>
            <a:ext cx="6217356" cy="4191797"/>
          </a:xfrm>
          <a:prstGeom prst="rect">
            <a:avLst/>
          </a:prstGeom>
        </p:spPr>
      </p:pic>
      <p:sp>
        <p:nvSpPr>
          <p:cNvPr id="8" name="Rectangle 7">
            <a:extLst>
              <a:ext uri="{FF2B5EF4-FFF2-40B4-BE49-F238E27FC236}">
                <a16:creationId xmlns:a16="http://schemas.microsoft.com/office/drawing/2014/main" id="{258C10D4-653B-441C-93F4-62664EDF4407}"/>
              </a:ext>
            </a:extLst>
          </p:cNvPr>
          <p:cNvSpPr/>
          <p:nvPr/>
        </p:nvSpPr>
        <p:spPr>
          <a:xfrm>
            <a:off x="6574527" y="5596471"/>
            <a:ext cx="5692027" cy="1211668"/>
          </a:xfrm>
          <a:prstGeom prst="rect">
            <a:avLst/>
          </a:prstGeom>
        </p:spPr>
        <p:txBody>
          <a:bodyPr wrap="square">
            <a:spAutoFit/>
          </a:bodyPr>
          <a:lstStyle/>
          <a:p>
            <a:pPr algn="ctr" defTabSz="932597">
              <a:lnSpc>
                <a:spcPct val="90000"/>
              </a:lnSpc>
              <a:spcBef>
                <a:spcPts val="612"/>
              </a:spcBef>
            </a:pPr>
            <a:r>
              <a:rPr lang="en-US">
                <a:solidFill>
                  <a:srgbClr val="3C3C41"/>
                </a:solidFill>
                <a:latin typeface="Segoe UI Semibold"/>
              </a:rPr>
              <a:t>Microsoft Cyber Defense Operations Center </a:t>
            </a:r>
          </a:p>
          <a:p>
            <a:pPr algn="ctr" defTabSz="932597">
              <a:lnSpc>
                <a:spcPct val="90000"/>
              </a:lnSpc>
              <a:spcBef>
                <a:spcPts val="612"/>
              </a:spcBef>
            </a:pPr>
            <a:r>
              <a:rPr lang="en-US" sz="1632">
                <a:solidFill>
                  <a:srgbClr val="3C3C41"/>
                </a:solidFill>
                <a:latin typeface="Segoe UI Semibold"/>
              </a:rPr>
              <a:t>&gt;</a:t>
            </a:r>
            <a:r>
              <a:rPr lang="en-US" sz="1632">
                <a:solidFill>
                  <a:srgbClr val="0078D3"/>
                </a:solidFill>
                <a:latin typeface="Segoe UI Semibold"/>
              </a:rPr>
              <a:t>3,500</a:t>
            </a:r>
            <a:r>
              <a:rPr lang="en-US" sz="1632">
                <a:solidFill>
                  <a:srgbClr val="3C3C41"/>
                </a:solidFill>
                <a:latin typeface="Segoe UI"/>
              </a:rPr>
              <a:t> full-time security professionals</a:t>
            </a:r>
          </a:p>
          <a:p>
            <a:pPr algn="ctr" defTabSz="932597">
              <a:lnSpc>
                <a:spcPct val="90000"/>
              </a:lnSpc>
              <a:spcBef>
                <a:spcPts val="612"/>
              </a:spcBef>
            </a:pPr>
            <a:r>
              <a:rPr lang="en-US" sz="1632">
                <a:solidFill>
                  <a:srgbClr val="0078D3"/>
                </a:solidFill>
                <a:latin typeface="Segoe UI Semibold"/>
              </a:rPr>
              <a:t>6.5 trillion </a:t>
            </a:r>
            <a:r>
              <a:rPr lang="en-US" sz="1632">
                <a:solidFill>
                  <a:srgbClr val="3C3C41"/>
                </a:solidFill>
                <a:latin typeface="Segoe UI"/>
              </a:rPr>
              <a:t>global signals daily</a:t>
            </a:r>
            <a:br>
              <a:rPr lang="en-US" sz="1632">
                <a:solidFill>
                  <a:srgbClr val="3C3C41"/>
                </a:solidFill>
                <a:latin typeface="Segoe UI"/>
              </a:rPr>
            </a:br>
            <a:r>
              <a:rPr lang="en-US" sz="1632">
                <a:solidFill>
                  <a:srgbClr val="3C3C41"/>
                </a:solidFill>
                <a:latin typeface="Segoe UI"/>
              </a:rPr>
              <a:t>  </a:t>
            </a:r>
            <a:r>
              <a:rPr lang="en-US" sz="1632">
                <a:solidFill>
                  <a:srgbClr val="3C3C41"/>
                </a:solidFill>
                <a:latin typeface="Segoe UI Semibold"/>
              </a:rPr>
              <a:t>$</a:t>
            </a:r>
            <a:r>
              <a:rPr lang="en-US" sz="1632">
                <a:solidFill>
                  <a:srgbClr val="0078D3"/>
                </a:solidFill>
                <a:latin typeface="Segoe UI Semibold"/>
              </a:rPr>
              <a:t>1 billion </a:t>
            </a:r>
            <a:r>
              <a:rPr lang="en-US" sz="1632">
                <a:solidFill>
                  <a:srgbClr val="3C3C41"/>
                </a:solidFill>
                <a:latin typeface="Segoe UI"/>
              </a:rPr>
              <a:t>annual cybersecurity investment</a:t>
            </a:r>
            <a:endParaRPr lang="en-US">
              <a:solidFill>
                <a:srgbClr val="3C3C41"/>
              </a:solidFill>
              <a:latin typeface="Segoe UI"/>
            </a:endParaRPr>
          </a:p>
        </p:txBody>
      </p:sp>
      <p:pic>
        <p:nvPicPr>
          <p:cNvPr id="10" name="Picture 9" descr="A group of people watching television in a room&#10;&#10;Description automatically generated">
            <a:extLst>
              <a:ext uri="{FF2B5EF4-FFF2-40B4-BE49-F238E27FC236}">
                <a16:creationId xmlns:a16="http://schemas.microsoft.com/office/drawing/2014/main" id="{52A24927-7DF9-4DA5-B288-C20F1D031A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78" t="4468" r="4197" b="14793"/>
          <a:stretch/>
        </p:blipFill>
        <p:spPr>
          <a:xfrm>
            <a:off x="6217445" y="1341666"/>
            <a:ext cx="6189415" cy="4191780"/>
          </a:xfrm>
          <a:prstGeom prst="rect">
            <a:avLst/>
          </a:prstGeom>
        </p:spPr>
      </p:pic>
      <p:sp>
        <p:nvSpPr>
          <p:cNvPr id="11" name="Rectangle 10">
            <a:extLst>
              <a:ext uri="{FF2B5EF4-FFF2-40B4-BE49-F238E27FC236}">
                <a16:creationId xmlns:a16="http://schemas.microsoft.com/office/drawing/2014/main" id="{700CBF41-DB5B-4F3E-B53D-78C3CF9E9CA9}"/>
              </a:ext>
            </a:extLst>
          </p:cNvPr>
          <p:cNvSpPr/>
          <p:nvPr/>
        </p:nvSpPr>
        <p:spPr bwMode="auto">
          <a:xfrm>
            <a:off x="6217444" y="1340885"/>
            <a:ext cx="6217356" cy="767979"/>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FC65FFB-2E82-481E-BBED-FDC81C463C56}"/>
              </a:ext>
            </a:extLst>
          </p:cNvPr>
          <p:cNvSpPr txBox="1"/>
          <p:nvPr/>
        </p:nvSpPr>
        <p:spPr>
          <a:xfrm>
            <a:off x="8548749" y="1401292"/>
            <a:ext cx="1743583"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Secure</a:t>
            </a:r>
          </a:p>
        </p:txBody>
      </p:sp>
      <p:sp>
        <p:nvSpPr>
          <p:cNvPr id="248" name="Rectangle 247">
            <a:extLst>
              <a:ext uri="{FF2B5EF4-FFF2-40B4-BE49-F238E27FC236}">
                <a16:creationId xmlns:a16="http://schemas.microsoft.com/office/drawing/2014/main" id="{9CA6C76D-BCA3-4BF2-A364-D16B0A6C03C4}"/>
              </a:ext>
            </a:extLst>
          </p:cNvPr>
          <p:cNvSpPr/>
          <p:nvPr/>
        </p:nvSpPr>
        <p:spPr bwMode="auto">
          <a:xfrm>
            <a:off x="88" y="1340885"/>
            <a:ext cx="6217356" cy="767979"/>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45C26E99-D512-4622-A2F7-D02D2A9E1391}"/>
              </a:ext>
            </a:extLst>
          </p:cNvPr>
          <p:cNvSpPr txBox="1"/>
          <p:nvPr/>
        </p:nvSpPr>
        <p:spPr>
          <a:xfrm>
            <a:off x="1704737" y="1401292"/>
            <a:ext cx="2808058"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Global</a:t>
            </a:r>
          </a:p>
        </p:txBody>
      </p:sp>
      <p:cxnSp>
        <p:nvCxnSpPr>
          <p:cNvPr id="3" name="Straight Connector 2">
            <a:extLst>
              <a:ext uri="{FF2B5EF4-FFF2-40B4-BE49-F238E27FC236}">
                <a16:creationId xmlns:a16="http://schemas.microsoft.com/office/drawing/2014/main" id="{44BDCCC5-BBF4-460E-99C8-D43B75727ADB}"/>
              </a:ext>
            </a:extLst>
          </p:cNvPr>
          <p:cNvCxnSpPr/>
          <p:nvPr/>
        </p:nvCxnSpPr>
        <p:spPr>
          <a:xfrm>
            <a:off x="6217444" y="1200479"/>
            <a:ext cx="0" cy="550632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520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5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Global, secure and compliant</a:t>
            </a: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8859" y="2254645"/>
            <a:ext cx="0" cy="355589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6409B4B2-398A-4690-A2CF-A33C4D813A84}"/>
              </a:ext>
            </a:extLst>
          </p:cNvPr>
          <p:cNvPicPr>
            <a:picLocks noChangeAspect="1"/>
          </p:cNvPicPr>
          <p:nvPr/>
        </p:nvPicPr>
        <p:blipFill rotWithShape="1">
          <a:blip r:embed="rId3"/>
          <a:srcRect l="38718" t="10314" r="31175" b="9585"/>
          <a:stretch/>
        </p:blipFill>
        <p:spPr>
          <a:xfrm>
            <a:off x="88" y="1341649"/>
            <a:ext cx="2808058" cy="4191797"/>
          </a:xfrm>
          <a:prstGeom prst="rect">
            <a:avLst/>
          </a:prstGeom>
        </p:spPr>
      </p:pic>
      <p:pic>
        <p:nvPicPr>
          <p:cNvPr id="10" name="Picture 9" descr="A group of people watching television in a room&#10;&#10;Description automatically generated">
            <a:extLst>
              <a:ext uri="{FF2B5EF4-FFF2-40B4-BE49-F238E27FC236}">
                <a16:creationId xmlns:a16="http://schemas.microsoft.com/office/drawing/2014/main" id="{52A24927-7DF9-4DA5-B288-C20F1D031A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78" t="4469" r="50593" b="14792"/>
          <a:stretch/>
        </p:blipFill>
        <p:spPr>
          <a:xfrm>
            <a:off x="2808148" y="1341648"/>
            <a:ext cx="2808058" cy="4191797"/>
          </a:xfrm>
          <a:prstGeom prst="rect">
            <a:avLst/>
          </a:prstGeom>
        </p:spPr>
      </p:pic>
      <p:sp>
        <p:nvSpPr>
          <p:cNvPr id="11" name="Rectangle 10">
            <a:extLst>
              <a:ext uri="{FF2B5EF4-FFF2-40B4-BE49-F238E27FC236}">
                <a16:creationId xmlns:a16="http://schemas.microsoft.com/office/drawing/2014/main" id="{700CBF41-DB5B-4F3E-B53D-78C3CF9E9CA9}"/>
              </a:ext>
            </a:extLst>
          </p:cNvPr>
          <p:cNvSpPr/>
          <p:nvPr/>
        </p:nvSpPr>
        <p:spPr bwMode="auto">
          <a:xfrm>
            <a:off x="2808146" y="1340885"/>
            <a:ext cx="2808058" cy="767978"/>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FC65FFB-2E82-481E-BBED-FDC81C463C56}"/>
              </a:ext>
            </a:extLst>
          </p:cNvPr>
          <p:cNvSpPr txBox="1"/>
          <p:nvPr/>
        </p:nvSpPr>
        <p:spPr>
          <a:xfrm>
            <a:off x="3340384" y="1401293"/>
            <a:ext cx="1743583"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Secure</a:t>
            </a:r>
          </a:p>
        </p:txBody>
      </p:sp>
      <p:sp>
        <p:nvSpPr>
          <p:cNvPr id="248" name="Rectangle 247">
            <a:extLst>
              <a:ext uri="{FF2B5EF4-FFF2-40B4-BE49-F238E27FC236}">
                <a16:creationId xmlns:a16="http://schemas.microsoft.com/office/drawing/2014/main" id="{9CA6C76D-BCA3-4BF2-A364-D16B0A6C03C4}"/>
              </a:ext>
            </a:extLst>
          </p:cNvPr>
          <p:cNvSpPr/>
          <p:nvPr/>
        </p:nvSpPr>
        <p:spPr bwMode="auto">
          <a:xfrm>
            <a:off x="88" y="1340885"/>
            <a:ext cx="2808058" cy="767978"/>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45C26E99-D512-4622-A2F7-D02D2A9E1391}"/>
              </a:ext>
            </a:extLst>
          </p:cNvPr>
          <p:cNvSpPr txBox="1"/>
          <p:nvPr/>
        </p:nvSpPr>
        <p:spPr>
          <a:xfrm>
            <a:off x="283410" y="1401293"/>
            <a:ext cx="2241414"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Global</a:t>
            </a:r>
          </a:p>
        </p:txBody>
      </p:sp>
      <p:sp>
        <p:nvSpPr>
          <p:cNvPr id="13" name="Rectangle 12">
            <a:extLst>
              <a:ext uri="{FF2B5EF4-FFF2-40B4-BE49-F238E27FC236}">
                <a16:creationId xmlns:a16="http://schemas.microsoft.com/office/drawing/2014/main" id="{151F321E-3216-47E2-B272-342526786E59}"/>
              </a:ext>
            </a:extLst>
          </p:cNvPr>
          <p:cNvSpPr/>
          <p:nvPr/>
        </p:nvSpPr>
        <p:spPr bwMode="auto">
          <a:xfrm>
            <a:off x="5616203" y="1340885"/>
            <a:ext cx="6818597" cy="767978"/>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60F8D998-EC21-4A31-83FD-F1AAD2FDAF1E}"/>
              </a:ext>
            </a:extLst>
          </p:cNvPr>
          <p:cNvSpPr txBox="1"/>
          <p:nvPr/>
        </p:nvSpPr>
        <p:spPr>
          <a:xfrm>
            <a:off x="7561008" y="1401293"/>
            <a:ext cx="2928986"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Compliant</a:t>
            </a:r>
          </a:p>
        </p:txBody>
      </p:sp>
      <p:pic>
        <p:nvPicPr>
          <p:cNvPr id="16" name="Picture 2" descr="Cloud Security Alliance (CSA) STAR Certification">
            <a:extLst>
              <a:ext uri="{FF2B5EF4-FFF2-40B4-BE49-F238E27FC236}">
                <a16:creationId xmlns:a16="http://schemas.microsoft.com/office/drawing/2014/main" id="{6B0FDE4E-CBD9-416D-985C-0A9DB0F524D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21541" y="2065948"/>
            <a:ext cx="1141669" cy="8738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img-prod-cms-rt-microsoft-com.akamaized.net/cms/api/am/imageFileData/RWettZ?ver=9784">
            <a:extLst>
              <a:ext uri="{FF2B5EF4-FFF2-40B4-BE49-F238E27FC236}">
                <a16:creationId xmlns:a16="http://schemas.microsoft.com/office/drawing/2014/main" id="{6780FC56-3993-4C69-85B6-587A469C2B9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92137" y="2215653"/>
            <a:ext cx="577625" cy="5744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Federal Risk and Authorization Management Program (FedRAMP)">
            <a:extLst>
              <a:ext uri="{FF2B5EF4-FFF2-40B4-BE49-F238E27FC236}">
                <a16:creationId xmlns:a16="http://schemas.microsoft.com/office/drawing/2014/main" id="{BC52E68B-30F8-4185-A559-855BBD6BE1D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788395" y="2215653"/>
            <a:ext cx="750483" cy="5744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img-prod-cms-rt-microsoft-com.akamaized.net/cms/api/am/imageFileData/RE1xkwz?ver=a27e">
            <a:extLst>
              <a:ext uri="{FF2B5EF4-FFF2-40B4-BE49-F238E27FC236}">
                <a16:creationId xmlns:a16="http://schemas.microsoft.com/office/drawing/2014/main" id="{BA9B6477-EDBB-4120-A921-0B35A541872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085817" y="2186176"/>
            <a:ext cx="827505" cy="633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img-prod-cms-rt-microsoft-com.akamaized.net/cms/api/am/imageFileData/RE1xcLP?ver=8e3a">
            <a:extLst>
              <a:ext uri="{FF2B5EF4-FFF2-40B4-BE49-F238E27FC236}">
                <a16:creationId xmlns:a16="http://schemas.microsoft.com/office/drawing/2014/main" id="{7ED25904-B3AA-43B6-A1E8-E4246D9338C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510289" y="2212604"/>
            <a:ext cx="580506" cy="5805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img-prod-cms-rt-microsoft-com.akamaized.net/cms/api/am/imageFileData/RE1xkwA?ver=5095">
            <a:extLst>
              <a:ext uri="{FF2B5EF4-FFF2-40B4-BE49-F238E27FC236}">
                <a16:creationId xmlns:a16="http://schemas.microsoft.com/office/drawing/2014/main" id="{5F270DEC-B1C5-4213-BEF1-5E2CFF58B61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952651" y="2117031"/>
            <a:ext cx="1008190" cy="771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Payment Card Industry (PCI) Data Security Standard (DSS)">
            <a:extLst>
              <a:ext uri="{FF2B5EF4-FFF2-40B4-BE49-F238E27FC236}">
                <a16:creationId xmlns:a16="http://schemas.microsoft.com/office/drawing/2014/main" id="{EE871D94-A3BC-4D38-874C-CEA9951ADA9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1071055" y="2138985"/>
            <a:ext cx="1069255" cy="7277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A logo represent compliance">
            <a:extLst>
              <a:ext uri="{FF2B5EF4-FFF2-40B4-BE49-F238E27FC236}">
                <a16:creationId xmlns:a16="http://schemas.microsoft.com/office/drawing/2014/main" id="{1CDEF30F-5EDF-48A9-8D57-C641AF693480}"/>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68762" y="3011308"/>
            <a:ext cx="713556" cy="5461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alt-text">
            <a:extLst>
              <a:ext uri="{FF2B5EF4-FFF2-40B4-BE49-F238E27FC236}">
                <a16:creationId xmlns:a16="http://schemas.microsoft.com/office/drawing/2014/main" id="{A547F5B3-C762-4993-987F-07F3930EF1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860703" y="3023464"/>
            <a:ext cx="713528" cy="521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Image result for TRUCS">
            <a:extLst>
              <a:ext uri="{FF2B5EF4-FFF2-40B4-BE49-F238E27FC236}">
                <a16:creationId xmlns:a16="http://schemas.microsoft.com/office/drawing/2014/main" id="{0E3FE35F-74B1-4F63-9209-97699A53347F}"/>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737663" y="2964385"/>
            <a:ext cx="959989" cy="6399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Image result for DJCP">
            <a:extLst>
              <a:ext uri="{FF2B5EF4-FFF2-40B4-BE49-F238E27FC236}">
                <a16:creationId xmlns:a16="http://schemas.microsoft.com/office/drawing/2014/main" id="{C0452143-EC7D-445B-B500-5AD7FD4F7083}"/>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716013" y="2996431"/>
            <a:ext cx="863848" cy="5758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ENSI logo">
            <a:extLst>
              <a:ext uri="{FF2B5EF4-FFF2-40B4-BE49-F238E27FC236}">
                <a16:creationId xmlns:a16="http://schemas.microsoft.com/office/drawing/2014/main" id="{50706D28-C831-47ED-B60F-2381B6BBB151}"/>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9629308" y="2942084"/>
            <a:ext cx="622474" cy="6845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6">
            <a:extLst>
              <a:ext uri="{FF2B5EF4-FFF2-40B4-BE49-F238E27FC236}">
                <a16:creationId xmlns:a16="http://schemas.microsoft.com/office/drawing/2014/main" id="{72872585-4E2B-4297-84FC-008C16A30FE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0477388" y="3053487"/>
            <a:ext cx="756951" cy="461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https://attachments.office.net/owa/Theresa@diamondsolutionsgroup.com/service.svc/s/GetAttachmentThumbnail?id=AQMkADgzZmIyZThlLWQwYjUtNDNkMi04ZTRkLWQ3YTc2ZTc5MWRmNwBGAAADJDeKxauMQEmnrofU%2B4CMOgcAZakncZcUvE6gK5k6FUk8cwAAAgEMAAAAZakncZcUvE6gK5k6FUk8cwADUSVU%2FAAAAAISABAALySo5g0xF0mb9MBP169MdRIAEABJUr6gpPL1SqnRK5Lh6JmP&amp;thumbnailType=2&amp;owa=outlook.office.com&amp;scriptVer=2019031801.05&amp;X-OWA-CANARY=34bwK8RUeUOqTFaKskXmKADfuaD6stYY9Jlic7dHltQUwXBseGis20CIClSkwgR4FFAWVnFD1S0.&amp;token=eyJhbGciOiJSUzI1NiIsImtpZCI6IjA2MDBGOUY2NzQ2MjA3MzdFNzM0MDRFMjg3QzQ1QTgxOENCN0NFQjgiLCJ4NXQiOiJCZ0Q1OW5SaUJ6Zm5OQVRpaDhSYWdZeTN6cmciLCJ0eXAiOiJKV1QifQ.eyJ2ZXIiOiJFeGNoYW5nZS5DYWxsYmFjay5WMSIsImFwcGN0eHNlbmRlciI6Ik93YURvd25sb2FkQDdkYzlmNzY3LTZlZTUtNDZhZC1iYTM1LTk4MjBkMzkwNGNkYSIsImFwcGN0eCI6IntcIm1zZXhjaHByb3RcIjpcIm93YVwiLFwicHJpbWFyeXNpZFwiOlwiUy0xLTUtMjEtMTgyNDE5NjU5MC0zNTE0NzQ5OTQyLTY2NTE3MDM1OC0xODY3MTI5OFwiLFwicHVpZFwiOlwiMTE1Mzk3NzAyNTM2MjY2MTA3M1wiLFwib2lkXCI6XCI0MTcxN2QyMC1jNmFkLTQ2OTUtOGNlMC0yOTVlYzcyZWYxNDJcIixcInNjb3BlXCI6XCJPd2FEb3dubG9hZFwifSIsIm5iZiI6MTU1MzcyMTg4MiwiZXhwIjoxNTUzNzIyNDgyLCJpc3MiOiIwMDAwMDAwMi0wMDAwLTBmZjEtY2UwMC0wMDAwMDAwMDAwMDBAN2RjOWY3NjctNmVlNS00NmFkLWJhMzUtOTgyMGQzOTA0Y2RhIiwiYXVkIjoiMDAwMDAwMDItMDAwMC0wZmYxLWNlMDAtMDAwMDAwMDAwMDAwL2F0dGFjaG1lbnRzLm9mZmljZS5uZXRAN2RjOWY3NjctNmVlNS00NmFkLWJhMzUtOTgyMGQzOTA0Y2RhIn0.DwKeG3hLzXzVnG55CK4HklNbm5M_Qe4hZUSjUMOHASli8T7c_C0xm2fgRgRqq42Rm2UyLcoZnk00UON-yMT-CT-aKYH1E8bn6sYGLQ3yZ9HAvFqX-bENevFEh5RWOaOlkrQ25VFonqD5HTLJfojkduNy5CqIvCg-tw_BLUy2jgo99gxucLnoimgNfOtgeh4n1iJfCQaI66rT2DhnxDZ_qrIw4wnTZwgGZ7WllMdvjjjeI5ps0AbLjKGx_YCA17b3LNy3yl2mwpyjATmWX_zwqug-Pt2lIH23Ygbc2VQRmqFT1MGG6g7QsSVGAffKCk4ZRfN4tVV37AfyAxHFTpGBgw&amp;animation=true">
            <a:extLst>
              <a:ext uri="{FF2B5EF4-FFF2-40B4-BE49-F238E27FC236}">
                <a16:creationId xmlns:a16="http://schemas.microsoft.com/office/drawing/2014/main" id="{ECB40C5A-E991-4B1F-853F-96AE17B604E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1470306" y="3021579"/>
            <a:ext cx="525606" cy="525606"/>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25">
            <a:extLst>
              <a:ext uri="{FF2B5EF4-FFF2-40B4-BE49-F238E27FC236}">
                <a16:creationId xmlns:a16="http://schemas.microsoft.com/office/drawing/2014/main" id="{D873E65C-6880-438B-B9B3-EB4FAAB668E8}"/>
              </a:ext>
            </a:extLst>
          </p:cNvPr>
          <p:cNvPicPr>
            <a:picLocks noChangeAspect="1"/>
          </p:cNvPicPr>
          <p:nvPr/>
        </p:nvPicPr>
        <p:blipFill>
          <a:blip r:embed="rId19"/>
          <a:stretch>
            <a:fillRect/>
          </a:stretch>
        </p:blipFill>
        <p:spPr>
          <a:xfrm>
            <a:off x="6179558" y="3778022"/>
            <a:ext cx="5720078" cy="2907237"/>
          </a:xfrm>
          <a:prstGeom prst="rect">
            <a:avLst/>
          </a:prstGeom>
        </p:spPr>
      </p:pic>
      <p:cxnSp>
        <p:nvCxnSpPr>
          <p:cNvPr id="30" name="Straight Connector 29">
            <a:extLst>
              <a:ext uri="{FF2B5EF4-FFF2-40B4-BE49-F238E27FC236}">
                <a16:creationId xmlns:a16="http://schemas.microsoft.com/office/drawing/2014/main" id="{41563F41-B93A-46AD-80B1-CDFC16A24DCC}"/>
              </a:ext>
            </a:extLst>
          </p:cNvPr>
          <p:cNvCxnSpPr/>
          <p:nvPr/>
        </p:nvCxnSpPr>
        <p:spPr>
          <a:xfrm>
            <a:off x="2808146" y="1200479"/>
            <a:ext cx="0" cy="550632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D36F8D-550E-4A9B-8F79-92CC6274074C}"/>
              </a:ext>
            </a:extLst>
          </p:cNvPr>
          <p:cNvCxnSpPr/>
          <p:nvPr/>
        </p:nvCxnSpPr>
        <p:spPr>
          <a:xfrm>
            <a:off x="5632739" y="1200479"/>
            <a:ext cx="0" cy="550632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046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250"/>
                                        <p:tgtEl>
                                          <p:spTgt spid="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0"/>
                                  </p:stCondLst>
                                  <p:childTnLst>
                                    <p:set>
                                      <p:cBhvr>
                                        <p:cTn id="61" dur="1" fill="hold">
                                          <p:stCondLst>
                                            <p:cond delay="0"/>
                                          </p:stCondLst>
                                        </p:cTn>
                                        <p:tgtEl>
                                          <p:spTgt spid="226"/>
                                        </p:tgtEl>
                                        <p:attrNameLst>
                                          <p:attrName>style.visibility</p:attrName>
                                        </p:attrNameLst>
                                      </p:cBhvr>
                                      <p:to>
                                        <p:strVal val="visible"/>
                                      </p:to>
                                    </p:set>
                                    <p:animEffect transition="in" filter="fade">
                                      <p:cBhvr>
                                        <p:cTn id="62"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Global, secure and compliant</a:t>
            </a: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8859" y="2254645"/>
            <a:ext cx="0" cy="355589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BFF59BD-2F9A-4B24-BE20-B80867F5CBB7}"/>
              </a:ext>
            </a:extLst>
          </p:cNvPr>
          <p:cNvSpPr/>
          <p:nvPr/>
        </p:nvSpPr>
        <p:spPr bwMode="auto">
          <a:xfrm>
            <a:off x="466541" y="1288802"/>
            <a:ext cx="6217400" cy="4835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4" name="Picture 143">
            <a:extLst>
              <a:ext uri="{FF2B5EF4-FFF2-40B4-BE49-F238E27FC236}">
                <a16:creationId xmlns:a16="http://schemas.microsoft.com/office/drawing/2014/main" id="{068E80C2-F9A5-4C8A-AC1B-2644D02AA315}"/>
              </a:ext>
            </a:extLst>
          </p:cNvPr>
          <p:cNvPicPr>
            <a:picLocks noChangeAspect="1"/>
          </p:cNvPicPr>
          <p:nvPr/>
        </p:nvPicPr>
        <p:blipFill rotWithShape="1">
          <a:blip r:embed="rId3"/>
          <a:srcRect l="38206" t="6156" r="17574" b="5347"/>
          <a:stretch/>
        </p:blipFill>
        <p:spPr>
          <a:xfrm>
            <a:off x="89" y="1340886"/>
            <a:ext cx="4124304" cy="4631164"/>
          </a:xfrm>
          <a:prstGeom prst="rect">
            <a:avLst/>
          </a:prstGeom>
        </p:spPr>
      </p:pic>
      <p:pic>
        <p:nvPicPr>
          <p:cNvPr id="150" name="Picture 149" descr="A group of people watching television in a room&#10;&#10;Description automatically generated">
            <a:extLst>
              <a:ext uri="{FF2B5EF4-FFF2-40B4-BE49-F238E27FC236}">
                <a16:creationId xmlns:a16="http://schemas.microsoft.com/office/drawing/2014/main" id="{61EC9908-A03A-4E60-B400-A56B4DF155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16" t="4625" r="28855" b="3208"/>
          <a:stretch/>
        </p:blipFill>
        <p:spPr>
          <a:xfrm>
            <a:off x="4121520" y="1340885"/>
            <a:ext cx="4148473" cy="4622094"/>
          </a:xfrm>
          <a:prstGeom prst="rect">
            <a:avLst/>
          </a:prstGeom>
        </p:spPr>
      </p:pic>
      <p:sp>
        <p:nvSpPr>
          <p:cNvPr id="148" name="Rectangle 147">
            <a:extLst>
              <a:ext uri="{FF2B5EF4-FFF2-40B4-BE49-F238E27FC236}">
                <a16:creationId xmlns:a16="http://schemas.microsoft.com/office/drawing/2014/main" id="{BA3E91EF-8EC5-4421-ADD3-260A271DC097}"/>
              </a:ext>
            </a:extLst>
          </p:cNvPr>
          <p:cNvSpPr/>
          <p:nvPr/>
        </p:nvSpPr>
        <p:spPr bwMode="auto">
          <a:xfrm>
            <a:off x="89" y="1342092"/>
            <a:ext cx="4126950" cy="765244"/>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6B2D7E37-19CA-4F7E-85CF-592FC0562675}"/>
              </a:ext>
            </a:extLst>
          </p:cNvPr>
          <p:cNvSpPr txBox="1"/>
          <p:nvPr/>
        </p:nvSpPr>
        <p:spPr>
          <a:xfrm>
            <a:off x="898658" y="1401131"/>
            <a:ext cx="2329811"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Global</a:t>
            </a:r>
          </a:p>
        </p:txBody>
      </p:sp>
      <p:sp>
        <p:nvSpPr>
          <p:cNvPr id="151" name="Rectangle 150">
            <a:extLst>
              <a:ext uri="{FF2B5EF4-FFF2-40B4-BE49-F238E27FC236}">
                <a16:creationId xmlns:a16="http://schemas.microsoft.com/office/drawing/2014/main" id="{54E1BE94-E8CC-4009-9466-53AA1A934C93}"/>
              </a:ext>
            </a:extLst>
          </p:cNvPr>
          <p:cNvSpPr/>
          <p:nvPr/>
        </p:nvSpPr>
        <p:spPr bwMode="auto">
          <a:xfrm>
            <a:off x="4127041" y="1342092"/>
            <a:ext cx="4153880" cy="765244"/>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TextBox 151">
            <a:extLst>
              <a:ext uri="{FF2B5EF4-FFF2-40B4-BE49-F238E27FC236}">
                <a16:creationId xmlns:a16="http://schemas.microsoft.com/office/drawing/2014/main" id="{6E88D287-0021-40D0-ACEC-CB529CE60A70}"/>
              </a:ext>
            </a:extLst>
          </p:cNvPr>
          <p:cNvSpPr txBox="1"/>
          <p:nvPr/>
        </p:nvSpPr>
        <p:spPr>
          <a:xfrm>
            <a:off x="5039075" y="1401131"/>
            <a:ext cx="2329811"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Secure</a:t>
            </a:r>
          </a:p>
        </p:txBody>
      </p:sp>
      <p:sp>
        <p:nvSpPr>
          <p:cNvPr id="154" name="Rectangle 153">
            <a:extLst>
              <a:ext uri="{FF2B5EF4-FFF2-40B4-BE49-F238E27FC236}">
                <a16:creationId xmlns:a16="http://schemas.microsoft.com/office/drawing/2014/main" id="{9610D136-44F6-475B-B686-279329AE6CBE}"/>
              </a:ext>
            </a:extLst>
          </p:cNvPr>
          <p:cNvSpPr/>
          <p:nvPr/>
        </p:nvSpPr>
        <p:spPr bwMode="auto">
          <a:xfrm>
            <a:off x="8280919" y="1342092"/>
            <a:ext cx="4153880" cy="765244"/>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584F9970-F756-42CE-A40C-E59456799CC0}"/>
              </a:ext>
            </a:extLst>
          </p:cNvPr>
          <p:cNvSpPr txBox="1"/>
          <p:nvPr/>
        </p:nvSpPr>
        <p:spPr>
          <a:xfrm>
            <a:off x="8619268" y="1401131"/>
            <a:ext cx="3477182" cy="647165"/>
          </a:xfrm>
          <a:prstGeom prst="rect">
            <a:avLst/>
          </a:prstGeom>
          <a:noFill/>
        </p:spPr>
        <p:txBody>
          <a:bodyPr wrap="square" lIns="186521" tIns="149217" rIns="186521" bIns="149217" rtlCol="0" anchor="ctr" anchorCtr="0">
            <a:spAutoFit/>
          </a:bodyPr>
          <a:lstStyle/>
          <a:p>
            <a:pPr algn="ctr" defTabSz="932597">
              <a:lnSpc>
                <a:spcPct val="90000"/>
              </a:lnSpc>
              <a:spcAft>
                <a:spcPts val="612"/>
              </a:spcAft>
            </a:pPr>
            <a:r>
              <a:rPr lang="en-US" sz="2448">
                <a:solidFill>
                  <a:srgbClr val="FFFFFF"/>
                </a:solidFill>
                <a:latin typeface="Segoe UI Semibold"/>
              </a:rPr>
              <a:t>Compliant</a:t>
            </a:r>
          </a:p>
        </p:txBody>
      </p:sp>
      <p:pic>
        <p:nvPicPr>
          <p:cNvPr id="1026" name="Picture 2" descr="Cloud Security Alliance (CSA) STAR Certification">
            <a:extLst>
              <a:ext uri="{FF2B5EF4-FFF2-40B4-BE49-F238E27FC236}">
                <a16:creationId xmlns:a16="http://schemas.microsoft.com/office/drawing/2014/main" id="{676E5FF6-E831-4B3D-8EBC-22AE3D735C8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21642" y="2224724"/>
            <a:ext cx="1289291" cy="986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prod-cms-rt-microsoft-com.akamaized.net/cms/api/am/imageFileData/RWettZ?ver=9784">
            <a:extLst>
              <a:ext uri="{FF2B5EF4-FFF2-40B4-BE49-F238E27FC236}">
                <a16:creationId xmlns:a16="http://schemas.microsoft.com/office/drawing/2014/main" id="{EAA61FD6-77A4-47FC-A562-E841EAF57C7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831274" y="2397623"/>
            <a:ext cx="652314" cy="648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deral Risk and Authorization Management Program (FedRAMP)">
            <a:extLst>
              <a:ext uri="{FF2B5EF4-FFF2-40B4-BE49-F238E27FC236}">
                <a16:creationId xmlns:a16="http://schemas.microsoft.com/office/drawing/2014/main" id="{6170E7ED-CC96-4B5C-9264-0943E4A822C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563718" y="2412832"/>
            <a:ext cx="847524" cy="6486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prod-cms-rt-microsoft-com.akamaized.net/cms/api/am/imageFileData/RE1xkwz?ver=a27e">
            <a:extLst>
              <a:ext uri="{FF2B5EF4-FFF2-40B4-BE49-F238E27FC236}">
                <a16:creationId xmlns:a16="http://schemas.microsoft.com/office/drawing/2014/main" id="{73856E5A-E4F1-41DF-A2A9-B3BF4C80B61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370330" y="3229589"/>
            <a:ext cx="934504" cy="715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prod-cms-rt-microsoft-com.akamaized.net/cms/api/am/imageFileData/RE1xcLP?ver=8e3a">
            <a:extLst>
              <a:ext uri="{FF2B5EF4-FFF2-40B4-BE49-F238E27FC236}">
                <a16:creationId xmlns:a16="http://schemas.microsoft.com/office/drawing/2014/main" id="{2CE189EA-68CD-4184-8998-E75277DD4C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393660" y="2405947"/>
            <a:ext cx="655568" cy="6555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prod-cms-rt-microsoft-com.akamaized.net/cms/api/am/imageFileData/RE1xkwA?ver=5095">
            <a:extLst>
              <a:ext uri="{FF2B5EF4-FFF2-40B4-BE49-F238E27FC236}">
                <a16:creationId xmlns:a16="http://schemas.microsoft.com/office/drawing/2014/main" id="{4BCFF322-32B2-4721-B077-FD6397AE95C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420493" y="3150466"/>
            <a:ext cx="1138553" cy="87143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yment Card Industry (PCI) Data Security Standard (DSS)">
            <a:extLst>
              <a:ext uri="{FF2B5EF4-FFF2-40B4-BE49-F238E27FC236}">
                <a16:creationId xmlns:a16="http://schemas.microsoft.com/office/drawing/2014/main" id="{FDE69CE6-B946-43D9-9502-BC267E1AC053}"/>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793703" y="3211276"/>
            <a:ext cx="1207513" cy="8218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 logo represent compliance">
            <a:extLst>
              <a:ext uri="{FF2B5EF4-FFF2-40B4-BE49-F238E27FC236}">
                <a16:creationId xmlns:a16="http://schemas.microsoft.com/office/drawing/2014/main" id="{DF79FF12-B1E0-4FEE-9789-0666E7595716}"/>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402140" y="4246894"/>
            <a:ext cx="805823" cy="61676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lt-text">
            <a:extLst>
              <a:ext uri="{FF2B5EF4-FFF2-40B4-BE49-F238E27FC236}">
                <a16:creationId xmlns:a16="http://schemas.microsoft.com/office/drawing/2014/main" id="{55255913-7F63-4E32-AB6E-CBA1A7ED2DD4}"/>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9268744" y="4260622"/>
            <a:ext cx="805791" cy="5893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TRUCS">
            <a:extLst>
              <a:ext uri="{FF2B5EF4-FFF2-40B4-BE49-F238E27FC236}">
                <a16:creationId xmlns:a16="http://schemas.microsoft.com/office/drawing/2014/main" id="{76EB5E89-7013-49D1-9854-84051EB30EFB}"/>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0206149" y="4193904"/>
            <a:ext cx="1084120" cy="722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DJCP">
            <a:extLst>
              <a:ext uri="{FF2B5EF4-FFF2-40B4-BE49-F238E27FC236}">
                <a16:creationId xmlns:a16="http://schemas.microsoft.com/office/drawing/2014/main" id="{5D0ED8CF-CA49-41E2-9A1C-F49C69A1B3B4}"/>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1209384" y="4230095"/>
            <a:ext cx="975548" cy="65036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ENSI logo">
            <a:extLst>
              <a:ext uri="{FF2B5EF4-FFF2-40B4-BE49-F238E27FC236}">
                <a16:creationId xmlns:a16="http://schemas.microsoft.com/office/drawing/2014/main" id="{CB9A9C77-BBEC-4550-A6E2-1B85C90E0F4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827008" y="5047177"/>
            <a:ext cx="702963" cy="77311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85D143B-0D3A-4DB5-8518-1EFB3C899E51}"/>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9810115" y="5172985"/>
            <a:ext cx="854828" cy="52149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s://attachments.office.net/owa/Theresa@diamondsolutionsgroup.com/service.svc/s/GetAttachmentThumbnail?id=AQMkADgzZmIyZThlLWQwYjUtNDNkMi04ZTRkLWQ3YTc2ZTc5MWRmNwBGAAADJDeKxauMQEmnrofU%2B4CMOgcAZakncZcUvE6gK5k6FUk8cwAAAgEMAAAAZakncZcUvE6gK5k6FUk8cwADUSVU%2FAAAAAISABAALySo5g0xF0mb9MBP169MdRIAEABJUr6gpPL1SqnRK5Lh6JmP&amp;thumbnailType=2&amp;owa=outlook.office.com&amp;scriptVer=2019031801.05&amp;X-OWA-CANARY=34bwK8RUeUOqTFaKskXmKADfuaD6stYY9Jlic7dHltQUwXBseGis20CIClSkwgR4FFAWVnFD1S0.&amp;token=eyJhbGciOiJSUzI1NiIsImtpZCI6IjA2MDBGOUY2NzQ2MjA3MzdFNzM0MDRFMjg3QzQ1QTgxOENCN0NFQjgiLCJ4NXQiOiJCZ0Q1OW5SaUJ6Zm5OQVRpaDhSYWdZeTN6cmciLCJ0eXAiOiJKV1QifQ.eyJ2ZXIiOiJFeGNoYW5nZS5DYWxsYmFjay5WMSIsImFwcGN0eHNlbmRlciI6Ik93YURvd25sb2FkQDdkYzlmNzY3LTZlZTUtNDZhZC1iYTM1LTk4MjBkMzkwNGNkYSIsImFwcGN0eCI6IntcIm1zZXhjaHByb3RcIjpcIm93YVwiLFwicHJpbWFyeXNpZFwiOlwiUy0xLTUtMjEtMTgyNDE5NjU5MC0zNTE0NzQ5OTQyLTY2NTE3MDM1OC0xODY3MTI5OFwiLFwicHVpZFwiOlwiMTE1Mzk3NzAyNTM2MjY2MTA3M1wiLFwib2lkXCI6XCI0MTcxN2QyMC1jNmFkLTQ2OTUtOGNlMC0yOTVlYzcyZWYxNDJcIixcInNjb3BlXCI6XCJPd2FEb3dubG9hZFwifSIsIm5iZiI6MTU1MzcyMTg4MiwiZXhwIjoxNTUzNzIyNDgyLCJpc3MiOiIwMDAwMDAwMi0wMDAwLTBmZjEtY2UwMC0wMDAwMDAwMDAwMDBAN2RjOWY3NjctNmVlNS00NmFkLWJhMzUtOTgyMGQzOTA0Y2RhIiwiYXVkIjoiMDAwMDAwMDItMDAwMC0wZmYxLWNlMDAtMDAwMDAwMDAwMDAwL2F0dGFjaG1lbnRzLm9mZmljZS5uZXRAN2RjOWY3NjctNmVlNS00NmFkLWJhMzUtOTgyMGQzOTA0Y2RhIn0.DwKeG3hLzXzVnG55CK4HklNbm5M_Qe4hZUSjUMOHASli8T7c_C0xm2fgRgRqq42Rm2UyLcoZnk00UON-yMT-CT-aKYH1E8bn6sYGLQ3yZ9HAvFqX-bENevFEh5RWOaOlkrQ25VFonqD5HTLJfojkduNy5CqIvCg-tw_BLUy2jgo99gxucLnoimgNfOtgeh4n1iJfCQaI66rT2DhnxDZ_qrIw4wnTZwgGZ7WllMdvjjjeI5ps0AbLjKGx_YCA17b3LNy3yl2mwpyjATmWX_zwqug-Pt2lIH23Ygbc2VQRmqFT1MGG6g7QsSVGAffKCk4ZRfN4tVV37AfyAxHFTpGBgw&amp;animation=true">
            <a:extLst>
              <a:ext uri="{FF2B5EF4-FFF2-40B4-BE49-F238E27FC236}">
                <a16:creationId xmlns:a16="http://schemas.microsoft.com/office/drawing/2014/main" id="{AE2DCCD5-DC18-4193-8B04-A8D378CF5399}"/>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0899405" y="5136950"/>
            <a:ext cx="593570" cy="59357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C71FED7D-DDC0-4FC2-935C-5E3DDDABA83F}"/>
              </a:ext>
            </a:extLst>
          </p:cNvPr>
          <p:cNvCxnSpPr/>
          <p:nvPr/>
        </p:nvCxnSpPr>
        <p:spPr>
          <a:xfrm>
            <a:off x="4108292" y="1200479"/>
            <a:ext cx="0" cy="550632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DEFA121-6C1D-4A34-94A2-67A140119E78}"/>
              </a:ext>
            </a:extLst>
          </p:cNvPr>
          <p:cNvCxnSpPr/>
          <p:nvPr/>
        </p:nvCxnSpPr>
        <p:spPr>
          <a:xfrm>
            <a:off x="8257769" y="1200479"/>
            <a:ext cx="0" cy="5506328"/>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828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5C4F0DB-693B-4325-B7D8-BD3F3080F793}"/>
              </a:ext>
            </a:extLst>
          </p:cNvPr>
          <p:cNvSpPr>
            <a:spLocks noGrp="1"/>
          </p:cNvSpPr>
          <p:nvPr>
            <p:ph type="title"/>
          </p:nvPr>
        </p:nvSpPr>
        <p:spPr>
          <a:xfrm>
            <a:off x="465160" y="90050"/>
            <a:ext cx="11531550" cy="830020"/>
          </a:xfrm>
        </p:spPr>
        <p:txBody>
          <a:bodyPr>
            <a:normAutofit fontScale="90000"/>
          </a:bodyPr>
          <a:lstStyle/>
          <a:p>
            <a:r>
              <a:rPr lang="en-US"/>
              <a:t>Azure covers 91 compliance offerings</a:t>
            </a:r>
            <a:br>
              <a:rPr lang="en-US"/>
            </a:br>
            <a:r>
              <a:rPr lang="en-US" sz="2448">
                <a:solidFill>
                  <a:schemeClr val="tx1"/>
                </a:solidFill>
              </a:rPr>
              <a:t>Azure has the deepest and most comprehensive compliance coverage in the industry</a:t>
            </a:r>
            <a:endParaRPr lang="en-IN" sz="2448">
              <a:solidFill>
                <a:schemeClr val="tx1"/>
              </a:solidFill>
            </a:endParaRPr>
          </a:p>
        </p:txBody>
      </p:sp>
      <p:sp>
        <p:nvSpPr>
          <p:cNvPr id="85" name="Content Placeholder 12">
            <a:extLst>
              <a:ext uri="{FF2B5EF4-FFF2-40B4-BE49-F238E27FC236}">
                <a16:creationId xmlns:a16="http://schemas.microsoft.com/office/drawing/2014/main" id="{3AE08AD7-8D73-4F73-ADCE-DD2250570839}"/>
              </a:ext>
            </a:extLst>
          </p:cNvPr>
          <p:cNvSpPr txBox="1">
            <a:spLocks/>
          </p:cNvSpPr>
          <p:nvPr/>
        </p:nvSpPr>
        <p:spPr>
          <a:xfrm rot="16200000">
            <a:off x="1185871" y="3400517"/>
            <a:ext cx="546061" cy="176114"/>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122">
                <a:solidFill>
                  <a:srgbClr val="0078D3"/>
                </a:solidFill>
                <a:latin typeface="Segoe UI Semibold"/>
                <a:cs typeface="Segoe UI Semibold" panose="020B0702040204020203" pitchFamily="34" charset="0"/>
              </a:rPr>
              <a:t>Industry</a:t>
            </a:r>
          </a:p>
        </p:txBody>
      </p:sp>
      <p:sp>
        <p:nvSpPr>
          <p:cNvPr id="89" name="Content Placeholder 12">
            <a:extLst>
              <a:ext uri="{FF2B5EF4-FFF2-40B4-BE49-F238E27FC236}">
                <a16:creationId xmlns:a16="http://schemas.microsoft.com/office/drawing/2014/main" id="{07873AE5-E435-4059-AE36-BB4CFB3F3B6F}"/>
              </a:ext>
            </a:extLst>
          </p:cNvPr>
          <p:cNvSpPr txBox="1">
            <a:spLocks/>
          </p:cNvSpPr>
          <p:nvPr/>
        </p:nvSpPr>
        <p:spPr>
          <a:xfrm rot="16200000">
            <a:off x="1177696" y="2551524"/>
            <a:ext cx="562411" cy="176114"/>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122">
                <a:solidFill>
                  <a:srgbClr val="0078D3"/>
                </a:solidFill>
                <a:latin typeface="Segoe UI Semibold"/>
                <a:cs typeface="Segoe UI Semibold" panose="020B0702040204020203" pitchFamily="34" charset="0"/>
              </a:rPr>
              <a:t>U.S. Gov</a:t>
            </a:r>
          </a:p>
        </p:txBody>
      </p:sp>
      <p:sp>
        <p:nvSpPr>
          <p:cNvPr id="93" name="Content Placeholder 12">
            <a:extLst>
              <a:ext uri="{FF2B5EF4-FFF2-40B4-BE49-F238E27FC236}">
                <a16:creationId xmlns:a16="http://schemas.microsoft.com/office/drawing/2014/main" id="{56E142AD-1070-4CB5-8083-CD005C720EA9}"/>
              </a:ext>
            </a:extLst>
          </p:cNvPr>
          <p:cNvSpPr txBox="1">
            <a:spLocks/>
          </p:cNvSpPr>
          <p:nvPr/>
        </p:nvSpPr>
        <p:spPr>
          <a:xfrm rot="16200000">
            <a:off x="1243093" y="1558387"/>
            <a:ext cx="431618" cy="176114"/>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122">
                <a:solidFill>
                  <a:srgbClr val="0078D3"/>
                </a:solidFill>
                <a:latin typeface="Segoe UI Semibold"/>
                <a:cs typeface="Segoe UI Semibold" panose="020B0702040204020203" pitchFamily="34" charset="0"/>
              </a:rPr>
              <a:t>Global</a:t>
            </a:r>
          </a:p>
        </p:txBody>
      </p:sp>
      <p:grpSp>
        <p:nvGrpSpPr>
          <p:cNvPr id="2" name="Group 1">
            <a:extLst>
              <a:ext uri="{FF2B5EF4-FFF2-40B4-BE49-F238E27FC236}">
                <a16:creationId xmlns:a16="http://schemas.microsoft.com/office/drawing/2014/main" id="{C348A5EB-54FA-4F19-B075-A08B205CC23F}"/>
              </a:ext>
            </a:extLst>
          </p:cNvPr>
          <p:cNvGrpSpPr/>
          <p:nvPr/>
        </p:nvGrpSpPr>
        <p:grpSpPr>
          <a:xfrm>
            <a:off x="1372578" y="2120867"/>
            <a:ext cx="9779043" cy="2752791"/>
            <a:chOff x="472805" y="2407749"/>
            <a:chExt cx="11248709" cy="2699060"/>
          </a:xfrm>
        </p:grpSpPr>
        <p:cxnSp>
          <p:nvCxnSpPr>
            <p:cNvPr id="87" name="Straight Connector 86">
              <a:extLst>
                <a:ext uri="{FF2B5EF4-FFF2-40B4-BE49-F238E27FC236}">
                  <a16:creationId xmlns:a16="http://schemas.microsoft.com/office/drawing/2014/main" id="{3DA69018-301B-4D5D-8493-ECCFEAF79ED3}"/>
                </a:ext>
              </a:extLst>
            </p:cNvPr>
            <p:cNvCxnSpPr>
              <a:cxnSpLocks/>
            </p:cNvCxnSpPr>
            <p:nvPr/>
          </p:nvCxnSpPr>
          <p:spPr>
            <a:xfrm flipV="1">
              <a:off x="472805" y="3320141"/>
              <a:ext cx="11248709" cy="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B6608A3-8E4D-4CDB-A98B-87B0A3DAA3C8}"/>
                </a:ext>
              </a:extLst>
            </p:cNvPr>
            <p:cNvCxnSpPr>
              <a:cxnSpLocks/>
            </p:cNvCxnSpPr>
            <p:nvPr/>
          </p:nvCxnSpPr>
          <p:spPr>
            <a:xfrm flipV="1">
              <a:off x="472805" y="2407749"/>
              <a:ext cx="11248709" cy="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3A18ED3-A75D-49FB-A970-3AE2231EFA59}"/>
                </a:ext>
              </a:extLst>
            </p:cNvPr>
            <p:cNvCxnSpPr>
              <a:cxnSpLocks/>
            </p:cNvCxnSpPr>
            <p:nvPr/>
          </p:nvCxnSpPr>
          <p:spPr>
            <a:xfrm flipV="1">
              <a:off x="472805" y="5106808"/>
              <a:ext cx="11248709" cy="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8" name="Content Placeholder 12">
            <a:extLst>
              <a:ext uri="{FF2B5EF4-FFF2-40B4-BE49-F238E27FC236}">
                <a16:creationId xmlns:a16="http://schemas.microsoft.com/office/drawing/2014/main" id="{1244ED13-C428-49CE-9CB3-8AC3A30ED430}"/>
              </a:ext>
            </a:extLst>
          </p:cNvPr>
          <p:cNvSpPr txBox="1">
            <a:spLocks/>
          </p:cNvSpPr>
          <p:nvPr/>
        </p:nvSpPr>
        <p:spPr>
          <a:xfrm rot="16200000">
            <a:off x="1167068" y="5212584"/>
            <a:ext cx="583665" cy="176114"/>
          </a:xfrm>
          <a:prstGeom prst="rect">
            <a:avLst/>
          </a:prstGeom>
        </p:spPr>
        <p:txBody>
          <a:bodyPr vert="horz" wrap="none" lIns="0" tIns="0" rIns="0" bIns="0" rtlCol="0" anchor="t">
            <a:sp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99447">
              <a:lnSpc>
                <a:spcPct val="100000"/>
              </a:lnSpc>
              <a:spcBef>
                <a:spcPts val="0"/>
              </a:spcBef>
              <a:buNone/>
              <a:defRPr/>
            </a:pPr>
            <a:r>
              <a:rPr lang="en-US" sz="1122">
                <a:solidFill>
                  <a:srgbClr val="0078D3"/>
                </a:solidFill>
                <a:latin typeface="Segoe UI Semibold"/>
                <a:cs typeface="Segoe UI Semibold" panose="020B0702040204020203" pitchFamily="34" charset="0"/>
              </a:rPr>
              <a:t>Regional</a:t>
            </a:r>
          </a:p>
        </p:txBody>
      </p:sp>
      <p:graphicFrame>
        <p:nvGraphicFramePr>
          <p:cNvPr id="102" name="Table 101">
            <a:extLst>
              <a:ext uri="{FF2B5EF4-FFF2-40B4-BE49-F238E27FC236}">
                <a16:creationId xmlns:a16="http://schemas.microsoft.com/office/drawing/2014/main" id="{107E1F3C-7FA9-4FCA-8433-C4CC8773C950}"/>
              </a:ext>
            </a:extLst>
          </p:cNvPr>
          <p:cNvGraphicFramePr>
            <a:graphicFrameLocks noGrp="1"/>
          </p:cNvGraphicFramePr>
          <p:nvPr/>
        </p:nvGraphicFramePr>
        <p:xfrm>
          <a:off x="6482616" y="1295014"/>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SOC 1 Type 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SOC 2 Type 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SOC 3</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CIS Benchmark</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3" name="Table 102">
            <a:extLst>
              <a:ext uri="{FF2B5EF4-FFF2-40B4-BE49-F238E27FC236}">
                <a16:creationId xmlns:a16="http://schemas.microsoft.com/office/drawing/2014/main" id="{DEA6C825-C42A-4D4E-A87D-D99791CE584D}"/>
              </a:ext>
            </a:extLst>
          </p:cNvPr>
          <p:cNvGraphicFramePr>
            <a:graphicFrameLocks noGrp="1"/>
          </p:cNvGraphicFramePr>
          <p:nvPr/>
        </p:nvGraphicFramePr>
        <p:xfrm>
          <a:off x="8820112" y="1295014"/>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CSA STAR Certification</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CSA STAR Attestation</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CSA STAR Self-Assessment</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WCAG 2.0 (ISO 40500:2012)</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4" name="Table 103">
            <a:extLst>
              <a:ext uri="{FF2B5EF4-FFF2-40B4-BE49-F238E27FC236}">
                <a16:creationId xmlns:a16="http://schemas.microsoft.com/office/drawing/2014/main" id="{EA08648D-6BE8-4F52-A59A-EE132F78EFB6}"/>
              </a:ext>
            </a:extLst>
          </p:cNvPr>
          <p:cNvGraphicFramePr>
            <a:graphicFrameLocks noGrp="1"/>
          </p:cNvGraphicFramePr>
          <p:nvPr/>
        </p:nvGraphicFramePr>
        <p:xfrm>
          <a:off x="1850997" y="1295014"/>
          <a:ext cx="2331508" cy="577000"/>
        </p:xfrm>
        <a:graphic>
          <a:graphicData uri="http://schemas.openxmlformats.org/drawingml/2006/table">
            <a:tbl>
              <a:tblPr/>
              <a:tblGrid>
                <a:gridCol w="2331508">
                  <a:extLst>
                    <a:ext uri="{9D8B030D-6E8A-4147-A177-3AD203B41FA5}">
                      <a16:colId xmlns:a16="http://schemas.microsoft.com/office/drawing/2014/main" val="1996122080"/>
                    </a:ext>
                  </a:extLst>
                </a:gridCol>
              </a:tblGrid>
              <a:tr h="5770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27001:2013</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27017:2015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27018:2014</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5" name="Table 104">
            <a:extLst>
              <a:ext uri="{FF2B5EF4-FFF2-40B4-BE49-F238E27FC236}">
                <a16:creationId xmlns:a16="http://schemas.microsoft.com/office/drawing/2014/main" id="{25CC4651-077A-4CCF-A7E0-0E4356EC2E87}"/>
              </a:ext>
            </a:extLst>
          </p:cNvPr>
          <p:cNvGraphicFramePr>
            <a:graphicFrameLocks noGrp="1"/>
          </p:cNvGraphicFramePr>
          <p:nvPr/>
        </p:nvGraphicFramePr>
        <p:xfrm>
          <a:off x="4210184" y="1295014"/>
          <a:ext cx="2331508" cy="577000"/>
        </p:xfrm>
        <a:graphic>
          <a:graphicData uri="http://schemas.openxmlformats.org/drawingml/2006/table">
            <a:tbl>
              <a:tblPr/>
              <a:tblGrid>
                <a:gridCol w="2331508">
                  <a:extLst>
                    <a:ext uri="{9D8B030D-6E8A-4147-A177-3AD203B41FA5}">
                      <a16:colId xmlns:a16="http://schemas.microsoft.com/office/drawing/2014/main" val="1996122080"/>
                    </a:ext>
                  </a:extLst>
                </a:gridCol>
              </a:tblGrid>
              <a:tr h="5770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22301:2012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9001:2015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ISO 20000-1:2011</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6" name="Table 105">
            <a:extLst>
              <a:ext uri="{FF2B5EF4-FFF2-40B4-BE49-F238E27FC236}">
                <a16:creationId xmlns:a16="http://schemas.microsoft.com/office/drawing/2014/main" id="{65327C54-EE3D-46ED-BE7E-2CF3AA876142}"/>
              </a:ext>
            </a:extLst>
          </p:cNvPr>
          <p:cNvGraphicFramePr>
            <a:graphicFrameLocks noGrp="1"/>
          </p:cNvGraphicFramePr>
          <p:nvPr/>
        </p:nvGraphicFramePr>
        <p:xfrm>
          <a:off x="1850997" y="2201828"/>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FedRAMP High</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FedRAMP Moderate</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EAR</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ITAR</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7" name="Table 106">
            <a:extLst>
              <a:ext uri="{FF2B5EF4-FFF2-40B4-BE49-F238E27FC236}">
                <a16:creationId xmlns:a16="http://schemas.microsoft.com/office/drawing/2014/main" id="{D43BFAC8-6B5C-4DD9-894A-2B4837C35534}"/>
              </a:ext>
            </a:extLst>
          </p:cNvPr>
          <p:cNvGraphicFramePr>
            <a:graphicFrameLocks noGrp="1"/>
          </p:cNvGraphicFramePr>
          <p:nvPr/>
        </p:nvGraphicFramePr>
        <p:xfrm>
          <a:off x="4210184" y="2201828"/>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DoD DISA SRG Level 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DoD DISA SRG Level 4</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DoD DISA SRG Level 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DFARS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8" name="Table 107">
            <a:extLst>
              <a:ext uri="{FF2B5EF4-FFF2-40B4-BE49-F238E27FC236}">
                <a16:creationId xmlns:a16="http://schemas.microsoft.com/office/drawing/2014/main" id="{6274AEE2-B067-4E11-BC9C-842DF4CE8EA1}"/>
              </a:ext>
            </a:extLst>
          </p:cNvPr>
          <p:cNvGraphicFramePr>
            <a:graphicFrameLocks noGrp="1"/>
          </p:cNvGraphicFramePr>
          <p:nvPr/>
        </p:nvGraphicFramePr>
        <p:xfrm>
          <a:off x="6482616" y="2201828"/>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DoE 10 CFR Part 810</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NIST SP 800-171</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NIST CSF</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Section 508 VPATs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09" name="Table 108">
            <a:extLst>
              <a:ext uri="{FF2B5EF4-FFF2-40B4-BE49-F238E27FC236}">
                <a16:creationId xmlns:a16="http://schemas.microsoft.com/office/drawing/2014/main" id="{A6A36F06-2FA3-464F-AC1D-18C0EFED3388}"/>
              </a:ext>
            </a:extLst>
          </p:cNvPr>
          <p:cNvGraphicFramePr>
            <a:graphicFrameLocks noGrp="1"/>
          </p:cNvGraphicFramePr>
          <p:nvPr/>
        </p:nvGraphicFramePr>
        <p:xfrm>
          <a:off x="8820112" y="2201828"/>
          <a:ext cx="2331508" cy="763521"/>
        </p:xfrm>
        <a:graphic>
          <a:graphicData uri="http://schemas.openxmlformats.org/drawingml/2006/table">
            <a:tbl>
              <a:tblPr/>
              <a:tblGrid>
                <a:gridCol w="2331508">
                  <a:extLst>
                    <a:ext uri="{9D8B030D-6E8A-4147-A177-3AD203B41FA5}">
                      <a16:colId xmlns:a16="http://schemas.microsoft.com/office/drawing/2014/main" val="1996122080"/>
                    </a:ext>
                  </a:extLst>
                </a:gridCol>
              </a:tblGrid>
              <a:tr h="7635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FIPS 140-2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CJIS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IRS 1075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CNSSI 1253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0" name="Table 109">
            <a:extLst>
              <a:ext uri="{FF2B5EF4-FFF2-40B4-BE49-F238E27FC236}">
                <a16:creationId xmlns:a16="http://schemas.microsoft.com/office/drawing/2014/main" id="{77229544-5493-4110-A99F-91EAF6E18429}"/>
              </a:ext>
            </a:extLst>
          </p:cNvPr>
          <p:cNvGraphicFramePr>
            <a:graphicFrameLocks noGrp="1"/>
          </p:cNvGraphicFramePr>
          <p:nvPr/>
        </p:nvGraphicFramePr>
        <p:xfrm>
          <a:off x="1850997" y="3137144"/>
          <a:ext cx="2331508" cy="169612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6961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PCI DSS Level 1</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GLBA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FFIEC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Shared Assessments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SEC 17a-4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CFTC 1.31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FINRA 4511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SOX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23 NYCRR 500 (US)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1" name="Table 110">
            <a:extLst>
              <a:ext uri="{FF2B5EF4-FFF2-40B4-BE49-F238E27FC236}">
                <a16:creationId xmlns:a16="http://schemas.microsoft.com/office/drawing/2014/main" id="{4C8AA43E-F30C-4696-A2A5-33789E78D906}"/>
              </a:ext>
            </a:extLst>
          </p:cNvPr>
          <p:cNvGraphicFramePr>
            <a:graphicFrameLocks noGrp="1"/>
          </p:cNvGraphicFramePr>
          <p:nvPr/>
        </p:nvGraphicFramePr>
        <p:xfrm>
          <a:off x="4210184" y="3137144"/>
          <a:ext cx="2331508" cy="169612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6961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OSFI (Canada)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FCA + PRA (UK)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APRA (Australia)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FINMA (Switzerland)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FSA (Denmark)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RBI + IRDAI (India)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MAS + ABS (Singapore)</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NBB + FSMA (Belgium)</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AFM + DNB (Netherlands)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2" name="Table 111">
            <a:extLst>
              <a:ext uri="{FF2B5EF4-FFF2-40B4-BE49-F238E27FC236}">
                <a16:creationId xmlns:a16="http://schemas.microsoft.com/office/drawing/2014/main" id="{8DFDE92D-0FD7-4086-A920-AACD8CE3D058}"/>
              </a:ext>
            </a:extLst>
          </p:cNvPr>
          <p:cNvGraphicFramePr>
            <a:graphicFrameLocks noGrp="1"/>
          </p:cNvGraphicFramePr>
          <p:nvPr/>
        </p:nvGraphicFramePr>
        <p:xfrm>
          <a:off x="6482616" y="3137144"/>
          <a:ext cx="2331508" cy="169612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6961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AMF + ACPR (France)</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KNF (Poland)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European Banking </a:t>
                      </a:r>
                      <a:br>
                        <a:rPr lang="en-US" sz="1200" u="none" strike="noStrike" kern="1200">
                          <a:solidFill>
                            <a:schemeClr val="tx1"/>
                          </a:solidFill>
                          <a:effectLst/>
                          <a:latin typeface="+mn-lt"/>
                          <a:ea typeface="+mn-ea"/>
                          <a:cs typeface="+mn-cs"/>
                        </a:rPr>
                      </a:br>
                      <a:r>
                        <a:rPr lang="en-US" sz="1200" u="none" strike="noStrike" kern="1200">
                          <a:solidFill>
                            <a:schemeClr val="tx1"/>
                          </a:solidFill>
                          <a:effectLst/>
                          <a:latin typeface="+mn-lt"/>
                          <a:ea typeface="+mn-ea"/>
                          <a:cs typeface="+mn-cs"/>
                        </a:rPr>
                        <a:t>Authority (EBA)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FISC (Japan)</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HIPAA BAA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HITRUST Certification</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err="1">
                          <a:solidFill>
                            <a:schemeClr val="tx1"/>
                          </a:solidFill>
                          <a:effectLst/>
                          <a:latin typeface="+mn-lt"/>
                          <a:ea typeface="+mn-ea"/>
                          <a:cs typeface="+mn-cs"/>
                        </a:rPr>
                        <a:t>GxP</a:t>
                      </a:r>
                      <a:r>
                        <a:rPr lang="en-US" sz="1200" u="none" strike="noStrike" kern="1200">
                          <a:solidFill>
                            <a:schemeClr val="tx1"/>
                          </a:solidFill>
                          <a:effectLst/>
                          <a:latin typeface="+mn-lt"/>
                          <a:ea typeface="+mn-ea"/>
                          <a:cs typeface="+mn-cs"/>
                        </a:rPr>
                        <a:t> (FDA 21 CFR Part 11)</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MARS-E (US)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3" name="Table 112">
            <a:extLst>
              <a:ext uri="{FF2B5EF4-FFF2-40B4-BE49-F238E27FC236}">
                <a16:creationId xmlns:a16="http://schemas.microsoft.com/office/drawing/2014/main" id="{4A9495D9-1F7B-4F8E-802E-372C1C84085F}"/>
              </a:ext>
            </a:extLst>
          </p:cNvPr>
          <p:cNvGraphicFramePr>
            <a:graphicFrameLocks noGrp="1"/>
          </p:cNvGraphicFramePr>
          <p:nvPr/>
        </p:nvGraphicFramePr>
        <p:xfrm>
          <a:off x="8820112" y="3137144"/>
          <a:ext cx="2331508" cy="169612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6961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NHS IG Toolkit (UK)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NEN 7510:2011 (Netherlands)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FERPA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CDSA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MPAA (US)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FACT (UK)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DPP (UK)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HDS (France)</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4" name="Table 113">
            <a:extLst>
              <a:ext uri="{FF2B5EF4-FFF2-40B4-BE49-F238E27FC236}">
                <a16:creationId xmlns:a16="http://schemas.microsoft.com/office/drawing/2014/main" id="{50C3955E-6BE9-4A4C-9CBC-BC9A2EC1DF7B}"/>
              </a:ext>
            </a:extLst>
          </p:cNvPr>
          <p:cNvGraphicFramePr>
            <a:graphicFrameLocks noGrp="1"/>
          </p:cNvGraphicFramePr>
          <p:nvPr/>
        </p:nvGraphicFramePr>
        <p:xfrm>
          <a:off x="1850997" y="4949211"/>
          <a:ext cx="2331508" cy="1136562"/>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13656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Argentina PDPA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Australia IRAP Unclassified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Australia IRAP PROTECTED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Canada Privacy Laws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China GB 18030:2005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China DJCP (MLPS) Level 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5" name="Table 114">
            <a:extLst>
              <a:ext uri="{FF2B5EF4-FFF2-40B4-BE49-F238E27FC236}">
                <a16:creationId xmlns:a16="http://schemas.microsoft.com/office/drawing/2014/main" id="{A1B26EA2-6907-4F28-9EAD-C04D539B9736}"/>
              </a:ext>
            </a:extLst>
          </p:cNvPr>
          <p:cNvGraphicFramePr>
            <a:graphicFrameLocks noGrp="1"/>
          </p:cNvGraphicFramePr>
          <p:nvPr/>
        </p:nvGraphicFramePr>
        <p:xfrm>
          <a:off x="4210184" y="4949210"/>
          <a:ext cx="2331508" cy="150960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50960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China TRUCS / CCCPPF</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EU EN 301 549</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EU ENISA IAF</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EU Model Clauses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EU – US Privacy Shield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GDPR</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Germany C5</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Germany TISAX</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6" name="Table 115">
            <a:extLst>
              <a:ext uri="{FF2B5EF4-FFF2-40B4-BE49-F238E27FC236}">
                <a16:creationId xmlns:a16="http://schemas.microsoft.com/office/drawing/2014/main" id="{4C3C5B4F-2E53-4F8C-B673-21DBAFD5DC21}"/>
              </a:ext>
            </a:extLst>
          </p:cNvPr>
          <p:cNvGraphicFramePr>
            <a:graphicFrameLocks noGrp="1"/>
          </p:cNvGraphicFramePr>
          <p:nvPr/>
        </p:nvGraphicFramePr>
        <p:xfrm>
          <a:off x="6482616" y="4949211"/>
          <a:ext cx="2331508" cy="1696124"/>
        </p:xfrm>
        <a:graphic>
          <a:graphicData uri="http://schemas.openxmlformats.org/drawingml/2006/table">
            <a:tbl>
              <a:tblPr/>
              <a:tblGrid>
                <a:gridCol w="2331508">
                  <a:extLst>
                    <a:ext uri="{9D8B030D-6E8A-4147-A177-3AD203B41FA5}">
                      <a16:colId xmlns:a16="http://schemas.microsoft.com/office/drawing/2014/main" val="1996122080"/>
                    </a:ext>
                  </a:extLst>
                </a:gridCol>
              </a:tblGrid>
              <a:tr h="16961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Germany IT-Grundschutz workbook</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India MeitY</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Japan CS Mark Gold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Japan My Number Act</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Korea ISMS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Netherlands BIR 2012</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New Zealand Gov CIO Framework</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graphicFrame>
        <p:nvGraphicFramePr>
          <p:cNvPr id="117" name="Table 116">
            <a:extLst>
              <a:ext uri="{FF2B5EF4-FFF2-40B4-BE49-F238E27FC236}">
                <a16:creationId xmlns:a16="http://schemas.microsoft.com/office/drawing/2014/main" id="{AA94E52F-D730-4292-9702-A69B2C154BAD}"/>
              </a:ext>
            </a:extLst>
          </p:cNvPr>
          <p:cNvGraphicFramePr>
            <a:graphicFrameLocks noGrp="1"/>
          </p:cNvGraphicFramePr>
          <p:nvPr/>
        </p:nvGraphicFramePr>
        <p:xfrm>
          <a:off x="8820112" y="4949211"/>
          <a:ext cx="2100111" cy="1136562"/>
        </p:xfrm>
        <a:graphic>
          <a:graphicData uri="http://schemas.openxmlformats.org/drawingml/2006/table">
            <a:tbl>
              <a:tblPr/>
              <a:tblGrid>
                <a:gridCol w="2100111">
                  <a:extLst>
                    <a:ext uri="{9D8B030D-6E8A-4147-A177-3AD203B41FA5}">
                      <a16:colId xmlns:a16="http://schemas.microsoft.com/office/drawing/2014/main" val="1996122080"/>
                    </a:ext>
                  </a:extLst>
                </a:gridCol>
              </a:tblGrid>
              <a:tr h="113656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Singapore MTCS Level 3</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Spain ENS High</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Spain DPA</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UK Cyber Essentials Plus</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UK G-Cloud</a:t>
                      </a:r>
                    </a:p>
                    <a:p>
                      <a:pPr marL="285750" indent="-285750" algn="l" defTabSz="914367" rtl="0" eaLnBrk="1" fontAlgn="b" latinLnBrk="0" hangingPunct="1">
                        <a:buClr>
                          <a:srgbClr val="0070C0"/>
                        </a:buClr>
                        <a:buFont typeface="Wingdings" panose="05000000000000000000" pitchFamily="2" charset="2"/>
                        <a:buChar char=""/>
                      </a:pPr>
                      <a:r>
                        <a:rPr lang="en-US" sz="1200" u="none" strike="noStrike" kern="1200">
                          <a:solidFill>
                            <a:schemeClr val="tx1"/>
                          </a:solidFill>
                          <a:effectLst/>
                          <a:latin typeface="+mn-lt"/>
                          <a:ea typeface="+mn-ea"/>
                          <a:cs typeface="+mn-cs"/>
                        </a:rPr>
                        <a:t>UK PASF</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bl>
          </a:graphicData>
        </a:graphic>
      </p:graphicFrame>
    </p:spTree>
    <p:extLst>
      <p:ext uri="{BB962C8B-B14F-4D97-AF65-F5344CB8AC3E}">
        <p14:creationId xmlns:p14="http://schemas.microsoft.com/office/powerpoint/2010/main" val="393374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par>
                                <p:cTn id="20" presetID="10"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10" presetClass="entr" presetSubtype="0" fill="hold"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10" presetClass="entr" presetSubtype="0" fill="hold" nodeType="with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fade">
                                      <p:cBhvr>
                                        <p:cTn id="40" dur="500"/>
                                        <p:tgtEl>
                                          <p:spTgt spid="113"/>
                                        </p:tgtEl>
                                      </p:cBhvr>
                                    </p:animEffect>
                                  </p:childTnLst>
                                </p:cTn>
                              </p:par>
                              <p:par>
                                <p:cTn id="41" presetID="10"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par>
                                <p:cTn id="44" presetID="10" presetClass="entr" presetSubtype="0" fill="hold" nodeType="with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cTn>
                              </p:par>
                              <p:par>
                                <p:cTn id="47" presetID="10" presetClass="entr" presetSubtype="0" fill="hold" nodeType="with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fade">
                                      <p:cBhvr>
                                        <p:cTn id="49" dur="500"/>
                                        <p:tgtEl>
                                          <p:spTgt spid="116"/>
                                        </p:tgtEl>
                                      </p:cBhvr>
                                    </p:animEffect>
                                  </p:childTnLst>
                                </p:cTn>
                              </p:par>
                              <p:par>
                                <p:cTn id="50" presetID="10" presetClass="entr" presetSubtype="0" fill="hold" nodeType="with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F64F0C7-6E68-452D-8A1F-FA4F999AA625}"/>
              </a:ext>
            </a:extLst>
          </p:cNvPr>
          <p:cNvSpPr/>
          <p:nvPr/>
        </p:nvSpPr>
        <p:spPr bwMode="auto">
          <a:xfrm>
            <a:off x="4714516" y="4197070"/>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4777A840-DB6E-42AE-AE58-3936D3A44D35}"/>
              </a:ext>
            </a:extLst>
          </p:cNvPr>
          <p:cNvSpPr txBox="1"/>
          <p:nvPr/>
        </p:nvSpPr>
        <p:spPr>
          <a:xfrm>
            <a:off x="1811388" y="3992386"/>
            <a:ext cx="8942833" cy="627784"/>
          </a:xfrm>
          <a:prstGeom prst="rect">
            <a:avLst/>
          </a:prstGeom>
          <a:noFill/>
        </p:spPr>
        <p:txBody>
          <a:bodyPr wrap="square" lIns="182857" tIns="146285" rIns="182857" bIns="146285" rtlCol="0">
            <a:spAutoFit/>
          </a:bodyPr>
          <a:lstStyle/>
          <a:p>
            <a:pPr algn="ctr">
              <a:lnSpc>
                <a:spcPct val="90000"/>
              </a:lnSpc>
              <a:spcAft>
                <a:spcPts val="600"/>
              </a:spcAft>
            </a:pPr>
            <a:r>
              <a:rPr lang="en-US" sz="2400">
                <a:solidFill>
                  <a:schemeClr val="tx2"/>
                </a:solidFill>
                <a:latin typeface="+mj-lt"/>
              </a:rPr>
              <a:t>Productive    </a:t>
            </a:r>
            <a:r>
              <a:rPr lang="en-US" sz="1600">
                <a:latin typeface="+mj-lt"/>
                <a:sym typeface="Wingdings" panose="05000000000000000000" pitchFamily="2" charset="2"/>
              </a:rPr>
              <a:t></a:t>
            </a:r>
            <a:r>
              <a:rPr lang="en-US" sz="2400">
                <a:solidFill>
                  <a:schemeClr val="tx2"/>
                </a:solidFill>
                <a:latin typeface="+mj-lt"/>
              </a:rPr>
              <a:t>    Hybrid    </a:t>
            </a:r>
            <a:r>
              <a:rPr lang="en-US" sz="1600">
                <a:sym typeface="Wingdings" panose="05000000000000000000" pitchFamily="2" charset="2"/>
              </a:rPr>
              <a:t></a:t>
            </a:r>
            <a:r>
              <a:rPr lang="en-US" sz="2400">
                <a:latin typeface="+mj-lt"/>
              </a:rPr>
              <a:t> </a:t>
            </a:r>
            <a:r>
              <a:rPr lang="en-US" sz="2400">
                <a:solidFill>
                  <a:schemeClr val="tx2"/>
                </a:solidFill>
                <a:latin typeface="+mj-lt"/>
              </a:rPr>
              <a:t>   Open    </a:t>
            </a:r>
            <a:r>
              <a:rPr lang="en-US" sz="1600">
                <a:solidFill>
                  <a:srgbClr val="3C3C41"/>
                </a:solidFill>
                <a:sym typeface="Wingdings" panose="05000000000000000000" pitchFamily="2" charset="2"/>
              </a:rPr>
              <a:t></a:t>
            </a:r>
            <a:r>
              <a:rPr lang="en-US" sz="2400">
                <a:solidFill>
                  <a:schemeClr val="tx2"/>
                </a:solidFill>
                <a:latin typeface="+mj-lt"/>
              </a:rPr>
              <a:t>    Trusted</a:t>
            </a:r>
          </a:p>
        </p:txBody>
      </p:sp>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p:txBody>
          <a:bodyPr/>
          <a:lstStyle/>
          <a:p>
            <a:pPr defTabSz="932595">
              <a:defRPr/>
            </a:pPr>
            <a:r>
              <a:rPr lang="en-US">
                <a:solidFill>
                  <a:srgbClr val="FFFFFF">
                    <a:lumMod val="65000"/>
                  </a:srgbClr>
                </a:solidFill>
                <a:latin typeface="Segoe UI"/>
              </a:rPr>
              <a:t>© Microsoft Corporation                                                                                  								                                Azure </a:t>
            </a:r>
          </a:p>
        </p:txBody>
      </p:sp>
      <p:pic>
        <p:nvPicPr>
          <p:cNvPr id="9" name="Picture 8">
            <a:extLst>
              <a:ext uri="{FF2B5EF4-FFF2-40B4-BE49-F238E27FC236}">
                <a16:creationId xmlns:a16="http://schemas.microsoft.com/office/drawing/2014/main" id="{13DEDE27-0493-4255-AF9F-F68772D5EC5F}"/>
              </a:ext>
            </a:extLst>
          </p:cNvPr>
          <p:cNvPicPr>
            <a:picLocks noChangeAspect="1"/>
          </p:cNvPicPr>
          <p:nvPr/>
        </p:nvPicPr>
        <p:blipFill rotWithShape="1">
          <a:blip r:embed="rId2"/>
          <a:srcRect r="13130"/>
          <a:stretch/>
        </p:blipFill>
        <p:spPr>
          <a:xfrm>
            <a:off x="3547452" y="2504650"/>
            <a:ext cx="5359031" cy="784874"/>
          </a:xfrm>
          <a:prstGeom prst="rect">
            <a:avLst/>
          </a:prstGeom>
        </p:spPr>
      </p:pic>
    </p:spTree>
    <p:extLst>
      <p:ext uri="{BB962C8B-B14F-4D97-AF65-F5344CB8AC3E}">
        <p14:creationId xmlns:p14="http://schemas.microsoft.com/office/powerpoint/2010/main" val="288568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733F-383F-4644-B335-D93C8FB6D059}"/>
              </a:ext>
            </a:extLst>
          </p:cNvPr>
          <p:cNvSpPr>
            <a:spLocks noGrp="1"/>
          </p:cNvSpPr>
          <p:nvPr>
            <p:ph type="title"/>
          </p:nvPr>
        </p:nvSpPr>
        <p:spPr>
          <a:xfrm>
            <a:off x="465080" y="-510156"/>
            <a:ext cx="11531715" cy="411110"/>
          </a:xfrm>
        </p:spPr>
        <p:txBody>
          <a:bodyPr/>
          <a:lstStyle/>
          <a:p>
            <a:r>
              <a:rPr lang="en-US">
                <a:noFill/>
              </a:rPr>
              <a:t>Closing slide</a:t>
            </a:r>
          </a:p>
        </p:txBody>
      </p:sp>
      <p:sp>
        <p:nvSpPr>
          <p:cNvPr id="3" name="Footer Placeholder 2">
            <a:extLst>
              <a:ext uri="{FF2B5EF4-FFF2-40B4-BE49-F238E27FC236}">
                <a16:creationId xmlns:a16="http://schemas.microsoft.com/office/drawing/2014/main" id="{B875C17A-AD7C-4878-BA66-1D5BD8F429CB}"/>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pic>
        <p:nvPicPr>
          <p:cNvPr id="6" name="Picture 5">
            <a:extLst>
              <a:ext uri="{FF2B5EF4-FFF2-40B4-BE49-F238E27FC236}">
                <a16:creationId xmlns:a16="http://schemas.microsoft.com/office/drawing/2014/main" id="{DF197367-FC16-451B-B0C8-7E0B008F676A}"/>
              </a:ext>
            </a:extLst>
          </p:cNvPr>
          <p:cNvPicPr>
            <a:picLocks noChangeAspect="1"/>
          </p:cNvPicPr>
          <p:nvPr/>
        </p:nvPicPr>
        <p:blipFill rotWithShape="1">
          <a:blip r:embed="rId2"/>
          <a:srcRect r="13130"/>
          <a:stretch/>
        </p:blipFill>
        <p:spPr>
          <a:xfrm>
            <a:off x="2531046" y="2847574"/>
            <a:ext cx="7372796" cy="1079806"/>
          </a:xfrm>
          <a:prstGeom prst="rect">
            <a:avLst/>
          </a:prstGeom>
        </p:spPr>
      </p:pic>
    </p:spTree>
    <p:extLst>
      <p:ext uri="{BB962C8B-B14F-4D97-AF65-F5344CB8AC3E}">
        <p14:creationId xmlns:p14="http://schemas.microsoft.com/office/powerpoint/2010/main" val="23567210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FFCAE3D-0DBC-491F-AA40-B608F75418DA}"/>
              </a:ext>
            </a:extLst>
          </p:cNvPr>
          <p:cNvGrpSpPr/>
          <p:nvPr/>
        </p:nvGrpSpPr>
        <p:grpSpPr>
          <a:xfrm>
            <a:off x="465079" y="2355226"/>
            <a:ext cx="4474039" cy="2979191"/>
            <a:chOff x="457200" y="3678526"/>
            <a:chExt cx="3736886" cy="2488333"/>
          </a:xfrm>
          <a:solidFill>
            <a:schemeClr val="bg1"/>
          </a:solidFill>
        </p:grpSpPr>
        <p:sp>
          <p:nvSpPr>
            <p:cNvPr id="2" name="Hewbrew - corrected">
              <a:extLst>
                <a:ext uri="{FF2B5EF4-FFF2-40B4-BE49-F238E27FC236}">
                  <a16:creationId xmlns:a16="http://schemas.microsoft.com/office/drawing/2014/main" id="{57D6A1FD-CE4D-446A-811B-28DB668ABEE5}"/>
                </a:ext>
              </a:extLst>
            </p:cNvPr>
            <p:cNvSpPr>
              <a:spLocks noChangeAspect="1" noEditPoints="1"/>
            </p:cNvSpPr>
            <p:nvPr/>
          </p:nvSpPr>
          <p:spPr bwMode="auto">
            <a:xfrm>
              <a:off x="471487" y="5396273"/>
              <a:ext cx="770596" cy="237744"/>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grpFill/>
            <a:ln>
              <a:noFill/>
            </a:ln>
          </p:spPr>
          <p:txBody>
            <a:bodyPr vert="horz" wrap="square" lIns="91428" tIns="45714" rIns="91428" bIns="45714" numCol="1" anchor="t" anchorCtr="0" compatLnSpc="1">
              <a:prstTxWarp prst="textNoShape">
                <a:avLst/>
              </a:prstTxWarp>
            </a:bodyPr>
            <a:lstStyle/>
            <a:p>
              <a:pPr defTabSz="932595"/>
              <a:endParaRPr lang="en-US">
                <a:solidFill>
                  <a:schemeClr val="bg1"/>
                </a:solidFill>
                <a:latin typeface="Segoe UI Semilight"/>
              </a:endParaRPr>
            </a:p>
          </p:txBody>
        </p:sp>
        <p:sp>
          <p:nvSpPr>
            <p:cNvPr id="4" name="Freeform 245">
              <a:extLst>
                <a:ext uri="{FF2B5EF4-FFF2-40B4-BE49-F238E27FC236}">
                  <a16:creationId xmlns:a16="http://schemas.microsoft.com/office/drawing/2014/main" id="{1E80CF2E-531A-402C-BA2F-D43E1A19486C}"/>
                </a:ext>
              </a:extLst>
            </p:cNvPr>
            <p:cNvSpPr>
              <a:spLocks noEditPoints="1"/>
            </p:cNvSpPr>
            <p:nvPr/>
          </p:nvSpPr>
          <p:spPr bwMode="auto">
            <a:xfrm rot="16200000">
              <a:off x="1052343" y="3127378"/>
              <a:ext cx="276813" cy="1449353"/>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grpFill/>
            <a:ln>
              <a:noFill/>
            </a:ln>
          </p:spPr>
          <p:txBody>
            <a:bodyPr vert="horz" wrap="square" lIns="91428" tIns="45714" rIns="91428" bIns="45714" numCol="1" anchor="t" anchorCtr="0" compatLnSpc="1">
              <a:prstTxWarp prst="textNoShape">
                <a:avLst/>
              </a:prstTxWarp>
            </a:bodyPr>
            <a:lstStyle/>
            <a:p>
              <a:endParaRPr lang="en-US">
                <a:solidFill>
                  <a:schemeClr val="bg1"/>
                </a:solidFill>
                <a:latin typeface="Segoe UI Semilight"/>
              </a:endParaRPr>
            </a:p>
          </p:txBody>
        </p:sp>
        <p:sp>
          <p:nvSpPr>
            <p:cNvPr id="5" name="Freeform 231">
              <a:extLst>
                <a:ext uri="{FF2B5EF4-FFF2-40B4-BE49-F238E27FC236}">
                  <a16:creationId xmlns:a16="http://schemas.microsoft.com/office/drawing/2014/main" id="{FAE990CE-5430-48C5-946C-CE0D8725DAF8}"/>
                </a:ext>
              </a:extLst>
            </p:cNvPr>
            <p:cNvSpPr>
              <a:spLocks noEditPoints="1"/>
            </p:cNvSpPr>
            <p:nvPr/>
          </p:nvSpPr>
          <p:spPr bwMode="auto">
            <a:xfrm>
              <a:off x="2095341" y="3678526"/>
              <a:ext cx="1943259" cy="347057"/>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grpSp>
          <p:nvGrpSpPr>
            <p:cNvPr id="6" name="Group 5">
              <a:extLst>
                <a:ext uri="{FF2B5EF4-FFF2-40B4-BE49-F238E27FC236}">
                  <a16:creationId xmlns:a16="http://schemas.microsoft.com/office/drawing/2014/main" id="{AD8FE343-DC5B-4765-A7BB-B38F30972F39}"/>
                </a:ext>
              </a:extLst>
            </p:cNvPr>
            <p:cNvGrpSpPr/>
            <p:nvPr/>
          </p:nvGrpSpPr>
          <p:grpSpPr>
            <a:xfrm>
              <a:off x="457200" y="4274657"/>
              <a:ext cx="3546467" cy="235297"/>
              <a:chOff x="457200" y="4032986"/>
              <a:chExt cx="3546467" cy="235297"/>
            </a:xfrm>
            <a:grpFill/>
          </p:grpSpPr>
          <p:sp>
            <p:nvSpPr>
              <p:cNvPr id="7" name="Freeform 229">
                <a:extLst>
                  <a:ext uri="{FF2B5EF4-FFF2-40B4-BE49-F238E27FC236}">
                    <a16:creationId xmlns:a16="http://schemas.microsoft.com/office/drawing/2014/main" id="{D772DE13-DB9B-49D1-86C2-A867C78FCF66}"/>
                  </a:ext>
                </a:extLst>
              </p:cNvPr>
              <p:cNvSpPr>
                <a:spLocks noChangeAspect="1" noEditPoints="1"/>
              </p:cNvSpPr>
              <p:nvPr/>
            </p:nvSpPr>
            <p:spPr bwMode="auto">
              <a:xfrm rot="16200000">
                <a:off x="3101457" y="3366073"/>
                <a:ext cx="235297" cy="1569123"/>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sp>
            <p:nvSpPr>
              <p:cNvPr id="8" name="Freeform 234">
                <a:extLst>
                  <a:ext uri="{FF2B5EF4-FFF2-40B4-BE49-F238E27FC236}">
                    <a16:creationId xmlns:a16="http://schemas.microsoft.com/office/drawing/2014/main" id="{280460D8-FB9C-4D79-8FD6-F5AA163869BB}"/>
                  </a:ext>
                </a:extLst>
              </p:cNvPr>
              <p:cNvSpPr>
                <a:spLocks noEditPoints="1"/>
              </p:cNvSpPr>
              <p:nvPr/>
            </p:nvSpPr>
            <p:spPr bwMode="auto">
              <a:xfrm>
                <a:off x="457200" y="4037922"/>
                <a:ext cx="1773238" cy="225425"/>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grpSp>
        <p:grpSp>
          <p:nvGrpSpPr>
            <p:cNvPr id="9" name="Group 8">
              <a:extLst>
                <a:ext uri="{FF2B5EF4-FFF2-40B4-BE49-F238E27FC236}">
                  <a16:creationId xmlns:a16="http://schemas.microsoft.com/office/drawing/2014/main" id="{DB3263E3-07B5-4AA2-B457-205C6A8386DC}"/>
                </a:ext>
              </a:extLst>
            </p:cNvPr>
            <p:cNvGrpSpPr/>
            <p:nvPr/>
          </p:nvGrpSpPr>
          <p:grpSpPr>
            <a:xfrm>
              <a:off x="476710" y="5929569"/>
              <a:ext cx="3717376" cy="237290"/>
              <a:chOff x="476710" y="6253419"/>
              <a:chExt cx="3717376" cy="237290"/>
            </a:xfrm>
            <a:grpFill/>
          </p:grpSpPr>
          <p:sp>
            <p:nvSpPr>
              <p:cNvPr id="10" name="Freeform 222">
                <a:extLst>
                  <a:ext uri="{FF2B5EF4-FFF2-40B4-BE49-F238E27FC236}">
                    <a16:creationId xmlns:a16="http://schemas.microsoft.com/office/drawing/2014/main" id="{1F7676AF-314B-4FBD-8779-54C9D3C006B0}"/>
                  </a:ext>
                </a:extLst>
              </p:cNvPr>
              <p:cNvSpPr>
                <a:spLocks noEditPoints="1"/>
              </p:cNvSpPr>
              <p:nvPr/>
            </p:nvSpPr>
            <p:spPr bwMode="auto">
              <a:xfrm rot="16200000">
                <a:off x="3632613" y="5929235"/>
                <a:ext cx="237290" cy="885657"/>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sp>
            <p:nvSpPr>
              <p:cNvPr id="11" name="Freeform 227">
                <a:extLst>
                  <a:ext uri="{FF2B5EF4-FFF2-40B4-BE49-F238E27FC236}">
                    <a16:creationId xmlns:a16="http://schemas.microsoft.com/office/drawing/2014/main" id="{8DD77C9B-13A1-4775-A143-BE9A54899966}"/>
                  </a:ext>
                </a:extLst>
              </p:cNvPr>
              <p:cNvSpPr>
                <a:spLocks noEditPoints="1"/>
              </p:cNvSpPr>
              <p:nvPr/>
            </p:nvSpPr>
            <p:spPr bwMode="auto">
              <a:xfrm>
                <a:off x="1569091" y="6261595"/>
                <a:ext cx="1549105" cy="22093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sp>
            <p:nvSpPr>
              <p:cNvPr id="12" name="Freeform 235">
                <a:extLst>
                  <a:ext uri="{FF2B5EF4-FFF2-40B4-BE49-F238E27FC236}">
                    <a16:creationId xmlns:a16="http://schemas.microsoft.com/office/drawing/2014/main" id="{1C0C678B-2FA1-401E-90E4-FAF194EEE85E}"/>
                  </a:ext>
                </a:extLst>
              </p:cNvPr>
              <p:cNvSpPr>
                <a:spLocks noEditPoints="1"/>
              </p:cNvSpPr>
              <p:nvPr/>
            </p:nvSpPr>
            <p:spPr bwMode="auto">
              <a:xfrm>
                <a:off x="476710" y="6262008"/>
                <a:ext cx="902147" cy="220111"/>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grpSp>
        <p:grpSp>
          <p:nvGrpSpPr>
            <p:cNvPr id="13" name="Group 12">
              <a:extLst>
                <a:ext uri="{FF2B5EF4-FFF2-40B4-BE49-F238E27FC236}">
                  <a16:creationId xmlns:a16="http://schemas.microsoft.com/office/drawing/2014/main" id="{E10D0ECF-0550-4F33-BD59-BFFFC07C2C1B}"/>
                </a:ext>
              </a:extLst>
            </p:cNvPr>
            <p:cNvGrpSpPr/>
            <p:nvPr/>
          </p:nvGrpSpPr>
          <p:grpSpPr>
            <a:xfrm>
              <a:off x="461809" y="4759028"/>
              <a:ext cx="3548161" cy="385763"/>
              <a:chOff x="461809" y="4581126"/>
              <a:chExt cx="3548161" cy="385763"/>
            </a:xfrm>
            <a:grpFill/>
          </p:grpSpPr>
          <p:sp>
            <p:nvSpPr>
              <p:cNvPr id="14" name="Freeform 236">
                <a:extLst>
                  <a:ext uri="{FF2B5EF4-FFF2-40B4-BE49-F238E27FC236}">
                    <a16:creationId xmlns:a16="http://schemas.microsoft.com/office/drawing/2014/main" id="{201A1BDF-EA1F-4023-A347-4824E3E8EC51}"/>
                  </a:ext>
                </a:extLst>
              </p:cNvPr>
              <p:cNvSpPr>
                <a:spLocks noChangeAspect="1" noEditPoints="1"/>
              </p:cNvSpPr>
              <p:nvPr/>
            </p:nvSpPr>
            <p:spPr bwMode="auto">
              <a:xfrm rot="16200000">
                <a:off x="1230952" y="3811983"/>
                <a:ext cx="385763" cy="192405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sp>
            <p:nvSpPr>
              <p:cNvPr id="15" name="Freeform 254">
                <a:extLst>
                  <a:ext uri="{FF2B5EF4-FFF2-40B4-BE49-F238E27FC236}">
                    <a16:creationId xmlns:a16="http://schemas.microsoft.com/office/drawing/2014/main" id="{C834A9D0-9F4F-4BC0-AB71-A1AF92DFAF9A}"/>
                  </a:ext>
                </a:extLst>
              </p:cNvPr>
              <p:cNvSpPr>
                <a:spLocks noEditPoints="1"/>
              </p:cNvSpPr>
              <p:nvPr/>
            </p:nvSpPr>
            <p:spPr bwMode="auto">
              <a:xfrm>
                <a:off x="2558256" y="4665700"/>
                <a:ext cx="1451714" cy="216617"/>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grpSp>
        <p:sp>
          <p:nvSpPr>
            <p:cNvPr id="16" name="Freeform 233">
              <a:extLst>
                <a:ext uri="{FF2B5EF4-FFF2-40B4-BE49-F238E27FC236}">
                  <a16:creationId xmlns:a16="http://schemas.microsoft.com/office/drawing/2014/main" id="{B34A8949-21A9-4230-B25A-1CB1D9FEB2A3}"/>
                </a:ext>
              </a:extLst>
            </p:cNvPr>
            <p:cNvSpPr>
              <a:spLocks noEditPoints="1"/>
            </p:cNvSpPr>
            <p:nvPr/>
          </p:nvSpPr>
          <p:spPr bwMode="auto">
            <a:xfrm>
              <a:off x="1441513" y="5370305"/>
              <a:ext cx="1741488" cy="293688"/>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sp>
          <p:nvSpPr>
            <p:cNvPr id="17" name="Freeform 240">
              <a:extLst>
                <a:ext uri="{FF2B5EF4-FFF2-40B4-BE49-F238E27FC236}">
                  <a16:creationId xmlns:a16="http://schemas.microsoft.com/office/drawing/2014/main" id="{0984053C-74C3-40FD-9117-E99EE4027F81}"/>
                </a:ext>
              </a:extLst>
            </p:cNvPr>
            <p:cNvSpPr>
              <a:spLocks noEditPoints="1"/>
            </p:cNvSpPr>
            <p:nvPr/>
          </p:nvSpPr>
          <p:spPr bwMode="auto">
            <a:xfrm>
              <a:off x="3359594" y="5353806"/>
              <a:ext cx="783328" cy="326687"/>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grpFill/>
            <a:ln>
              <a:noFill/>
            </a:ln>
          </p:spPr>
          <p:txBody>
            <a:bodyPr vert="horz" wrap="square" lIns="91428" tIns="45714" rIns="91428" bIns="45714" numCol="1" anchor="t" anchorCtr="0" compatLnSpc="1">
              <a:prstTxWarp prst="textNoShape">
                <a:avLst/>
              </a:prstTxWarp>
            </a:bodyPr>
            <a:lstStyle/>
            <a:p>
              <a:pPr defTabSz="932595">
                <a:defRPr/>
              </a:pPr>
              <a:endParaRPr lang="en-US">
                <a:solidFill>
                  <a:schemeClr val="bg1"/>
                </a:solidFill>
                <a:latin typeface="Segoe UI Semilight"/>
              </a:endParaRPr>
            </a:p>
          </p:txBody>
        </p:sp>
      </p:grpSp>
      <p:sp>
        <p:nvSpPr>
          <p:cNvPr id="20" name="Title 19">
            <a:extLst>
              <a:ext uri="{FF2B5EF4-FFF2-40B4-BE49-F238E27FC236}">
                <a16:creationId xmlns:a16="http://schemas.microsoft.com/office/drawing/2014/main" id="{6165F4BE-4A9E-46B8-9565-E9D0368214CC}"/>
              </a:ext>
            </a:extLst>
          </p:cNvPr>
          <p:cNvSpPr>
            <a:spLocks noGrp="1"/>
          </p:cNvSpPr>
          <p:nvPr>
            <p:ph type="title"/>
          </p:nvPr>
        </p:nvSpPr>
        <p:spPr>
          <a:xfrm>
            <a:off x="465080" y="1603958"/>
            <a:ext cx="3818140" cy="1502536"/>
          </a:xfrm>
        </p:spPr>
        <p:txBody>
          <a:bodyPr/>
          <a:lstStyle/>
          <a:p>
            <a:r>
              <a:rPr lang="en-US" sz="2800"/>
              <a:t>Thank you.</a:t>
            </a:r>
          </a:p>
        </p:txBody>
      </p:sp>
    </p:spTree>
    <p:extLst>
      <p:ext uri="{BB962C8B-B14F-4D97-AF65-F5344CB8AC3E}">
        <p14:creationId xmlns:p14="http://schemas.microsoft.com/office/powerpoint/2010/main" val="348633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AF23-B3F8-4187-83B7-28F90CDEFA6C}"/>
              </a:ext>
            </a:extLst>
          </p:cNvPr>
          <p:cNvSpPr>
            <a:spLocks noGrp="1"/>
          </p:cNvSpPr>
          <p:nvPr>
            <p:ph type="title"/>
          </p:nvPr>
        </p:nvSpPr>
        <p:spPr>
          <a:xfrm>
            <a:off x="600806" y="2696169"/>
            <a:ext cx="2973905" cy="1130037"/>
          </a:xfrm>
        </p:spPr>
        <p:txBody>
          <a:bodyPr vert="horz" wrap="square" lIns="0" tIns="0" rIns="0" bIns="0" rtlCol="0" anchor="ctr">
            <a:spAutoFit/>
          </a:bodyPr>
          <a:lstStyle/>
          <a:p>
            <a:pPr defTabSz="951209">
              <a:lnSpc>
                <a:spcPct val="100000"/>
              </a:lnSpc>
            </a:pPr>
            <a:r>
              <a:rPr lang="en-US" sz="3672" b="1">
                <a:gradFill>
                  <a:gsLst>
                    <a:gs pos="1250">
                      <a:srgbClr val="1A1A1A"/>
                    </a:gs>
                    <a:gs pos="100000">
                      <a:srgbClr val="1A1A1A"/>
                    </a:gs>
                  </a:gsLst>
                  <a:lin ang="5400000" scaled="0"/>
                </a:gradFill>
                <a:latin typeface="Segoe UI Semibold"/>
                <a:cs typeface="Segoe UI Semilight" panose="020B0402040204020203" pitchFamily="34" charset="0"/>
              </a:rPr>
              <a:t>The digital feedback loop</a:t>
            </a:r>
          </a:p>
        </p:txBody>
      </p:sp>
      <p:sp>
        <p:nvSpPr>
          <p:cNvPr id="3" name="Footer Placeholder 2">
            <a:extLst>
              <a:ext uri="{FF2B5EF4-FFF2-40B4-BE49-F238E27FC236}">
                <a16:creationId xmlns:a16="http://schemas.microsoft.com/office/drawing/2014/main" id="{36E7D1F8-80C0-4B48-8CFA-DC1EDF7E7A31}"/>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134" name="Oval 133">
            <a:extLst>
              <a:ext uri="{FF2B5EF4-FFF2-40B4-BE49-F238E27FC236}">
                <a16:creationId xmlns:a16="http://schemas.microsoft.com/office/drawing/2014/main" id="{B63C7CB0-F01B-4D99-88BC-45F9AB750624}"/>
              </a:ext>
            </a:extLst>
          </p:cNvPr>
          <p:cNvSpPr/>
          <p:nvPr/>
        </p:nvSpPr>
        <p:spPr bwMode="auto">
          <a:xfrm>
            <a:off x="7253706" y="3082992"/>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3E9CF09-B26B-43F3-851A-577AFAF8A62F}"/>
              </a:ext>
            </a:extLst>
          </p:cNvPr>
          <p:cNvSpPr/>
          <p:nvPr/>
        </p:nvSpPr>
        <p:spPr bwMode="auto">
          <a:xfrm>
            <a:off x="7253706" y="3082992"/>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E2C0C9F6-23EF-49D7-9D6B-B4183E4DA5CB}"/>
              </a:ext>
            </a:extLst>
          </p:cNvPr>
          <p:cNvSpPr/>
          <p:nvPr/>
        </p:nvSpPr>
        <p:spPr bwMode="auto">
          <a:xfrm>
            <a:off x="7253706" y="3082992"/>
            <a:ext cx="828540" cy="828540"/>
          </a:xfrm>
          <a:prstGeom prst="ellipse">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0569FD55-4CE9-4B03-9CDE-35B173159168}"/>
              </a:ext>
            </a:extLst>
          </p:cNvPr>
          <p:cNvGrpSpPr/>
          <p:nvPr/>
        </p:nvGrpSpPr>
        <p:grpSpPr>
          <a:xfrm>
            <a:off x="4832493" y="661779"/>
            <a:ext cx="5670967" cy="5670967"/>
            <a:chOff x="4737908" y="648507"/>
            <a:chExt cx="5560986" cy="5560986"/>
          </a:xfrm>
        </p:grpSpPr>
        <p:sp>
          <p:nvSpPr>
            <p:cNvPr id="138" name="Freeform 5">
              <a:extLst>
                <a:ext uri="{FF2B5EF4-FFF2-40B4-BE49-F238E27FC236}">
                  <a16:creationId xmlns:a16="http://schemas.microsoft.com/office/drawing/2014/main" id="{8EBEFD06-AF5A-481D-AB47-E91556D75044}"/>
                </a:ext>
              </a:extLst>
            </p:cNvPr>
            <p:cNvSpPr>
              <a:spLocks noEditPoints="1"/>
            </p:cNvSpPr>
            <p:nvPr/>
          </p:nvSpPr>
          <p:spPr bwMode="auto">
            <a:xfrm rot="2700000">
              <a:off x="7665231"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39" name="Freeform 5">
              <a:extLst>
                <a:ext uri="{FF2B5EF4-FFF2-40B4-BE49-F238E27FC236}">
                  <a16:creationId xmlns:a16="http://schemas.microsoft.com/office/drawing/2014/main" id="{838166FE-2797-4D2E-86CF-CFBDB2F28A6D}"/>
                </a:ext>
              </a:extLst>
            </p:cNvPr>
            <p:cNvSpPr>
              <a:spLocks noEditPoints="1"/>
            </p:cNvSpPr>
            <p:nvPr/>
          </p:nvSpPr>
          <p:spPr bwMode="auto">
            <a:xfrm rot="18900000">
              <a:off x="5361795"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40" name="Freeform 5">
              <a:extLst>
                <a:ext uri="{FF2B5EF4-FFF2-40B4-BE49-F238E27FC236}">
                  <a16:creationId xmlns:a16="http://schemas.microsoft.com/office/drawing/2014/main" id="{D771FB90-D3E9-4520-9792-A64B55A31C1E}"/>
                </a:ext>
              </a:extLst>
            </p:cNvPr>
            <p:cNvSpPr>
              <a:spLocks noEditPoints="1"/>
            </p:cNvSpPr>
            <p:nvPr/>
          </p:nvSpPr>
          <p:spPr bwMode="auto">
            <a:xfrm rot="18900000" flipV="1">
              <a:off x="7665231"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41" name="Freeform 5">
              <a:extLst>
                <a:ext uri="{FF2B5EF4-FFF2-40B4-BE49-F238E27FC236}">
                  <a16:creationId xmlns:a16="http://schemas.microsoft.com/office/drawing/2014/main" id="{E71570A5-4042-45BE-871E-4867DA759132}"/>
                </a:ext>
              </a:extLst>
            </p:cNvPr>
            <p:cNvSpPr>
              <a:spLocks noEditPoints="1"/>
            </p:cNvSpPr>
            <p:nvPr/>
          </p:nvSpPr>
          <p:spPr bwMode="auto">
            <a:xfrm rot="2700000" flipV="1">
              <a:off x="5361795"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sp>
        <p:nvSpPr>
          <p:cNvPr id="142" name="Oval 141">
            <a:extLst>
              <a:ext uri="{FF2B5EF4-FFF2-40B4-BE49-F238E27FC236}">
                <a16:creationId xmlns:a16="http://schemas.microsoft.com/office/drawing/2014/main" id="{9F82DA98-AABF-4376-945E-1453D8F0BE38}"/>
              </a:ext>
            </a:extLst>
          </p:cNvPr>
          <p:cNvSpPr/>
          <p:nvPr/>
        </p:nvSpPr>
        <p:spPr bwMode="auto">
          <a:xfrm>
            <a:off x="9179756" y="4462072"/>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143" name="Oval 142">
            <a:extLst>
              <a:ext uri="{FF2B5EF4-FFF2-40B4-BE49-F238E27FC236}">
                <a16:creationId xmlns:a16="http://schemas.microsoft.com/office/drawing/2014/main" id="{0132BD6C-48EA-4FB2-BC9B-9F7E8DF5B71E}"/>
              </a:ext>
            </a:extLst>
          </p:cNvPr>
          <p:cNvSpPr/>
          <p:nvPr/>
        </p:nvSpPr>
        <p:spPr bwMode="auto">
          <a:xfrm>
            <a:off x="9179756" y="1430775"/>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144" name="Oval 143">
            <a:extLst>
              <a:ext uri="{FF2B5EF4-FFF2-40B4-BE49-F238E27FC236}">
                <a16:creationId xmlns:a16="http://schemas.microsoft.com/office/drawing/2014/main" id="{C42F1EBA-2BD0-42FB-BB6B-EF3DB62D9ADD}"/>
              </a:ext>
            </a:extLst>
          </p:cNvPr>
          <p:cNvSpPr/>
          <p:nvPr/>
        </p:nvSpPr>
        <p:spPr bwMode="auto">
          <a:xfrm>
            <a:off x="4146020" y="4490408"/>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145" name="Oval 144">
            <a:extLst>
              <a:ext uri="{FF2B5EF4-FFF2-40B4-BE49-F238E27FC236}">
                <a16:creationId xmlns:a16="http://schemas.microsoft.com/office/drawing/2014/main" id="{8BA213DB-DE7F-4186-8AC9-F05727E3F5F3}"/>
              </a:ext>
            </a:extLst>
          </p:cNvPr>
          <p:cNvSpPr/>
          <p:nvPr/>
        </p:nvSpPr>
        <p:spPr bwMode="auto">
          <a:xfrm>
            <a:off x="4136584" y="1430775"/>
            <a:ext cx="1988565" cy="1199770"/>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5E109243-4E68-411D-A79C-6AE2B92660D5}"/>
              </a:ext>
            </a:extLst>
          </p:cNvPr>
          <p:cNvSpPr/>
          <p:nvPr/>
        </p:nvSpPr>
        <p:spPr bwMode="auto">
          <a:xfrm>
            <a:off x="6429833" y="2274246"/>
            <a:ext cx="2476286" cy="2476278"/>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196" name="Oval 195">
            <a:extLst>
              <a:ext uri="{FF2B5EF4-FFF2-40B4-BE49-F238E27FC236}">
                <a16:creationId xmlns:a16="http://schemas.microsoft.com/office/drawing/2014/main" id="{718C10BC-C747-445D-BE77-EFC09E1AF9FC}"/>
              </a:ext>
            </a:extLst>
          </p:cNvPr>
          <p:cNvSpPr/>
          <p:nvPr/>
        </p:nvSpPr>
        <p:spPr bwMode="auto">
          <a:xfrm>
            <a:off x="5577396" y="2670501"/>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FABF6A76-BC69-49F6-BDD1-DE9D7432C7C9}"/>
              </a:ext>
            </a:extLst>
          </p:cNvPr>
          <p:cNvSpPr/>
          <p:nvPr/>
        </p:nvSpPr>
        <p:spPr bwMode="auto">
          <a:xfrm>
            <a:off x="6315603" y="2950612"/>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529161F5-2815-41DD-A336-68491A3091C3}"/>
              </a:ext>
            </a:extLst>
          </p:cNvPr>
          <p:cNvSpPr/>
          <p:nvPr/>
        </p:nvSpPr>
        <p:spPr bwMode="auto">
          <a:xfrm>
            <a:off x="6009818" y="284527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87340DB8-5147-4CC9-957E-E8498DD7C4C4}"/>
              </a:ext>
            </a:extLst>
          </p:cNvPr>
          <p:cNvSpPr/>
          <p:nvPr/>
        </p:nvSpPr>
        <p:spPr bwMode="auto">
          <a:xfrm>
            <a:off x="6142320" y="2818092"/>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6D8A1FD8-0E09-45D3-BFDF-07CF090CA8B6}"/>
              </a:ext>
            </a:extLst>
          </p:cNvPr>
          <p:cNvSpPr/>
          <p:nvPr/>
        </p:nvSpPr>
        <p:spPr bwMode="auto">
          <a:xfrm>
            <a:off x="9639493" y="2737661"/>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A91816FB-10D5-4C3A-83B5-3CA6A7304072}"/>
              </a:ext>
            </a:extLst>
          </p:cNvPr>
          <p:cNvSpPr/>
          <p:nvPr/>
        </p:nvSpPr>
        <p:spPr bwMode="auto">
          <a:xfrm>
            <a:off x="9021353" y="2868000"/>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242486A-E4AA-4A01-B3E8-149A7F2C632C}"/>
              </a:ext>
            </a:extLst>
          </p:cNvPr>
          <p:cNvSpPr/>
          <p:nvPr/>
        </p:nvSpPr>
        <p:spPr bwMode="auto">
          <a:xfrm>
            <a:off x="9300434" y="2850728"/>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802E2CCC-30E0-46C7-A613-4F31C9DAF872}"/>
              </a:ext>
            </a:extLst>
          </p:cNvPr>
          <p:cNvSpPr/>
          <p:nvPr/>
        </p:nvSpPr>
        <p:spPr bwMode="auto">
          <a:xfrm>
            <a:off x="9468502" y="271454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1E8B716B-5E54-4131-8834-3B1F5DDB9CD1}"/>
              </a:ext>
            </a:extLst>
          </p:cNvPr>
          <p:cNvSpPr/>
          <p:nvPr/>
        </p:nvSpPr>
        <p:spPr bwMode="auto">
          <a:xfrm>
            <a:off x="9574219" y="4310061"/>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E5EC6C85-4320-43CE-BE1A-ACC7BF59B802}"/>
              </a:ext>
            </a:extLst>
          </p:cNvPr>
          <p:cNvSpPr/>
          <p:nvPr/>
        </p:nvSpPr>
        <p:spPr bwMode="auto">
          <a:xfrm>
            <a:off x="9005984" y="401070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09F1E6B3-CAC1-4639-8F2A-3DB0559DCC68}"/>
              </a:ext>
            </a:extLst>
          </p:cNvPr>
          <p:cNvSpPr/>
          <p:nvPr/>
        </p:nvSpPr>
        <p:spPr bwMode="auto">
          <a:xfrm>
            <a:off x="9456178" y="4117577"/>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DEC5241C-9120-4D6F-964B-449D88703A7F}"/>
              </a:ext>
            </a:extLst>
          </p:cNvPr>
          <p:cNvSpPr/>
          <p:nvPr/>
        </p:nvSpPr>
        <p:spPr bwMode="auto">
          <a:xfrm>
            <a:off x="9207532" y="4117577"/>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2CCB3C33-1613-49ED-97DE-4B9B5D9BEFDC}"/>
              </a:ext>
            </a:extLst>
          </p:cNvPr>
          <p:cNvSpPr/>
          <p:nvPr/>
        </p:nvSpPr>
        <p:spPr bwMode="auto">
          <a:xfrm>
            <a:off x="5538669" y="4333334"/>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99E35D3B-2D4C-4795-BCBE-6D57300F807E}"/>
              </a:ext>
            </a:extLst>
          </p:cNvPr>
          <p:cNvSpPr/>
          <p:nvPr/>
        </p:nvSpPr>
        <p:spPr bwMode="auto">
          <a:xfrm>
            <a:off x="6133096" y="3996943"/>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CDBF8B94-5B6C-4D1B-A512-3AC512FF3995}"/>
              </a:ext>
            </a:extLst>
          </p:cNvPr>
          <p:cNvSpPr/>
          <p:nvPr/>
        </p:nvSpPr>
        <p:spPr bwMode="auto">
          <a:xfrm>
            <a:off x="5832505" y="414394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99669544-AEBF-44EA-8C10-F0D4648798B3}"/>
              </a:ext>
            </a:extLst>
          </p:cNvPr>
          <p:cNvSpPr/>
          <p:nvPr/>
        </p:nvSpPr>
        <p:spPr bwMode="auto">
          <a:xfrm>
            <a:off x="5966904" y="4202205"/>
            <a:ext cx="65274" cy="65274"/>
          </a:xfrm>
          <a:prstGeom prst="ellipse">
            <a:avLst/>
          </a:prstGeom>
          <a:solidFill>
            <a:srgbClr val="0078D4"/>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Text Placeholder 2">
            <a:extLst>
              <a:ext uri="{FF2B5EF4-FFF2-40B4-BE49-F238E27FC236}">
                <a16:creationId xmlns:a16="http://schemas.microsoft.com/office/drawing/2014/main" id="{74013D08-1F4A-41C2-BDD0-C0003FEAF9BE}"/>
              </a:ext>
            </a:extLst>
          </p:cNvPr>
          <p:cNvSpPr txBox="1">
            <a:spLocks/>
          </p:cNvSpPr>
          <p:nvPr/>
        </p:nvSpPr>
        <p:spPr>
          <a:xfrm>
            <a:off x="9841580" y="1839017"/>
            <a:ext cx="1899017" cy="320141"/>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Operations</a:t>
            </a:r>
          </a:p>
        </p:txBody>
      </p:sp>
      <p:sp>
        <p:nvSpPr>
          <p:cNvPr id="213" name="Text Placeholder 2">
            <a:extLst>
              <a:ext uri="{FF2B5EF4-FFF2-40B4-BE49-F238E27FC236}">
                <a16:creationId xmlns:a16="http://schemas.microsoft.com/office/drawing/2014/main" id="{A1545A67-5E28-484E-ADC3-310C3C173764}"/>
              </a:ext>
            </a:extLst>
          </p:cNvPr>
          <p:cNvSpPr txBox="1">
            <a:spLocks/>
          </p:cNvSpPr>
          <p:nvPr/>
        </p:nvSpPr>
        <p:spPr>
          <a:xfrm>
            <a:off x="9841579" y="4835367"/>
            <a:ext cx="1310818" cy="320141"/>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Products</a:t>
            </a:r>
          </a:p>
        </p:txBody>
      </p:sp>
      <p:sp>
        <p:nvSpPr>
          <p:cNvPr id="214" name="Text Placeholder 2">
            <a:extLst>
              <a:ext uri="{FF2B5EF4-FFF2-40B4-BE49-F238E27FC236}">
                <a16:creationId xmlns:a16="http://schemas.microsoft.com/office/drawing/2014/main" id="{DF86D79D-3DCB-4E5F-8DB0-59160021A895}"/>
              </a:ext>
            </a:extLst>
          </p:cNvPr>
          <p:cNvSpPr txBox="1">
            <a:spLocks/>
          </p:cNvSpPr>
          <p:nvPr/>
        </p:nvSpPr>
        <p:spPr>
          <a:xfrm>
            <a:off x="3589631" y="1839017"/>
            <a:ext cx="1901881" cy="320141"/>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Customers</a:t>
            </a:r>
          </a:p>
        </p:txBody>
      </p:sp>
      <p:sp>
        <p:nvSpPr>
          <p:cNvPr id="215" name="Text Placeholder 2">
            <a:extLst>
              <a:ext uri="{FF2B5EF4-FFF2-40B4-BE49-F238E27FC236}">
                <a16:creationId xmlns:a16="http://schemas.microsoft.com/office/drawing/2014/main" id="{8E86B0AA-D266-410E-92F0-B73CF5B3715B}"/>
              </a:ext>
            </a:extLst>
          </p:cNvPr>
          <p:cNvSpPr txBox="1">
            <a:spLocks/>
          </p:cNvSpPr>
          <p:nvPr/>
        </p:nvSpPr>
        <p:spPr>
          <a:xfrm>
            <a:off x="3589631" y="4835367"/>
            <a:ext cx="1901881" cy="320141"/>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209">
              <a:spcBef>
                <a:spcPts val="816"/>
              </a:spcBef>
              <a:defRPr/>
            </a:pPr>
            <a:r>
              <a:rPr lang="en-US" sz="2040">
                <a:gradFill>
                  <a:gsLst>
                    <a:gs pos="0">
                      <a:srgbClr val="0078D4"/>
                    </a:gs>
                    <a:gs pos="100000">
                      <a:srgbClr val="0078D4"/>
                    </a:gs>
                  </a:gsLst>
                </a:gradFill>
                <a:latin typeface="Segoe UI Semibold"/>
              </a:rPr>
              <a:t>Employees</a:t>
            </a:r>
          </a:p>
        </p:txBody>
      </p:sp>
      <p:grpSp>
        <p:nvGrpSpPr>
          <p:cNvPr id="216" name="Group 215">
            <a:extLst>
              <a:ext uri="{FF2B5EF4-FFF2-40B4-BE49-F238E27FC236}">
                <a16:creationId xmlns:a16="http://schemas.microsoft.com/office/drawing/2014/main" id="{5B437271-CE65-4411-B165-FE06A3CB14C3}"/>
              </a:ext>
            </a:extLst>
          </p:cNvPr>
          <p:cNvGrpSpPr/>
          <p:nvPr/>
        </p:nvGrpSpPr>
        <p:grpSpPr>
          <a:xfrm>
            <a:off x="5252684" y="845099"/>
            <a:ext cx="3902847" cy="5629719"/>
            <a:chOff x="5149950" y="828272"/>
            <a:chExt cx="3827156" cy="5520538"/>
          </a:xfrm>
        </p:grpSpPr>
        <p:sp>
          <p:nvSpPr>
            <p:cNvPr id="217" name="Oval 216">
              <a:extLst>
                <a:ext uri="{FF2B5EF4-FFF2-40B4-BE49-F238E27FC236}">
                  <a16:creationId xmlns:a16="http://schemas.microsoft.com/office/drawing/2014/main" id="{82510EF0-9E7F-4B2B-87BF-FF1A9FBB144E}"/>
                </a:ext>
              </a:extLst>
            </p:cNvPr>
            <p:cNvSpPr/>
            <p:nvPr/>
          </p:nvSpPr>
          <p:spPr bwMode="auto">
            <a:xfrm rot="4156260">
              <a:off x="5955079" y="1808263"/>
              <a:ext cx="2043171"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18" name="Oval 217">
              <a:extLst>
                <a:ext uri="{FF2B5EF4-FFF2-40B4-BE49-F238E27FC236}">
                  <a16:creationId xmlns:a16="http://schemas.microsoft.com/office/drawing/2014/main" id="{777C1296-CDD1-4FAD-BA5B-13930E2E7B89}"/>
                </a:ext>
              </a:extLst>
            </p:cNvPr>
            <p:cNvSpPr/>
            <p:nvPr/>
          </p:nvSpPr>
          <p:spPr bwMode="auto">
            <a:xfrm rot="6771737">
              <a:off x="6679266" y="1833202"/>
              <a:ext cx="2673965"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19" name="Oval 218">
              <a:extLst>
                <a:ext uri="{FF2B5EF4-FFF2-40B4-BE49-F238E27FC236}">
                  <a16:creationId xmlns:a16="http://schemas.microsoft.com/office/drawing/2014/main" id="{688FC2A1-B93C-462C-B382-9776F5D144E6}"/>
                </a:ext>
              </a:extLst>
            </p:cNvPr>
            <p:cNvSpPr/>
            <p:nvPr/>
          </p:nvSpPr>
          <p:spPr bwMode="auto">
            <a:xfrm rot="17443740" flipV="1">
              <a:off x="5969629" y="4257094"/>
              <a:ext cx="2152007"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20" name="Oval 219">
              <a:extLst>
                <a:ext uri="{FF2B5EF4-FFF2-40B4-BE49-F238E27FC236}">
                  <a16:creationId xmlns:a16="http://schemas.microsoft.com/office/drawing/2014/main" id="{F8D4BB1D-5487-4517-80A5-4A148A052A72}"/>
                </a:ext>
              </a:extLst>
            </p:cNvPr>
            <p:cNvSpPr/>
            <p:nvPr/>
          </p:nvSpPr>
          <p:spPr bwMode="auto">
            <a:xfrm rot="14828263" flipV="1">
              <a:off x="7050499" y="4335977"/>
              <a:ext cx="2056475"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21" name="Freeform: Shape 220">
              <a:extLst>
                <a:ext uri="{FF2B5EF4-FFF2-40B4-BE49-F238E27FC236}">
                  <a16:creationId xmlns:a16="http://schemas.microsoft.com/office/drawing/2014/main" id="{AD257E72-337D-48F0-9E2C-48F5AAEE1298}"/>
                </a:ext>
              </a:extLst>
            </p:cNvPr>
            <p:cNvSpPr/>
            <p:nvPr/>
          </p:nvSpPr>
          <p:spPr bwMode="auto">
            <a:xfrm flipH="1" flipV="1">
              <a:off x="8356969" y="5450575"/>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noFill/>
            <a:ln w="28575" cap="flat" cmpd="sng" algn="ctr">
              <a:solidFill>
                <a:srgbClr val="1A1A1A"/>
              </a:solidFill>
              <a:prstDash val="solid"/>
              <a:headEnd type="triangle" w="med" len="med"/>
              <a:tailEnd type="none" w="med" len="med"/>
            </a:ln>
            <a:effectLst/>
          </p:spPr>
          <p:txBody>
            <a:bodyPr rtlCol="0" anchor="ctr"/>
            <a:lstStyle/>
            <a:p>
              <a:pPr algn="ctr" defTabSz="932504">
                <a:defRPr/>
              </a:pPr>
              <a:endParaRPr lang="de-DE" sz="1800" kern="0">
                <a:solidFill>
                  <a:srgbClr val="FFFFFF"/>
                </a:solidFill>
                <a:latin typeface="Segoe UI"/>
              </a:endParaRPr>
            </a:p>
          </p:txBody>
        </p:sp>
        <p:sp>
          <p:nvSpPr>
            <p:cNvPr id="222" name="Text Placeholder 2">
              <a:extLst>
                <a:ext uri="{FF2B5EF4-FFF2-40B4-BE49-F238E27FC236}">
                  <a16:creationId xmlns:a16="http://schemas.microsoft.com/office/drawing/2014/main" id="{DCFA479E-3B63-4FD0-83DE-E95AE5CBFB03}"/>
                </a:ext>
              </a:extLst>
            </p:cNvPr>
            <p:cNvSpPr txBox="1">
              <a:spLocks/>
            </p:cNvSpPr>
            <p:nvPr/>
          </p:nvSpPr>
          <p:spPr>
            <a:xfrm rot="4106299" flipH="1">
              <a:off x="7227882" y="4670083"/>
              <a:ext cx="1630339"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03">
                  <a:solidFill>
                    <a:srgbClr val="1A1A1A"/>
                  </a:solidFill>
                  <a:latin typeface="Segoe UI Semibold"/>
                </a:rPr>
                <a:t>Better products</a:t>
              </a:r>
            </a:p>
          </p:txBody>
        </p:sp>
        <p:sp>
          <p:nvSpPr>
            <p:cNvPr id="223" name="Freeform: Shape 222">
              <a:extLst>
                <a:ext uri="{FF2B5EF4-FFF2-40B4-BE49-F238E27FC236}">
                  <a16:creationId xmlns:a16="http://schemas.microsoft.com/office/drawing/2014/main" id="{E06FA428-7788-4373-A18D-6E9B4124713E}"/>
                </a:ext>
              </a:extLst>
            </p:cNvPr>
            <p:cNvSpPr/>
            <p:nvPr/>
          </p:nvSpPr>
          <p:spPr bwMode="auto">
            <a:xfrm>
              <a:off x="6066504" y="1032387"/>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noFill/>
            <a:ln w="28575" cap="flat" cmpd="sng" algn="ctr">
              <a:solidFill>
                <a:srgbClr val="1A1A1A"/>
              </a:solidFill>
              <a:prstDash val="solid"/>
              <a:headEnd type="triangle" w="med" len="med"/>
              <a:tailEnd type="none" w="med" len="med"/>
            </a:ln>
            <a:effectLst/>
          </p:spPr>
          <p:txBody>
            <a:bodyPr rtlCol="0" anchor="ctr"/>
            <a:lstStyle/>
            <a:p>
              <a:pPr algn="ctr" defTabSz="932504">
                <a:defRPr/>
              </a:pPr>
              <a:endParaRPr lang="de-DE" sz="1800" kern="0">
                <a:solidFill>
                  <a:srgbClr val="FFFFFF"/>
                </a:solidFill>
                <a:latin typeface="Segoe UI"/>
              </a:endParaRPr>
            </a:p>
          </p:txBody>
        </p:sp>
        <p:sp>
          <p:nvSpPr>
            <p:cNvPr id="224" name="Text Placeholder 2">
              <a:extLst>
                <a:ext uri="{FF2B5EF4-FFF2-40B4-BE49-F238E27FC236}">
                  <a16:creationId xmlns:a16="http://schemas.microsoft.com/office/drawing/2014/main" id="{8C95CDC7-7836-463B-A7CC-BAA595408A82}"/>
                </a:ext>
              </a:extLst>
            </p:cNvPr>
            <p:cNvSpPr txBox="1">
              <a:spLocks/>
            </p:cNvSpPr>
            <p:nvPr/>
          </p:nvSpPr>
          <p:spPr>
            <a:xfrm rot="3993854">
              <a:off x="6152392" y="1916186"/>
              <a:ext cx="1630339"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51209">
                <a:spcBef>
                  <a:spcPts val="816"/>
                </a:spcBef>
                <a:defRPr/>
              </a:pPr>
              <a:r>
                <a:rPr lang="en-US" sz="1203">
                  <a:solidFill>
                    <a:srgbClr val="1A1A1A"/>
                  </a:solidFill>
                  <a:latin typeface="Segoe UI Semibold"/>
                </a:rPr>
                <a:t>Deeper relationships</a:t>
              </a:r>
            </a:p>
          </p:txBody>
        </p:sp>
        <p:sp>
          <p:nvSpPr>
            <p:cNvPr id="225" name="Oval 224">
              <a:extLst>
                <a:ext uri="{FF2B5EF4-FFF2-40B4-BE49-F238E27FC236}">
                  <a16:creationId xmlns:a16="http://schemas.microsoft.com/office/drawing/2014/main" id="{ACDF4499-A290-4EFC-9CAC-E686D3E98CEC}"/>
                </a:ext>
              </a:extLst>
            </p:cNvPr>
            <p:cNvSpPr/>
            <p:nvPr/>
          </p:nvSpPr>
          <p:spPr bwMode="auto">
            <a:xfrm rot="18668243" flipV="1">
              <a:off x="5836742" y="5159847"/>
              <a:ext cx="1713821"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26" name="Text Placeholder 2">
              <a:extLst>
                <a:ext uri="{FF2B5EF4-FFF2-40B4-BE49-F238E27FC236}">
                  <a16:creationId xmlns:a16="http://schemas.microsoft.com/office/drawing/2014/main" id="{57260B2A-5EE8-48F8-8845-C522A116CE5F}"/>
                </a:ext>
              </a:extLst>
            </p:cNvPr>
            <p:cNvSpPr txBox="1">
              <a:spLocks/>
            </p:cNvSpPr>
            <p:nvPr/>
          </p:nvSpPr>
          <p:spPr>
            <a:xfrm rot="17606146" flipH="1">
              <a:off x="7232167" y="1995224"/>
              <a:ext cx="1630339"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03">
                  <a:solidFill>
                    <a:srgbClr val="1A1A1A"/>
                  </a:solidFill>
                  <a:latin typeface="Segoe UI Semibold"/>
                </a:rPr>
                <a:t>More efficient ops</a:t>
              </a:r>
            </a:p>
          </p:txBody>
        </p:sp>
        <p:sp>
          <p:nvSpPr>
            <p:cNvPr id="227" name="Freeform: Shape 226">
              <a:extLst>
                <a:ext uri="{FF2B5EF4-FFF2-40B4-BE49-F238E27FC236}">
                  <a16:creationId xmlns:a16="http://schemas.microsoft.com/office/drawing/2014/main" id="{B381786A-11C6-4209-8F82-601D6F076EA0}"/>
                </a:ext>
              </a:extLst>
            </p:cNvPr>
            <p:cNvSpPr/>
            <p:nvPr/>
          </p:nvSpPr>
          <p:spPr bwMode="auto">
            <a:xfrm flipH="1">
              <a:off x="8367505" y="1040398"/>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noFill/>
            <a:ln w="28575" cap="flat" cmpd="sng" algn="ctr">
              <a:solidFill>
                <a:srgbClr val="1A1A1A"/>
              </a:solidFill>
              <a:prstDash val="solid"/>
              <a:headEnd type="triangle" w="med" len="med"/>
              <a:tailEnd type="none" w="med" len="med"/>
            </a:ln>
            <a:effectLst/>
          </p:spPr>
          <p:txBody>
            <a:bodyPr rtlCol="0" anchor="ctr"/>
            <a:lstStyle/>
            <a:p>
              <a:pPr algn="ctr" defTabSz="932504">
                <a:defRPr/>
              </a:pPr>
              <a:endParaRPr lang="de-DE" sz="1800" kern="0">
                <a:solidFill>
                  <a:srgbClr val="FFFFFF"/>
                </a:solidFill>
                <a:latin typeface="Segoe UI"/>
              </a:endParaRPr>
            </a:p>
          </p:txBody>
        </p:sp>
        <p:sp>
          <p:nvSpPr>
            <p:cNvPr id="228" name="Freeform: Shape 227">
              <a:extLst>
                <a:ext uri="{FF2B5EF4-FFF2-40B4-BE49-F238E27FC236}">
                  <a16:creationId xmlns:a16="http://schemas.microsoft.com/office/drawing/2014/main" id="{16ABBB59-3BEF-4E8B-AFE1-5669637A23A0}"/>
                </a:ext>
              </a:extLst>
            </p:cNvPr>
            <p:cNvSpPr/>
            <p:nvPr/>
          </p:nvSpPr>
          <p:spPr bwMode="auto">
            <a:xfrm flipV="1">
              <a:off x="6066504" y="5700855"/>
              <a:ext cx="386294" cy="116043"/>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noFill/>
            <a:ln w="28575" cap="flat" cmpd="sng" algn="ctr">
              <a:solidFill>
                <a:srgbClr val="1A1A1A"/>
              </a:solidFill>
              <a:prstDash val="solid"/>
              <a:headEnd type="triangle" w="med" len="med"/>
              <a:tailEnd type="none" w="med" len="med"/>
            </a:ln>
            <a:effectLst/>
          </p:spPr>
          <p:txBody>
            <a:bodyPr rtlCol="0" anchor="ctr"/>
            <a:lstStyle/>
            <a:p>
              <a:pPr algn="ctr" defTabSz="932504">
                <a:defRPr/>
              </a:pPr>
              <a:endParaRPr lang="de-DE" sz="1800" kern="0">
                <a:solidFill>
                  <a:srgbClr val="FFFFFF"/>
                </a:solidFill>
                <a:latin typeface="Segoe UI"/>
              </a:endParaRPr>
            </a:p>
          </p:txBody>
        </p:sp>
        <p:sp>
          <p:nvSpPr>
            <p:cNvPr id="229" name="Text Placeholder 2">
              <a:extLst>
                <a:ext uri="{FF2B5EF4-FFF2-40B4-BE49-F238E27FC236}">
                  <a16:creationId xmlns:a16="http://schemas.microsoft.com/office/drawing/2014/main" id="{D4700456-19E5-4746-A8B9-21D8AC7C186C}"/>
                </a:ext>
              </a:extLst>
            </p:cNvPr>
            <p:cNvSpPr txBox="1">
              <a:spLocks/>
            </p:cNvSpPr>
            <p:nvPr/>
          </p:nvSpPr>
          <p:spPr>
            <a:xfrm rot="17646683">
              <a:off x="6039665" y="4741441"/>
              <a:ext cx="1839556" cy="18511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03">
                  <a:solidFill>
                    <a:srgbClr val="1A1A1A"/>
                  </a:solidFill>
                  <a:latin typeface="Segoe UI Semibold"/>
                </a:rPr>
                <a:t> re effective employees</a:t>
              </a:r>
            </a:p>
          </p:txBody>
        </p:sp>
        <p:sp>
          <p:nvSpPr>
            <p:cNvPr id="230" name="Text Placeholder 2">
              <a:extLst>
                <a:ext uri="{FF2B5EF4-FFF2-40B4-BE49-F238E27FC236}">
                  <a16:creationId xmlns:a16="http://schemas.microsoft.com/office/drawing/2014/main" id="{206E9F99-4376-4540-8DAC-F168D36074F0}"/>
                </a:ext>
              </a:extLst>
            </p:cNvPr>
            <p:cNvSpPr txBox="1">
              <a:spLocks/>
            </p:cNvSpPr>
            <p:nvPr/>
          </p:nvSpPr>
          <p:spPr>
            <a:xfrm>
              <a:off x="5149950" y="4193831"/>
              <a:ext cx="1651323" cy="1651323"/>
            </a:xfrm>
            <a:prstGeom prst="rect">
              <a:avLst/>
            </a:prstGeom>
          </p:spPr>
          <p:txBody>
            <a:bodyPr spcFirstLastPara="1" vert="horz" wrap="square" lIns="0" tIns="0" rIns="0" bIns="0" numCol="1" rtlCol="0" anchor="ctr">
              <a:prstTxWarp prst="textArchDown">
                <a:avLst>
                  <a:gd name="adj" fmla="val 18990507"/>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209">
                <a:spcBef>
                  <a:spcPts val="816"/>
                </a:spcBef>
                <a:defRPr/>
              </a:pPr>
              <a:r>
                <a:rPr lang="en-US" sz="1224">
                  <a:solidFill>
                    <a:srgbClr val="1A1A1A"/>
                  </a:solidFill>
                  <a:latin typeface="Segoe UI Semibold"/>
                </a:rPr>
                <a:t>                                </a:t>
              </a:r>
              <a:r>
                <a:rPr lang="en-US" sz="1203">
                  <a:solidFill>
                    <a:srgbClr val="1A1A1A"/>
                  </a:solidFill>
                  <a:latin typeface="Segoe UI Semibold"/>
                </a:rPr>
                <a:t>Mo</a:t>
              </a:r>
            </a:p>
          </p:txBody>
        </p:sp>
      </p:grpSp>
      <p:grpSp>
        <p:nvGrpSpPr>
          <p:cNvPr id="231" name="Group 230">
            <a:extLst>
              <a:ext uri="{FF2B5EF4-FFF2-40B4-BE49-F238E27FC236}">
                <a16:creationId xmlns:a16="http://schemas.microsoft.com/office/drawing/2014/main" id="{716D5D09-6641-44DB-8D80-F2DBDD04868B}"/>
              </a:ext>
            </a:extLst>
          </p:cNvPr>
          <p:cNvGrpSpPr/>
          <p:nvPr/>
        </p:nvGrpSpPr>
        <p:grpSpPr>
          <a:xfrm>
            <a:off x="5017692" y="2666034"/>
            <a:ext cx="5121134" cy="1660514"/>
            <a:chOff x="4919515" y="2613892"/>
            <a:chExt cx="5021817" cy="1628311"/>
          </a:xfrm>
        </p:grpSpPr>
        <p:sp>
          <p:nvSpPr>
            <p:cNvPr id="232" name="Oval 231">
              <a:extLst>
                <a:ext uri="{FF2B5EF4-FFF2-40B4-BE49-F238E27FC236}">
                  <a16:creationId xmlns:a16="http://schemas.microsoft.com/office/drawing/2014/main" id="{1C32FB84-4104-4880-ADCE-54AE13E266EF}"/>
                </a:ext>
              </a:extLst>
            </p:cNvPr>
            <p:cNvSpPr/>
            <p:nvPr/>
          </p:nvSpPr>
          <p:spPr bwMode="auto">
            <a:xfrm rot="1221419">
              <a:off x="7475138" y="3548110"/>
              <a:ext cx="2460073"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cxnSp>
          <p:nvCxnSpPr>
            <p:cNvPr id="233" name="Straight Arrow Connector 232">
              <a:extLst>
                <a:ext uri="{FF2B5EF4-FFF2-40B4-BE49-F238E27FC236}">
                  <a16:creationId xmlns:a16="http://schemas.microsoft.com/office/drawing/2014/main" id="{9335CE62-25E1-430D-8EB1-A8FBBE9980DC}"/>
                </a:ext>
              </a:extLst>
            </p:cNvPr>
            <p:cNvCxnSpPr>
              <a:cxnSpLocks/>
            </p:cNvCxnSpPr>
            <p:nvPr/>
          </p:nvCxnSpPr>
          <p:spPr>
            <a:xfrm flipH="1" flipV="1">
              <a:off x="8140373" y="3648472"/>
              <a:ext cx="365760" cy="155448"/>
            </a:xfrm>
            <a:prstGeom prst="straightConnector1">
              <a:avLst/>
            </a:prstGeom>
            <a:noFill/>
            <a:ln w="28575" cap="flat" cmpd="sng" algn="ctr">
              <a:solidFill>
                <a:srgbClr val="0078D4"/>
              </a:solidFill>
              <a:prstDash val="solid"/>
              <a:headEnd type="none" w="lg" len="med"/>
              <a:tailEnd type="triangle" w="sm" len="sm"/>
            </a:ln>
            <a:effectLst/>
          </p:spPr>
        </p:cxnSp>
        <p:sp>
          <p:nvSpPr>
            <p:cNvPr id="234" name="Text Placeholder 2">
              <a:extLst>
                <a:ext uri="{FF2B5EF4-FFF2-40B4-BE49-F238E27FC236}">
                  <a16:creationId xmlns:a16="http://schemas.microsoft.com/office/drawing/2014/main" id="{1EDDFDC6-841B-4684-A2BD-FF29DEEC186A}"/>
                </a:ext>
              </a:extLst>
            </p:cNvPr>
            <p:cNvSpPr txBox="1">
              <a:spLocks/>
            </p:cNvSpPr>
            <p:nvPr/>
          </p:nvSpPr>
          <p:spPr>
            <a:xfrm rot="1333224" flipH="1">
              <a:off x="8526751" y="3993100"/>
              <a:ext cx="1371600"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spcBef>
                  <a:spcPts val="816"/>
                </a:spcBef>
                <a:defRPr/>
              </a:pPr>
              <a:r>
                <a:rPr lang="en-US" sz="1203">
                  <a:solidFill>
                    <a:srgbClr val="1A1A1A"/>
                  </a:solidFill>
                  <a:latin typeface="Segoe UI Semibold"/>
                </a:rPr>
                <a:t>Product telemetry</a:t>
              </a:r>
            </a:p>
          </p:txBody>
        </p:sp>
        <p:sp>
          <p:nvSpPr>
            <p:cNvPr id="235" name="Oval 234">
              <a:extLst>
                <a:ext uri="{FF2B5EF4-FFF2-40B4-BE49-F238E27FC236}">
                  <a16:creationId xmlns:a16="http://schemas.microsoft.com/office/drawing/2014/main" id="{C3D7B9A4-A655-4CEC-B7F8-A0788D94CAD9}"/>
                </a:ext>
              </a:extLst>
            </p:cNvPr>
            <p:cNvSpPr/>
            <p:nvPr/>
          </p:nvSpPr>
          <p:spPr bwMode="auto">
            <a:xfrm rot="1078458">
              <a:off x="5101863" y="2613892"/>
              <a:ext cx="2522269"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36" name="Oval 235">
              <a:extLst>
                <a:ext uri="{FF2B5EF4-FFF2-40B4-BE49-F238E27FC236}">
                  <a16:creationId xmlns:a16="http://schemas.microsoft.com/office/drawing/2014/main" id="{463258C9-A44D-4DF3-A1C9-1630D654B7FD}"/>
                </a:ext>
              </a:extLst>
            </p:cNvPr>
            <p:cNvSpPr/>
            <p:nvPr/>
          </p:nvSpPr>
          <p:spPr bwMode="auto">
            <a:xfrm rot="20378581" flipH="1">
              <a:off x="7308778" y="2715429"/>
              <a:ext cx="2632554"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sp>
          <p:nvSpPr>
            <p:cNvPr id="237" name="Oval 236">
              <a:extLst>
                <a:ext uri="{FF2B5EF4-FFF2-40B4-BE49-F238E27FC236}">
                  <a16:creationId xmlns:a16="http://schemas.microsoft.com/office/drawing/2014/main" id="{47DF6FED-2487-43C0-A44F-E3741B8F191F}"/>
                </a:ext>
              </a:extLst>
            </p:cNvPr>
            <p:cNvSpPr/>
            <p:nvPr/>
          </p:nvSpPr>
          <p:spPr bwMode="auto">
            <a:xfrm rot="19901030" flipH="1">
              <a:off x="5100828" y="3548617"/>
              <a:ext cx="2504977" cy="664105"/>
            </a:xfrm>
            <a:prstGeom prst="ellipse">
              <a:avLst/>
            </a:prstGeom>
            <a:gradFill flip="none" rotWithShape="1">
              <a:gsLst>
                <a:gs pos="9000">
                  <a:schemeClr val="bg1"/>
                </a:gs>
                <a:gs pos="100000">
                  <a:schemeClr val="bg1">
                    <a:alpha val="0"/>
                  </a:schemeClr>
                </a:gs>
              </a:gsLst>
              <a:path path="shap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de-DE" sz="2448" kern="0" err="1">
                <a:gradFill>
                  <a:gsLst>
                    <a:gs pos="0">
                      <a:srgbClr val="FFFFFF"/>
                    </a:gs>
                    <a:gs pos="100000">
                      <a:srgbClr val="FFFFFF"/>
                    </a:gs>
                  </a:gsLst>
                  <a:lin ang="5400000" scaled="0"/>
                </a:gradFill>
                <a:latin typeface="Segoe UI"/>
                <a:cs typeface="Segoe UI" pitchFamily="34" charset="0"/>
              </a:endParaRPr>
            </a:p>
          </p:txBody>
        </p:sp>
        <p:cxnSp>
          <p:nvCxnSpPr>
            <p:cNvPr id="238" name="Straight Arrow Connector 237">
              <a:extLst>
                <a:ext uri="{FF2B5EF4-FFF2-40B4-BE49-F238E27FC236}">
                  <a16:creationId xmlns:a16="http://schemas.microsoft.com/office/drawing/2014/main" id="{6544C8F5-A900-4805-966C-12F162C716B8}"/>
                </a:ext>
              </a:extLst>
            </p:cNvPr>
            <p:cNvCxnSpPr>
              <a:cxnSpLocks/>
            </p:cNvCxnSpPr>
            <p:nvPr/>
          </p:nvCxnSpPr>
          <p:spPr>
            <a:xfrm flipH="1">
              <a:off x="8140373" y="3047077"/>
              <a:ext cx="365760" cy="155448"/>
            </a:xfrm>
            <a:prstGeom prst="straightConnector1">
              <a:avLst/>
            </a:prstGeom>
            <a:noFill/>
            <a:ln w="28575" cap="flat" cmpd="sng" algn="ctr">
              <a:solidFill>
                <a:srgbClr val="0078D4"/>
              </a:solidFill>
              <a:prstDash val="solid"/>
              <a:headEnd type="none" w="lg" len="med"/>
              <a:tailEnd type="triangle" w="sm" len="sm"/>
            </a:ln>
            <a:effectLst/>
          </p:spPr>
        </p:cxnSp>
        <p:sp>
          <p:nvSpPr>
            <p:cNvPr id="239" name="Text Placeholder 2">
              <a:extLst>
                <a:ext uri="{FF2B5EF4-FFF2-40B4-BE49-F238E27FC236}">
                  <a16:creationId xmlns:a16="http://schemas.microsoft.com/office/drawing/2014/main" id="{813DC797-9735-4246-A004-5AEDAE8251F2}"/>
                </a:ext>
              </a:extLst>
            </p:cNvPr>
            <p:cNvSpPr txBox="1">
              <a:spLocks/>
            </p:cNvSpPr>
            <p:nvPr/>
          </p:nvSpPr>
          <p:spPr>
            <a:xfrm rot="20129392" flipH="1">
              <a:off x="8561242" y="2624549"/>
              <a:ext cx="1371600"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spcBef>
                  <a:spcPts val="816"/>
                </a:spcBef>
                <a:defRPr/>
              </a:pPr>
              <a:r>
                <a:rPr lang="en-US" sz="1203">
                  <a:solidFill>
                    <a:srgbClr val="1A1A1A"/>
                  </a:solidFill>
                  <a:latin typeface="Segoe UI Semibold"/>
                </a:rPr>
                <a:t>Operational data</a:t>
              </a:r>
            </a:p>
          </p:txBody>
        </p:sp>
        <p:cxnSp>
          <p:nvCxnSpPr>
            <p:cNvPr id="240" name="Straight Arrow Connector 239">
              <a:extLst>
                <a:ext uri="{FF2B5EF4-FFF2-40B4-BE49-F238E27FC236}">
                  <a16:creationId xmlns:a16="http://schemas.microsoft.com/office/drawing/2014/main" id="{1709A724-F189-43B8-AEAE-3BEF24D87AB1}"/>
                </a:ext>
              </a:extLst>
            </p:cNvPr>
            <p:cNvCxnSpPr>
              <a:cxnSpLocks/>
            </p:cNvCxnSpPr>
            <p:nvPr/>
          </p:nvCxnSpPr>
          <p:spPr>
            <a:xfrm flipV="1">
              <a:off x="6529102" y="3639968"/>
              <a:ext cx="365760" cy="155448"/>
            </a:xfrm>
            <a:prstGeom prst="straightConnector1">
              <a:avLst/>
            </a:prstGeom>
            <a:noFill/>
            <a:ln w="28575" cap="flat" cmpd="sng" algn="ctr">
              <a:solidFill>
                <a:srgbClr val="0078D4"/>
              </a:solidFill>
              <a:prstDash val="solid"/>
              <a:headEnd type="none" w="lg" len="med"/>
              <a:tailEnd type="triangle" w="sm" len="sm"/>
            </a:ln>
            <a:effectLst/>
          </p:spPr>
        </p:cxnSp>
        <p:sp>
          <p:nvSpPr>
            <p:cNvPr id="241" name="Text Placeholder 2">
              <a:extLst>
                <a:ext uri="{FF2B5EF4-FFF2-40B4-BE49-F238E27FC236}">
                  <a16:creationId xmlns:a16="http://schemas.microsoft.com/office/drawing/2014/main" id="{6767F5A6-6E3E-48A4-99A5-E80EB9EDBCBD}"/>
                </a:ext>
              </a:extLst>
            </p:cNvPr>
            <p:cNvSpPr txBox="1">
              <a:spLocks/>
            </p:cNvSpPr>
            <p:nvPr/>
          </p:nvSpPr>
          <p:spPr>
            <a:xfrm rot="20204829">
              <a:off x="4919515" y="4057088"/>
              <a:ext cx="1570531" cy="18511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51209">
                <a:spcBef>
                  <a:spcPts val="816"/>
                </a:spcBef>
                <a:defRPr/>
              </a:pPr>
              <a:r>
                <a:rPr lang="en-US" sz="1203">
                  <a:solidFill>
                    <a:srgbClr val="1A1A1A"/>
                  </a:solidFill>
                  <a:latin typeface="Segoe UI Semibold"/>
                </a:rPr>
                <a:t>Employee input</a:t>
              </a:r>
            </a:p>
          </p:txBody>
        </p:sp>
        <p:cxnSp>
          <p:nvCxnSpPr>
            <p:cNvPr id="242" name="Straight Arrow Connector 241">
              <a:extLst>
                <a:ext uri="{FF2B5EF4-FFF2-40B4-BE49-F238E27FC236}">
                  <a16:creationId xmlns:a16="http://schemas.microsoft.com/office/drawing/2014/main" id="{403AC703-2A31-469B-9952-A4604652C658}"/>
                </a:ext>
              </a:extLst>
            </p:cNvPr>
            <p:cNvCxnSpPr>
              <a:cxnSpLocks/>
            </p:cNvCxnSpPr>
            <p:nvPr/>
          </p:nvCxnSpPr>
          <p:spPr>
            <a:xfrm>
              <a:off x="6520819" y="3056902"/>
              <a:ext cx="365760" cy="155448"/>
            </a:xfrm>
            <a:prstGeom prst="straightConnector1">
              <a:avLst/>
            </a:prstGeom>
            <a:noFill/>
            <a:ln w="28575" cap="flat" cmpd="sng" algn="ctr">
              <a:solidFill>
                <a:srgbClr val="0078D4"/>
              </a:solidFill>
              <a:prstDash val="solid"/>
              <a:headEnd type="none" w="lg" len="med"/>
              <a:tailEnd type="triangle" w="sm" len="sm"/>
            </a:ln>
            <a:effectLst/>
          </p:spPr>
        </p:cxnSp>
        <p:sp>
          <p:nvSpPr>
            <p:cNvPr id="243" name="Text Placeholder 2">
              <a:extLst>
                <a:ext uri="{FF2B5EF4-FFF2-40B4-BE49-F238E27FC236}">
                  <a16:creationId xmlns:a16="http://schemas.microsoft.com/office/drawing/2014/main" id="{23464256-C5F0-4559-BAFF-1A47E2A840BC}"/>
                </a:ext>
              </a:extLst>
            </p:cNvPr>
            <p:cNvSpPr txBox="1">
              <a:spLocks/>
            </p:cNvSpPr>
            <p:nvPr/>
          </p:nvSpPr>
          <p:spPr>
            <a:xfrm rot="1334090">
              <a:off x="5059291" y="2625571"/>
              <a:ext cx="1371600" cy="18466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51209">
                <a:spcBef>
                  <a:spcPts val="816"/>
                </a:spcBef>
                <a:defRPr/>
              </a:pPr>
              <a:r>
                <a:rPr lang="en-US" sz="1203">
                  <a:solidFill>
                    <a:srgbClr val="1A1A1A"/>
                  </a:solidFill>
                  <a:latin typeface="Segoe UI Semibold"/>
                </a:rPr>
                <a:t>Customer signal</a:t>
              </a:r>
            </a:p>
          </p:txBody>
        </p:sp>
      </p:grpSp>
      <p:sp>
        <p:nvSpPr>
          <p:cNvPr id="244" name="Oval 243">
            <a:extLst>
              <a:ext uri="{FF2B5EF4-FFF2-40B4-BE49-F238E27FC236}">
                <a16:creationId xmlns:a16="http://schemas.microsoft.com/office/drawing/2014/main" id="{C3243222-14D3-4F3A-8BA0-B85D878F8C38}"/>
              </a:ext>
            </a:extLst>
          </p:cNvPr>
          <p:cNvSpPr/>
          <p:nvPr/>
        </p:nvSpPr>
        <p:spPr bwMode="auto">
          <a:xfrm>
            <a:off x="7513171" y="297717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F0ABC072-23F7-4E71-B72A-79FFD6656AFC}"/>
              </a:ext>
            </a:extLst>
          </p:cNvPr>
          <p:cNvSpPr/>
          <p:nvPr/>
        </p:nvSpPr>
        <p:spPr bwMode="auto">
          <a:xfrm>
            <a:off x="7448270" y="297717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6B4A4E1D-79D6-47E9-B1BB-766B508C5F36}"/>
              </a:ext>
            </a:extLst>
          </p:cNvPr>
          <p:cNvSpPr/>
          <p:nvPr/>
        </p:nvSpPr>
        <p:spPr bwMode="auto">
          <a:xfrm>
            <a:off x="7457410" y="295083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10B4FA1-797E-4B9B-9F6C-23A2E7571823}"/>
              </a:ext>
            </a:extLst>
          </p:cNvPr>
          <p:cNvSpPr/>
          <p:nvPr/>
        </p:nvSpPr>
        <p:spPr bwMode="auto">
          <a:xfrm>
            <a:off x="7480535" y="294453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EDB5D391-2F04-4647-9371-34462151786A}"/>
              </a:ext>
            </a:extLst>
          </p:cNvPr>
          <p:cNvSpPr/>
          <p:nvPr/>
        </p:nvSpPr>
        <p:spPr bwMode="auto">
          <a:xfrm>
            <a:off x="7828140" y="300288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CE9BFE58-0F2E-4AC3-B2B3-C8C399F9A725}"/>
              </a:ext>
            </a:extLst>
          </p:cNvPr>
          <p:cNvSpPr/>
          <p:nvPr/>
        </p:nvSpPr>
        <p:spPr bwMode="auto">
          <a:xfrm>
            <a:off x="7763238" y="3002884"/>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C130E45C-2499-4439-92EF-5D73371D1286}"/>
              </a:ext>
            </a:extLst>
          </p:cNvPr>
          <p:cNvSpPr/>
          <p:nvPr/>
        </p:nvSpPr>
        <p:spPr bwMode="auto">
          <a:xfrm>
            <a:off x="7772377" y="2976546"/>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6AF46E92-3113-4FB9-863C-1A14F0A38E70}"/>
              </a:ext>
            </a:extLst>
          </p:cNvPr>
          <p:cNvSpPr/>
          <p:nvPr/>
        </p:nvSpPr>
        <p:spPr bwMode="auto">
          <a:xfrm>
            <a:off x="7795503" y="2970242"/>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Oval 251">
            <a:extLst>
              <a:ext uri="{FF2B5EF4-FFF2-40B4-BE49-F238E27FC236}">
                <a16:creationId xmlns:a16="http://schemas.microsoft.com/office/drawing/2014/main" id="{AAD0B356-908B-4E1D-99A9-4DB8D20B20AD}"/>
              </a:ext>
            </a:extLst>
          </p:cNvPr>
          <p:cNvSpPr/>
          <p:nvPr/>
        </p:nvSpPr>
        <p:spPr bwMode="auto">
          <a:xfrm>
            <a:off x="7517621" y="3969640"/>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C6B7FD4F-76FB-419E-8058-0D5CD57368F7}"/>
              </a:ext>
            </a:extLst>
          </p:cNvPr>
          <p:cNvSpPr/>
          <p:nvPr/>
        </p:nvSpPr>
        <p:spPr bwMode="auto">
          <a:xfrm>
            <a:off x="7452719" y="3969640"/>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BC38E71F-CF8E-4B76-A4FE-2C13ACF9378C}"/>
              </a:ext>
            </a:extLst>
          </p:cNvPr>
          <p:cNvSpPr/>
          <p:nvPr/>
        </p:nvSpPr>
        <p:spPr bwMode="auto">
          <a:xfrm>
            <a:off x="7461859" y="394330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47DF63DB-BFE6-4968-9A40-D5A0AC772C93}"/>
              </a:ext>
            </a:extLst>
          </p:cNvPr>
          <p:cNvSpPr/>
          <p:nvPr/>
        </p:nvSpPr>
        <p:spPr bwMode="auto">
          <a:xfrm>
            <a:off x="7484984" y="3936997"/>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0C963060-35E8-4AAB-9303-C1A4BF71FFD2}"/>
              </a:ext>
            </a:extLst>
          </p:cNvPr>
          <p:cNvSpPr/>
          <p:nvPr/>
        </p:nvSpPr>
        <p:spPr bwMode="auto">
          <a:xfrm>
            <a:off x="7832997" y="394611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Oval 256">
            <a:extLst>
              <a:ext uri="{FF2B5EF4-FFF2-40B4-BE49-F238E27FC236}">
                <a16:creationId xmlns:a16="http://schemas.microsoft.com/office/drawing/2014/main" id="{5E0B11C1-563F-49CA-B9A1-688E5B4666F2}"/>
              </a:ext>
            </a:extLst>
          </p:cNvPr>
          <p:cNvSpPr/>
          <p:nvPr/>
        </p:nvSpPr>
        <p:spPr bwMode="auto">
          <a:xfrm>
            <a:off x="7768095" y="3946113"/>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Oval 257">
            <a:extLst>
              <a:ext uri="{FF2B5EF4-FFF2-40B4-BE49-F238E27FC236}">
                <a16:creationId xmlns:a16="http://schemas.microsoft.com/office/drawing/2014/main" id="{F4114FBA-91EC-4C6B-9630-21E3BE2B9266}"/>
              </a:ext>
            </a:extLst>
          </p:cNvPr>
          <p:cNvSpPr/>
          <p:nvPr/>
        </p:nvSpPr>
        <p:spPr bwMode="auto">
          <a:xfrm>
            <a:off x="7777234" y="3919775"/>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Oval 258">
            <a:extLst>
              <a:ext uri="{FF2B5EF4-FFF2-40B4-BE49-F238E27FC236}">
                <a16:creationId xmlns:a16="http://schemas.microsoft.com/office/drawing/2014/main" id="{5B4F489D-5570-45D2-927B-D7226372CEB5}"/>
              </a:ext>
            </a:extLst>
          </p:cNvPr>
          <p:cNvSpPr/>
          <p:nvPr/>
        </p:nvSpPr>
        <p:spPr bwMode="auto">
          <a:xfrm>
            <a:off x="7800360" y="3913471"/>
            <a:ext cx="65274" cy="65274"/>
          </a:xfrm>
          <a:prstGeom prst="ellipse">
            <a:avLst/>
          </a:prstGeom>
          <a:solidFill>
            <a:srgbClr val="1A1A1A"/>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de-DE"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3">
            <a:extLst>
              <a:ext uri="{FF2B5EF4-FFF2-40B4-BE49-F238E27FC236}">
                <a16:creationId xmlns:a16="http://schemas.microsoft.com/office/drawing/2014/main" id="{FB073FA4-C169-4408-8672-79E163870D64}"/>
              </a:ext>
            </a:extLst>
          </p:cNvPr>
          <p:cNvSpPr>
            <a:spLocks noChangeArrowheads="1"/>
          </p:cNvSpPr>
          <p:nvPr/>
        </p:nvSpPr>
        <p:spPr bwMode="auto">
          <a:xfrm>
            <a:off x="7077404" y="2906690"/>
            <a:ext cx="1179068" cy="1181145"/>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grpSp>
        <p:nvGrpSpPr>
          <p:cNvPr id="275" name="Group 274">
            <a:extLst>
              <a:ext uri="{FF2B5EF4-FFF2-40B4-BE49-F238E27FC236}">
                <a16:creationId xmlns:a16="http://schemas.microsoft.com/office/drawing/2014/main" id="{C0A3D3ED-1098-4618-8523-22749284E6EA}"/>
              </a:ext>
            </a:extLst>
          </p:cNvPr>
          <p:cNvGrpSpPr/>
          <p:nvPr/>
        </p:nvGrpSpPr>
        <p:grpSpPr>
          <a:xfrm>
            <a:off x="596637" y="4308578"/>
            <a:ext cx="3860658" cy="233121"/>
            <a:chOff x="584201" y="4224581"/>
            <a:chExt cx="3785786" cy="228600"/>
          </a:xfrm>
        </p:grpSpPr>
        <p:sp>
          <p:nvSpPr>
            <p:cNvPr id="276" name="Oval 275">
              <a:extLst>
                <a:ext uri="{FF2B5EF4-FFF2-40B4-BE49-F238E27FC236}">
                  <a16:creationId xmlns:a16="http://schemas.microsoft.com/office/drawing/2014/main" id="{6BAACF42-CA87-4734-AF7B-50150E0CF8BE}"/>
                </a:ext>
              </a:extLst>
            </p:cNvPr>
            <p:cNvSpPr/>
            <p:nvPr/>
          </p:nvSpPr>
          <p:spPr bwMode="auto">
            <a:xfrm>
              <a:off x="584201" y="4224581"/>
              <a:ext cx="228600" cy="2286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de-DE" sz="1224" b="1" kern="0">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277" name="Text Placeholder 2">
              <a:extLst>
                <a:ext uri="{FF2B5EF4-FFF2-40B4-BE49-F238E27FC236}">
                  <a16:creationId xmlns:a16="http://schemas.microsoft.com/office/drawing/2014/main" id="{1A144AAE-1F3B-4734-9784-0F207590C8B0}"/>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spcBef>
                  <a:spcPts val="816"/>
                </a:spcBef>
                <a:defRPr/>
              </a:pPr>
              <a:r>
                <a:rPr lang="en-US" sz="1224">
                  <a:gradFill>
                    <a:gsLst>
                      <a:gs pos="1250">
                        <a:srgbClr val="1A1A1A"/>
                      </a:gs>
                      <a:gs pos="100000">
                        <a:srgbClr val="1A1A1A"/>
                      </a:gs>
                    </a:gsLst>
                    <a:lin ang="5400000" scaled="0"/>
                  </a:gradFill>
                  <a:latin typeface="Segoe UI Semibold"/>
                </a:rPr>
                <a:t>Data: Capture digital signal across business</a:t>
              </a:r>
            </a:p>
          </p:txBody>
        </p:sp>
      </p:grpSp>
      <p:grpSp>
        <p:nvGrpSpPr>
          <p:cNvPr id="278" name="Group 277">
            <a:extLst>
              <a:ext uri="{FF2B5EF4-FFF2-40B4-BE49-F238E27FC236}">
                <a16:creationId xmlns:a16="http://schemas.microsoft.com/office/drawing/2014/main" id="{3AFD23A9-0EBB-4AFE-9CDF-F6641DEA47AC}"/>
              </a:ext>
            </a:extLst>
          </p:cNvPr>
          <p:cNvGrpSpPr/>
          <p:nvPr/>
        </p:nvGrpSpPr>
        <p:grpSpPr>
          <a:xfrm>
            <a:off x="596637" y="4678465"/>
            <a:ext cx="3860658" cy="233121"/>
            <a:chOff x="584201" y="4224581"/>
            <a:chExt cx="3785786" cy="228600"/>
          </a:xfrm>
        </p:grpSpPr>
        <p:sp>
          <p:nvSpPr>
            <p:cNvPr id="279" name="Oval 278">
              <a:extLst>
                <a:ext uri="{FF2B5EF4-FFF2-40B4-BE49-F238E27FC236}">
                  <a16:creationId xmlns:a16="http://schemas.microsoft.com/office/drawing/2014/main" id="{AAF9D5FA-0801-4BEC-A60D-F3B1067DB032}"/>
                </a:ext>
              </a:extLst>
            </p:cNvPr>
            <p:cNvSpPr/>
            <p:nvPr/>
          </p:nvSpPr>
          <p:spPr bwMode="auto">
            <a:xfrm>
              <a:off x="584201" y="4224581"/>
              <a:ext cx="228600" cy="228600"/>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de-DE" sz="1224" b="1" kern="0">
                  <a:gradFill>
                    <a:gsLst>
                      <a:gs pos="63717">
                        <a:srgbClr val="1A1A1A"/>
                      </a:gs>
                      <a:gs pos="90000">
                        <a:srgbClr val="1A1A1A"/>
                      </a:gs>
                    </a:gsLst>
                    <a:lin ang="5400000" scaled="0"/>
                  </a:gradFill>
                  <a:latin typeface="Segoe UI"/>
                  <a:ea typeface="Segoe UI" pitchFamily="34" charset="0"/>
                  <a:cs typeface="Segoe UI" pitchFamily="34" charset="0"/>
                </a:rPr>
                <a:t>2</a:t>
              </a:r>
            </a:p>
          </p:txBody>
        </p:sp>
        <p:sp>
          <p:nvSpPr>
            <p:cNvPr id="280" name="Text Placeholder 2">
              <a:extLst>
                <a:ext uri="{FF2B5EF4-FFF2-40B4-BE49-F238E27FC236}">
                  <a16:creationId xmlns:a16="http://schemas.microsoft.com/office/drawing/2014/main" id="{B23A18F4-20DF-49D4-8C9A-36C4F4E5FDEC}"/>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spcBef>
                  <a:spcPts val="816"/>
                </a:spcBef>
                <a:defRPr/>
              </a:pPr>
              <a:r>
                <a:rPr lang="en-US" sz="1224">
                  <a:gradFill>
                    <a:gsLst>
                      <a:gs pos="1250">
                        <a:srgbClr val="1A1A1A"/>
                      </a:gs>
                      <a:gs pos="100000">
                        <a:srgbClr val="1A1A1A"/>
                      </a:gs>
                    </a:gsLst>
                    <a:lin ang="5400000" scaled="0"/>
                  </a:gradFill>
                  <a:latin typeface="Segoe UI Semibold"/>
                </a:rPr>
                <a:t>Insight: Connect and synthesize data</a:t>
              </a:r>
            </a:p>
          </p:txBody>
        </p:sp>
      </p:grpSp>
      <p:grpSp>
        <p:nvGrpSpPr>
          <p:cNvPr id="281" name="Group 280">
            <a:extLst>
              <a:ext uri="{FF2B5EF4-FFF2-40B4-BE49-F238E27FC236}">
                <a16:creationId xmlns:a16="http://schemas.microsoft.com/office/drawing/2014/main" id="{8A2C9267-BACD-420C-88E7-2D1DD659B8ED}"/>
              </a:ext>
            </a:extLst>
          </p:cNvPr>
          <p:cNvGrpSpPr/>
          <p:nvPr/>
        </p:nvGrpSpPr>
        <p:grpSpPr>
          <a:xfrm>
            <a:off x="596637" y="5048351"/>
            <a:ext cx="3860658" cy="233121"/>
            <a:chOff x="584201" y="4224581"/>
            <a:chExt cx="3785786" cy="228600"/>
          </a:xfrm>
        </p:grpSpPr>
        <p:sp>
          <p:nvSpPr>
            <p:cNvPr id="282" name="Oval 281">
              <a:extLst>
                <a:ext uri="{FF2B5EF4-FFF2-40B4-BE49-F238E27FC236}">
                  <a16:creationId xmlns:a16="http://schemas.microsoft.com/office/drawing/2014/main" id="{357C4BE1-D655-422C-B666-35DE3F100297}"/>
                </a:ext>
              </a:extLst>
            </p:cNvPr>
            <p:cNvSpPr/>
            <p:nvPr/>
          </p:nvSpPr>
          <p:spPr bwMode="auto">
            <a:xfrm>
              <a:off x="584201" y="4224581"/>
              <a:ext cx="228600" cy="228600"/>
            </a:xfrm>
            <a:prstGeom prst="ellipse">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fontAlgn="base">
                <a:spcBef>
                  <a:spcPct val="0"/>
                </a:spcBef>
                <a:spcAft>
                  <a:spcPct val="0"/>
                </a:spcAft>
                <a:defRPr/>
              </a:pPr>
              <a:r>
                <a:rPr lang="de-DE" sz="1224" b="1" kern="0">
                  <a:gradFill>
                    <a:gsLst>
                      <a:gs pos="0">
                        <a:srgbClr val="FFFFFF"/>
                      </a:gs>
                      <a:gs pos="100000">
                        <a:srgbClr val="FFFFFF"/>
                      </a:gs>
                    </a:gsLst>
                    <a:lin ang="5400000" scaled="0"/>
                  </a:gradFill>
                  <a:latin typeface="Segoe UI"/>
                  <a:ea typeface="Segoe UI" pitchFamily="34" charset="0"/>
                  <a:cs typeface="Segoe UI" pitchFamily="34" charset="0"/>
                </a:rPr>
                <a:t>3</a:t>
              </a:r>
            </a:p>
          </p:txBody>
        </p:sp>
        <p:sp>
          <p:nvSpPr>
            <p:cNvPr id="283" name="Text Placeholder 2">
              <a:extLst>
                <a:ext uri="{FF2B5EF4-FFF2-40B4-BE49-F238E27FC236}">
                  <a16:creationId xmlns:a16="http://schemas.microsoft.com/office/drawing/2014/main" id="{12A16787-E70D-42E8-980B-2B1273A74FE9}"/>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spcBef>
                  <a:spcPts val="816"/>
                </a:spcBef>
                <a:defRPr/>
              </a:pPr>
              <a:r>
                <a:rPr lang="en-US" sz="1224">
                  <a:gradFill>
                    <a:gsLst>
                      <a:gs pos="1250">
                        <a:srgbClr val="1A1A1A"/>
                      </a:gs>
                      <a:gs pos="100000">
                        <a:srgbClr val="1A1A1A"/>
                      </a:gs>
                    </a:gsLst>
                    <a:lin ang="5400000" scaled="0"/>
                  </a:gradFill>
                  <a:latin typeface="Segoe UI Semibold"/>
                </a:rPr>
                <a:t>Action: Improve business outcomes</a:t>
              </a:r>
            </a:p>
          </p:txBody>
        </p:sp>
      </p:grpSp>
      <p:grpSp>
        <p:nvGrpSpPr>
          <p:cNvPr id="146" name="Group 145">
            <a:extLst>
              <a:ext uri="{FF2B5EF4-FFF2-40B4-BE49-F238E27FC236}">
                <a16:creationId xmlns:a16="http://schemas.microsoft.com/office/drawing/2014/main" id="{34BC9330-3F30-4681-A80A-0BBBA2DE840D}"/>
              </a:ext>
            </a:extLst>
          </p:cNvPr>
          <p:cNvGrpSpPr>
            <a:grpSpLocks noChangeAspect="1"/>
          </p:cNvGrpSpPr>
          <p:nvPr/>
        </p:nvGrpSpPr>
        <p:grpSpPr bwMode="auto">
          <a:xfrm>
            <a:off x="5660319" y="1489608"/>
            <a:ext cx="1015934" cy="1018958"/>
            <a:chOff x="3502" y="1823"/>
            <a:chExt cx="672" cy="674"/>
          </a:xfrm>
        </p:grpSpPr>
        <p:sp>
          <p:nvSpPr>
            <p:cNvPr id="147" name="Oval 146">
              <a:extLst>
                <a:ext uri="{FF2B5EF4-FFF2-40B4-BE49-F238E27FC236}">
                  <a16:creationId xmlns:a16="http://schemas.microsoft.com/office/drawing/2014/main" id="{98D091C3-D377-4B3C-A214-52F156CDEC8E}"/>
                </a:ext>
              </a:extLst>
            </p:cNvPr>
            <p:cNvSpPr>
              <a:spLocks noChangeArrowheads="1"/>
            </p:cNvSpPr>
            <p:nvPr/>
          </p:nvSpPr>
          <p:spPr bwMode="auto">
            <a:xfrm>
              <a:off x="3502" y="1823"/>
              <a:ext cx="672"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148" name="Freeform 147">
              <a:extLst>
                <a:ext uri="{FF2B5EF4-FFF2-40B4-BE49-F238E27FC236}">
                  <a16:creationId xmlns:a16="http://schemas.microsoft.com/office/drawing/2014/main" id="{E9E5FC9B-83AC-4204-825A-AF1BF3ED200D}"/>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49" name="Line 148">
              <a:extLst>
                <a:ext uri="{FF2B5EF4-FFF2-40B4-BE49-F238E27FC236}">
                  <a16:creationId xmlns:a16="http://schemas.microsoft.com/office/drawing/2014/main" id="{9A227A33-BD19-43DB-B746-1A3F9D1285E7}"/>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0" name="Line 149">
              <a:extLst>
                <a:ext uri="{FF2B5EF4-FFF2-40B4-BE49-F238E27FC236}">
                  <a16:creationId xmlns:a16="http://schemas.microsoft.com/office/drawing/2014/main" id="{47E55543-A3D7-461C-9F09-4A255DF3E580}"/>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1" name="Freeform 150">
              <a:extLst>
                <a:ext uri="{FF2B5EF4-FFF2-40B4-BE49-F238E27FC236}">
                  <a16:creationId xmlns:a16="http://schemas.microsoft.com/office/drawing/2014/main" id="{D65877BC-AE90-43F5-BD71-D1F468CA46A7}"/>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2" name="Freeform 151">
              <a:extLst>
                <a:ext uri="{FF2B5EF4-FFF2-40B4-BE49-F238E27FC236}">
                  <a16:creationId xmlns:a16="http://schemas.microsoft.com/office/drawing/2014/main" id="{69E708DA-09DE-4C9D-B57F-90895480A976}"/>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3" name="Freeform 152">
              <a:extLst>
                <a:ext uri="{FF2B5EF4-FFF2-40B4-BE49-F238E27FC236}">
                  <a16:creationId xmlns:a16="http://schemas.microsoft.com/office/drawing/2014/main" id="{A712DBB4-5A88-4CBF-98E0-523D003E4EB4}"/>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4" name="Line 153">
              <a:extLst>
                <a:ext uri="{FF2B5EF4-FFF2-40B4-BE49-F238E27FC236}">
                  <a16:creationId xmlns:a16="http://schemas.microsoft.com/office/drawing/2014/main" id="{C3938FB7-404C-4C3D-8BDA-27E9B6E9079D}"/>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5" name="Line 154">
              <a:extLst>
                <a:ext uri="{FF2B5EF4-FFF2-40B4-BE49-F238E27FC236}">
                  <a16:creationId xmlns:a16="http://schemas.microsoft.com/office/drawing/2014/main" id="{6E4817AF-3BF4-440D-A3FF-17FB43B479C4}"/>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56" name="Freeform 155">
              <a:extLst>
                <a:ext uri="{FF2B5EF4-FFF2-40B4-BE49-F238E27FC236}">
                  <a16:creationId xmlns:a16="http://schemas.microsoft.com/office/drawing/2014/main" id="{891BE7A4-BEF9-4844-9F13-5CF7366AA0E2}"/>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157" name="Group 101">
            <a:extLst>
              <a:ext uri="{FF2B5EF4-FFF2-40B4-BE49-F238E27FC236}">
                <a16:creationId xmlns:a16="http://schemas.microsoft.com/office/drawing/2014/main" id="{7BDBC22B-5248-49C4-8308-E5E2CF4C6330}"/>
              </a:ext>
            </a:extLst>
          </p:cNvPr>
          <p:cNvGrpSpPr>
            <a:grpSpLocks noChangeAspect="1"/>
          </p:cNvGrpSpPr>
          <p:nvPr/>
        </p:nvGrpSpPr>
        <p:grpSpPr bwMode="auto">
          <a:xfrm>
            <a:off x="5660319" y="4485959"/>
            <a:ext cx="1015936" cy="1018958"/>
            <a:chOff x="3504" y="1821"/>
            <a:chExt cx="672" cy="674"/>
          </a:xfrm>
        </p:grpSpPr>
        <p:sp>
          <p:nvSpPr>
            <p:cNvPr id="158" name="Oval 102">
              <a:extLst>
                <a:ext uri="{FF2B5EF4-FFF2-40B4-BE49-F238E27FC236}">
                  <a16:creationId xmlns:a16="http://schemas.microsoft.com/office/drawing/2014/main" id="{DEEECA41-D458-4993-9158-255CD8C149F3}"/>
                </a:ext>
              </a:extLst>
            </p:cNvPr>
            <p:cNvSpPr>
              <a:spLocks noChangeArrowheads="1"/>
            </p:cNvSpPr>
            <p:nvPr/>
          </p:nvSpPr>
          <p:spPr bwMode="auto">
            <a:xfrm>
              <a:off x="3504" y="1821"/>
              <a:ext cx="672"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159" name="Freeform 103">
              <a:extLst>
                <a:ext uri="{FF2B5EF4-FFF2-40B4-BE49-F238E27FC236}">
                  <a16:creationId xmlns:a16="http://schemas.microsoft.com/office/drawing/2014/main" id="{E0E7CD7A-6075-40E5-AB54-C0983D23D2C8}"/>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0" name="Freeform 104">
              <a:extLst>
                <a:ext uri="{FF2B5EF4-FFF2-40B4-BE49-F238E27FC236}">
                  <a16:creationId xmlns:a16="http://schemas.microsoft.com/office/drawing/2014/main" id="{D6F1690B-2896-489A-9DEA-E48BAF9D820A}"/>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1" name="Freeform 105">
              <a:extLst>
                <a:ext uri="{FF2B5EF4-FFF2-40B4-BE49-F238E27FC236}">
                  <a16:creationId xmlns:a16="http://schemas.microsoft.com/office/drawing/2014/main" id="{666A79EF-8480-459C-B42A-18DA316F07AE}"/>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2" name="Freeform 106">
              <a:extLst>
                <a:ext uri="{FF2B5EF4-FFF2-40B4-BE49-F238E27FC236}">
                  <a16:creationId xmlns:a16="http://schemas.microsoft.com/office/drawing/2014/main" id="{B28BCF98-3B40-4766-9933-4545EC37058C}"/>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3" name="Freeform 107">
              <a:extLst>
                <a:ext uri="{FF2B5EF4-FFF2-40B4-BE49-F238E27FC236}">
                  <a16:creationId xmlns:a16="http://schemas.microsoft.com/office/drawing/2014/main" id="{856B5276-EC79-4AEF-9E73-503FF3D26485}"/>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4" name="Freeform 108">
              <a:extLst>
                <a:ext uri="{FF2B5EF4-FFF2-40B4-BE49-F238E27FC236}">
                  <a16:creationId xmlns:a16="http://schemas.microsoft.com/office/drawing/2014/main" id="{406F4859-CA96-4481-A709-E2A126416799}"/>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5" name="Freeform 109">
              <a:extLst>
                <a:ext uri="{FF2B5EF4-FFF2-40B4-BE49-F238E27FC236}">
                  <a16:creationId xmlns:a16="http://schemas.microsoft.com/office/drawing/2014/main" id="{462847F8-0F80-4E20-A053-DF0A4A7E6A96}"/>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6" name="Freeform 110">
              <a:extLst>
                <a:ext uri="{FF2B5EF4-FFF2-40B4-BE49-F238E27FC236}">
                  <a16:creationId xmlns:a16="http://schemas.microsoft.com/office/drawing/2014/main" id="{68E0E1D0-A219-49DC-B60F-52DE0CF3A734}"/>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7" name="Freeform 111">
              <a:extLst>
                <a:ext uri="{FF2B5EF4-FFF2-40B4-BE49-F238E27FC236}">
                  <a16:creationId xmlns:a16="http://schemas.microsoft.com/office/drawing/2014/main" id="{4B2759B3-91B1-41E8-A843-5A12D89CA842}"/>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8" name="Freeform 112">
              <a:extLst>
                <a:ext uri="{FF2B5EF4-FFF2-40B4-BE49-F238E27FC236}">
                  <a16:creationId xmlns:a16="http://schemas.microsoft.com/office/drawing/2014/main" id="{C202B810-0D71-49F6-A586-1D28225D65C0}"/>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69" name="Freeform 113">
              <a:extLst>
                <a:ext uri="{FF2B5EF4-FFF2-40B4-BE49-F238E27FC236}">
                  <a16:creationId xmlns:a16="http://schemas.microsoft.com/office/drawing/2014/main" id="{63D14F95-4AF9-473F-8285-84C5B4CBC294}"/>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0" name="Freeform 114">
              <a:extLst>
                <a:ext uri="{FF2B5EF4-FFF2-40B4-BE49-F238E27FC236}">
                  <a16:creationId xmlns:a16="http://schemas.microsoft.com/office/drawing/2014/main" id="{ABB18489-D302-4176-94AC-ED21AA427F66}"/>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1" name="Freeform 115">
              <a:extLst>
                <a:ext uri="{FF2B5EF4-FFF2-40B4-BE49-F238E27FC236}">
                  <a16:creationId xmlns:a16="http://schemas.microsoft.com/office/drawing/2014/main" id="{133BF3CE-1E37-43F5-8FF8-C0199FE28CDF}"/>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2" name="Freeform 116">
              <a:extLst>
                <a:ext uri="{FF2B5EF4-FFF2-40B4-BE49-F238E27FC236}">
                  <a16:creationId xmlns:a16="http://schemas.microsoft.com/office/drawing/2014/main" id="{A952AAA0-FD69-4283-B902-9B09DF01D186}"/>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3" name="Freeform 117">
              <a:extLst>
                <a:ext uri="{FF2B5EF4-FFF2-40B4-BE49-F238E27FC236}">
                  <a16:creationId xmlns:a16="http://schemas.microsoft.com/office/drawing/2014/main" id="{8100BF9B-9C1A-4F1E-87B6-1F2C0387749F}"/>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4" name="Freeform 118">
              <a:extLst>
                <a:ext uri="{FF2B5EF4-FFF2-40B4-BE49-F238E27FC236}">
                  <a16:creationId xmlns:a16="http://schemas.microsoft.com/office/drawing/2014/main" id="{E634060C-2150-4D19-BC2A-CC76E2A26A49}"/>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5" name="Freeform 119">
              <a:extLst>
                <a:ext uri="{FF2B5EF4-FFF2-40B4-BE49-F238E27FC236}">
                  <a16:creationId xmlns:a16="http://schemas.microsoft.com/office/drawing/2014/main" id="{FB68ACC0-4B03-4120-9433-3AAD05E3DFF9}"/>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76" name="Freeform 120">
              <a:extLst>
                <a:ext uri="{FF2B5EF4-FFF2-40B4-BE49-F238E27FC236}">
                  <a16:creationId xmlns:a16="http://schemas.microsoft.com/office/drawing/2014/main" id="{1BD98F41-8B8B-4F8E-A6A3-E5EF84F662F7}"/>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177" name="Group 137">
            <a:extLst>
              <a:ext uri="{FF2B5EF4-FFF2-40B4-BE49-F238E27FC236}">
                <a16:creationId xmlns:a16="http://schemas.microsoft.com/office/drawing/2014/main" id="{23AC57CB-42E6-43F7-9B0F-4EF7D9E04208}"/>
              </a:ext>
            </a:extLst>
          </p:cNvPr>
          <p:cNvGrpSpPr>
            <a:grpSpLocks noChangeAspect="1"/>
          </p:cNvGrpSpPr>
          <p:nvPr/>
        </p:nvGrpSpPr>
        <p:grpSpPr bwMode="auto">
          <a:xfrm>
            <a:off x="8656672" y="4485959"/>
            <a:ext cx="1018958" cy="1018958"/>
            <a:chOff x="3504" y="1823"/>
            <a:chExt cx="674" cy="674"/>
          </a:xfrm>
        </p:grpSpPr>
        <p:sp>
          <p:nvSpPr>
            <p:cNvPr id="178" name="Oval 138">
              <a:extLst>
                <a:ext uri="{FF2B5EF4-FFF2-40B4-BE49-F238E27FC236}">
                  <a16:creationId xmlns:a16="http://schemas.microsoft.com/office/drawing/2014/main" id="{6834B869-2E55-47BB-81DB-BF9552347923}"/>
                </a:ext>
              </a:extLst>
            </p:cNvPr>
            <p:cNvSpPr>
              <a:spLocks noChangeArrowheads="1"/>
            </p:cNvSpPr>
            <p:nvPr/>
          </p:nvSpPr>
          <p:spPr bwMode="auto">
            <a:xfrm>
              <a:off x="3504" y="1823"/>
              <a:ext cx="674"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179" name="Freeform 139">
              <a:extLst>
                <a:ext uri="{FF2B5EF4-FFF2-40B4-BE49-F238E27FC236}">
                  <a16:creationId xmlns:a16="http://schemas.microsoft.com/office/drawing/2014/main" id="{8D53549C-97ED-486D-BF6E-DE599F053CD6}"/>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0" name="Freeform 140">
              <a:extLst>
                <a:ext uri="{FF2B5EF4-FFF2-40B4-BE49-F238E27FC236}">
                  <a16:creationId xmlns:a16="http://schemas.microsoft.com/office/drawing/2014/main" id="{10715669-B97B-4C8B-9A96-9710D85B88E1}"/>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1" name="Freeform 141">
              <a:extLst>
                <a:ext uri="{FF2B5EF4-FFF2-40B4-BE49-F238E27FC236}">
                  <a16:creationId xmlns:a16="http://schemas.microsoft.com/office/drawing/2014/main" id="{10E0C5F8-CC4E-4CFD-B916-D1A20884BCA7}"/>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2" name="Freeform 142">
              <a:extLst>
                <a:ext uri="{FF2B5EF4-FFF2-40B4-BE49-F238E27FC236}">
                  <a16:creationId xmlns:a16="http://schemas.microsoft.com/office/drawing/2014/main" id="{55BBC96A-1A51-4BB3-9D2E-06DF7D9DBEA2}"/>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183" name="Group 123">
            <a:extLst>
              <a:ext uri="{FF2B5EF4-FFF2-40B4-BE49-F238E27FC236}">
                <a16:creationId xmlns:a16="http://schemas.microsoft.com/office/drawing/2014/main" id="{7A4530A9-6021-4558-8A32-A28C2605AB59}"/>
              </a:ext>
            </a:extLst>
          </p:cNvPr>
          <p:cNvGrpSpPr>
            <a:grpSpLocks noChangeAspect="1"/>
          </p:cNvGrpSpPr>
          <p:nvPr/>
        </p:nvGrpSpPr>
        <p:grpSpPr bwMode="auto">
          <a:xfrm>
            <a:off x="8656670" y="1489608"/>
            <a:ext cx="1021982" cy="1018958"/>
            <a:chOff x="3502" y="1825"/>
            <a:chExt cx="676" cy="674"/>
          </a:xfrm>
        </p:grpSpPr>
        <p:sp>
          <p:nvSpPr>
            <p:cNvPr id="184" name="Oval 124">
              <a:extLst>
                <a:ext uri="{FF2B5EF4-FFF2-40B4-BE49-F238E27FC236}">
                  <a16:creationId xmlns:a16="http://schemas.microsoft.com/office/drawing/2014/main" id="{D683FA8A-10ED-4A26-B666-10CC854C6624}"/>
                </a:ext>
              </a:extLst>
            </p:cNvPr>
            <p:cNvSpPr>
              <a:spLocks noChangeArrowheads="1"/>
            </p:cNvSpPr>
            <p:nvPr/>
          </p:nvSpPr>
          <p:spPr bwMode="auto">
            <a:xfrm>
              <a:off x="3502" y="1825"/>
              <a:ext cx="676"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185" name="Freeform 125">
              <a:extLst>
                <a:ext uri="{FF2B5EF4-FFF2-40B4-BE49-F238E27FC236}">
                  <a16:creationId xmlns:a16="http://schemas.microsoft.com/office/drawing/2014/main" id="{466A58F6-54AA-4906-AED2-0E8CA8CC6D6C}"/>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6" name="Freeform 126">
              <a:extLst>
                <a:ext uri="{FF2B5EF4-FFF2-40B4-BE49-F238E27FC236}">
                  <a16:creationId xmlns:a16="http://schemas.microsoft.com/office/drawing/2014/main" id="{5C197197-D095-496D-804B-8195193EE625}"/>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7" name="Freeform 127">
              <a:extLst>
                <a:ext uri="{FF2B5EF4-FFF2-40B4-BE49-F238E27FC236}">
                  <a16:creationId xmlns:a16="http://schemas.microsoft.com/office/drawing/2014/main" id="{93EB7496-D2B3-4202-8107-7CF684874F65}"/>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8" name="Freeform 128">
              <a:extLst>
                <a:ext uri="{FF2B5EF4-FFF2-40B4-BE49-F238E27FC236}">
                  <a16:creationId xmlns:a16="http://schemas.microsoft.com/office/drawing/2014/main" id="{94C653B2-C1A8-4CEE-9D33-3358DDB12BC9}"/>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89" name="Freeform 129">
              <a:extLst>
                <a:ext uri="{FF2B5EF4-FFF2-40B4-BE49-F238E27FC236}">
                  <a16:creationId xmlns:a16="http://schemas.microsoft.com/office/drawing/2014/main" id="{566DED3E-AE94-4397-83DC-66A989596686}"/>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90" name="Freeform 130">
              <a:extLst>
                <a:ext uri="{FF2B5EF4-FFF2-40B4-BE49-F238E27FC236}">
                  <a16:creationId xmlns:a16="http://schemas.microsoft.com/office/drawing/2014/main" id="{89739710-CAAB-4F53-B55F-BB1F082852DD}"/>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91" name="Freeform 131">
              <a:extLst>
                <a:ext uri="{FF2B5EF4-FFF2-40B4-BE49-F238E27FC236}">
                  <a16:creationId xmlns:a16="http://schemas.microsoft.com/office/drawing/2014/main" id="{566F3FAD-B90E-4490-9523-D9A40E9D958F}"/>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92" name="Freeform 132">
              <a:extLst>
                <a:ext uri="{FF2B5EF4-FFF2-40B4-BE49-F238E27FC236}">
                  <a16:creationId xmlns:a16="http://schemas.microsoft.com/office/drawing/2014/main" id="{E5E2B57C-459A-4330-BC20-35579DAC3B19}"/>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93" name="Freeform 133">
              <a:extLst>
                <a:ext uri="{FF2B5EF4-FFF2-40B4-BE49-F238E27FC236}">
                  <a16:creationId xmlns:a16="http://schemas.microsoft.com/office/drawing/2014/main" id="{16340083-EA39-4442-B1BE-10ED492214FB}"/>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194" name="Freeform 134">
              <a:extLst>
                <a:ext uri="{FF2B5EF4-FFF2-40B4-BE49-F238E27FC236}">
                  <a16:creationId xmlns:a16="http://schemas.microsoft.com/office/drawing/2014/main" id="{731A820D-4911-4ABF-A5FE-DB9F11D776C5}"/>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261" name="Group 260">
            <a:extLst>
              <a:ext uri="{FF2B5EF4-FFF2-40B4-BE49-F238E27FC236}">
                <a16:creationId xmlns:a16="http://schemas.microsoft.com/office/drawing/2014/main" id="{5E8E2074-25A9-452D-A2FD-70B55B213FDD}"/>
              </a:ext>
            </a:extLst>
          </p:cNvPr>
          <p:cNvGrpSpPr/>
          <p:nvPr/>
        </p:nvGrpSpPr>
        <p:grpSpPr>
          <a:xfrm>
            <a:off x="7165965" y="2996292"/>
            <a:ext cx="1001947" cy="1001945"/>
            <a:chOff x="7031510" y="6183940"/>
            <a:chExt cx="899315" cy="899315"/>
          </a:xfrm>
        </p:grpSpPr>
        <p:sp>
          <p:nvSpPr>
            <p:cNvPr id="262" name="Arc 261">
              <a:extLst>
                <a:ext uri="{FF2B5EF4-FFF2-40B4-BE49-F238E27FC236}">
                  <a16:creationId xmlns:a16="http://schemas.microsoft.com/office/drawing/2014/main" id="{B0EA26CA-74D0-49F3-8642-0A8F84FEEDB8}"/>
                </a:ext>
              </a:extLst>
            </p:cNvPr>
            <p:cNvSpPr/>
            <p:nvPr/>
          </p:nvSpPr>
          <p:spPr>
            <a:xfrm>
              <a:off x="7031510" y="6183940"/>
              <a:ext cx="899315" cy="89931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sz="1800" kern="0">
                <a:solidFill>
                  <a:srgbClr val="1A1A1A"/>
                </a:solidFill>
                <a:latin typeface="Segoe UI"/>
              </a:endParaRPr>
            </a:p>
          </p:txBody>
        </p:sp>
        <p:sp>
          <p:nvSpPr>
            <p:cNvPr id="263" name="Arc 262">
              <a:extLst>
                <a:ext uri="{FF2B5EF4-FFF2-40B4-BE49-F238E27FC236}">
                  <a16:creationId xmlns:a16="http://schemas.microsoft.com/office/drawing/2014/main" id="{DF283F5E-241E-4549-93D2-67637D99B462}"/>
                </a:ext>
              </a:extLst>
            </p:cNvPr>
            <p:cNvSpPr/>
            <p:nvPr/>
          </p:nvSpPr>
          <p:spPr>
            <a:xfrm flipH="1" flipV="1">
              <a:off x="7031510" y="6183940"/>
              <a:ext cx="899315" cy="899315"/>
            </a:xfrm>
            <a:prstGeom prst="arc">
              <a:avLst>
                <a:gd name="adj1" fmla="val 16200000"/>
                <a:gd name="adj2" fmla="val 4971885"/>
              </a:avLst>
            </a:prstGeom>
            <a:noFill/>
            <a:ln w="19050" cap="rnd" cmpd="sng" algn="ctr">
              <a:solidFill>
                <a:schemeClr val="bg1">
                  <a:lumMod val="50000"/>
                </a:schemeClr>
              </a:solidFill>
              <a:prstDash val="solid"/>
              <a:headEnd type="none" w="lg" len="med"/>
              <a:tailEnd type="triangle" w="sm" len="sm"/>
            </a:ln>
            <a:effectLst/>
          </p:spPr>
          <p:txBody>
            <a:bodyPr rtlCol="0" anchor="ctr"/>
            <a:lstStyle/>
            <a:p>
              <a:pPr algn="ctr" defTabSz="932504">
                <a:defRPr/>
              </a:pPr>
              <a:endParaRPr lang="de-DE" sz="1800" kern="0">
                <a:solidFill>
                  <a:srgbClr val="1A1A1A"/>
                </a:solidFill>
                <a:latin typeface="Segoe UI"/>
              </a:endParaRPr>
            </a:p>
          </p:txBody>
        </p:sp>
      </p:grpSp>
      <p:sp>
        <p:nvSpPr>
          <p:cNvPr id="264" name="Freeform: Shape 263">
            <a:extLst>
              <a:ext uri="{FF2B5EF4-FFF2-40B4-BE49-F238E27FC236}">
                <a16:creationId xmlns:a16="http://schemas.microsoft.com/office/drawing/2014/main" id="{2F3E2FC8-5CD1-404C-AC6F-A1B5539E4DBA}"/>
              </a:ext>
            </a:extLst>
          </p:cNvPr>
          <p:cNvSpPr/>
          <p:nvPr/>
        </p:nvSpPr>
        <p:spPr bwMode="auto">
          <a:xfrm>
            <a:off x="7363615" y="3337770"/>
            <a:ext cx="542375" cy="311815"/>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286" name="Rectangle 285">
            <a:extLst>
              <a:ext uri="{FF2B5EF4-FFF2-40B4-BE49-F238E27FC236}">
                <a16:creationId xmlns:a16="http://schemas.microsoft.com/office/drawing/2014/main" id="{2BAC15A1-BB2B-421C-8191-4CF64F7730C8}"/>
              </a:ext>
            </a:extLst>
          </p:cNvPr>
          <p:cNvSpPr/>
          <p:nvPr/>
        </p:nvSpPr>
        <p:spPr>
          <a:xfrm>
            <a:off x="7203059" y="3292110"/>
            <a:ext cx="934752" cy="403136"/>
          </a:xfrm>
          <a:prstGeom prst="rect">
            <a:avLst/>
          </a:prstGeom>
        </p:spPr>
        <p:txBody>
          <a:bodyPr wrap="none">
            <a:spAutoFit/>
          </a:bodyPr>
          <a:lstStyle/>
          <a:p>
            <a:pPr algn="ctr" defTabSz="950933" fontAlgn="base">
              <a:lnSpc>
                <a:spcPct val="90000"/>
              </a:lnSpc>
              <a:spcBef>
                <a:spcPct val="0"/>
              </a:spcBef>
              <a:spcAft>
                <a:spcPct val="0"/>
              </a:spcAft>
              <a:defRPr/>
            </a:pPr>
            <a:r>
              <a:rPr lang="de-DE" sz="1122" kern="0">
                <a:gradFill>
                  <a:gsLst>
                    <a:gs pos="8850">
                      <a:srgbClr val="1A1A1A"/>
                    </a:gs>
                    <a:gs pos="25000">
                      <a:srgbClr val="1A1A1A"/>
                    </a:gs>
                  </a:gsLst>
                  <a:lin ang="5400000" scaled="0"/>
                </a:gradFill>
                <a:latin typeface="Segoe UI Semibold"/>
              </a:rPr>
              <a:t>Data +</a:t>
            </a:r>
            <a:br>
              <a:rPr lang="de-DE" sz="1122" kern="0">
                <a:gradFill>
                  <a:gsLst>
                    <a:gs pos="8850">
                      <a:srgbClr val="1A1A1A"/>
                    </a:gs>
                    <a:gs pos="25000">
                      <a:srgbClr val="1A1A1A"/>
                    </a:gs>
                  </a:gsLst>
                  <a:lin ang="5400000" scaled="0"/>
                </a:gradFill>
                <a:latin typeface="Segoe UI Semibold"/>
              </a:rPr>
            </a:br>
            <a:r>
              <a:rPr lang="de-DE" sz="1122" kern="0">
                <a:gradFill>
                  <a:gsLst>
                    <a:gs pos="8850">
                      <a:srgbClr val="1A1A1A"/>
                    </a:gs>
                    <a:gs pos="25000">
                      <a:srgbClr val="1A1A1A"/>
                    </a:gs>
                  </a:gsLst>
                  <a:lin ang="5400000" scaled="0"/>
                </a:gradFill>
                <a:latin typeface="Segoe UI Semibold"/>
              </a:rPr>
              <a:t>intelligence</a:t>
            </a:r>
          </a:p>
        </p:txBody>
      </p:sp>
    </p:spTree>
    <p:extLst>
      <p:ext uri="{BB962C8B-B14F-4D97-AF65-F5344CB8AC3E}">
        <p14:creationId xmlns:p14="http://schemas.microsoft.com/office/powerpoint/2010/main" val="287592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circle(in)">
                                      <p:cBhvr>
                                        <p:cTn id="7" dur="750"/>
                                        <p:tgtEl>
                                          <p:spTgt spid="1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500"/>
                                        <p:tgtEl>
                                          <p:spTgt spid="286"/>
                                        </p:tgtEl>
                                      </p:cBhvr>
                                    </p:animEffect>
                                  </p:childTnLst>
                                </p:cTn>
                              </p:par>
                              <p:par>
                                <p:cTn id="11" presetID="10" presetClass="entr" presetSubtype="0" fill="hold"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fade">
                                      <p:cBhvr>
                                        <p:cTn id="13" dur="500"/>
                                        <p:tgtEl>
                                          <p:spTgt spid="2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500"/>
                                        <p:tgtEl>
                                          <p:spTgt spid="275"/>
                                        </p:tgtEl>
                                      </p:cBhvr>
                                    </p:animEffect>
                                  </p:childTnLst>
                                </p:cTn>
                              </p:par>
                              <p:par>
                                <p:cTn id="19" presetID="10" presetClass="entr" presetSubtype="0" repeatCount="indefinite" fill="hold" grpId="1" nodeType="with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1250"/>
                                        <p:tgtEl>
                                          <p:spTgt spid="208"/>
                                        </p:tgtEl>
                                      </p:cBhvr>
                                    </p:animEffect>
                                  </p:childTnLst>
                                </p:cTn>
                              </p:par>
                              <p:par>
                                <p:cTn id="22" presetID="42" presetClass="path" presetSubtype="0" repeatCount="indefinite" fill="hold" grpId="0" nodeType="withEffect">
                                  <p:stCondLst>
                                    <p:cond delay="0"/>
                                  </p:stCondLst>
                                  <p:childTnLst>
                                    <p:animMotion origin="layout" path="M 3.125E-6 -4.07407E-6 L 0.12994 -0.10115 " pathEditMode="relative" rAng="0" ptsTypes="AA">
                                      <p:cBhvr>
                                        <p:cTn id="23" dur="1250" fill="hold"/>
                                        <p:tgtEl>
                                          <p:spTgt spid="208"/>
                                        </p:tgtEl>
                                        <p:attrNameLst>
                                          <p:attrName>ppt_x</p:attrName>
                                          <p:attrName>ppt_y</p:attrName>
                                        </p:attrNameLst>
                                      </p:cBhvr>
                                      <p:rCtr x="6497" y="-5069"/>
                                    </p:animMotion>
                                  </p:childTnLst>
                                </p:cTn>
                              </p:par>
                              <p:par>
                                <p:cTn id="24" presetID="10" presetClass="entr" presetSubtype="0" repeatCount="indefinite" fill="hold" grpId="1" nodeType="withEffect">
                                  <p:stCondLst>
                                    <p:cond delay="200"/>
                                  </p:stCondLst>
                                  <p:childTnLst>
                                    <p:set>
                                      <p:cBhvr>
                                        <p:cTn id="25" dur="1" fill="hold">
                                          <p:stCondLst>
                                            <p:cond delay="0"/>
                                          </p:stCondLst>
                                        </p:cTn>
                                        <p:tgtEl>
                                          <p:spTgt spid="209"/>
                                        </p:tgtEl>
                                        <p:attrNameLst>
                                          <p:attrName>style.visibility</p:attrName>
                                        </p:attrNameLst>
                                      </p:cBhvr>
                                      <p:to>
                                        <p:strVal val="visible"/>
                                      </p:to>
                                    </p:set>
                                    <p:animEffect transition="in" filter="fade">
                                      <p:cBhvr>
                                        <p:cTn id="26" dur="1500"/>
                                        <p:tgtEl>
                                          <p:spTgt spid="209"/>
                                        </p:tgtEl>
                                      </p:cBhvr>
                                    </p:animEffect>
                                  </p:childTnLst>
                                </p:cTn>
                              </p:par>
                              <p:par>
                                <p:cTn id="27" presetID="42" presetClass="path" presetSubtype="0" repeatCount="indefinite" fill="hold" grpId="0" nodeType="withEffect">
                                  <p:stCondLst>
                                    <p:cond delay="200"/>
                                  </p:stCondLst>
                                  <p:childTnLst>
                                    <p:animMotion origin="layout" path="M -3.33333E-6 2.59259E-6 L 0.08216 -0.05324 " pathEditMode="relative" rAng="0" ptsTypes="AA">
                                      <p:cBhvr>
                                        <p:cTn id="28" dur="1500" fill="hold"/>
                                        <p:tgtEl>
                                          <p:spTgt spid="209"/>
                                        </p:tgtEl>
                                        <p:attrNameLst>
                                          <p:attrName>ppt_x</p:attrName>
                                          <p:attrName>ppt_y</p:attrName>
                                        </p:attrNameLst>
                                      </p:cBhvr>
                                      <p:rCtr x="4102" y="-2662"/>
                                    </p:animMotion>
                                  </p:childTnLst>
                                </p:cTn>
                              </p:par>
                              <p:par>
                                <p:cTn id="29" presetID="10" presetClass="entr" presetSubtype="0" repeatCount="indefinite" fill="hold" grpId="1" nodeType="withEffect">
                                  <p:stCondLst>
                                    <p:cond delay="50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1000"/>
                                        <p:tgtEl>
                                          <p:spTgt spid="210"/>
                                        </p:tgtEl>
                                      </p:cBhvr>
                                    </p:animEffect>
                                  </p:childTnLst>
                                </p:cTn>
                              </p:par>
                              <p:par>
                                <p:cTn id="32" presetID="42" presetClass="path" presetSubtype="0" repeatCount="indefinite" fill="hold" grpId="0" nodeType="withEffect">
                                  <p:stCondLst>
                                    <p:cond delay="500"/>
                                  </p:stCondLst>
                                  <p:childTnLst>
                                    <p:animMotion origin="layout" path="M -4.58333E-6 -7.40741E-7 L 0.10638 -0.07292 " pathEditMode="relative" rAng="0" ptsTypes="AA">
                                      <p:cBhvr>
                                        <p:cTn id="33" dur="1000" fill="hold"/>
                                        <p:tgtEl>
                                          <p:spTgt spid="210"/>
                                        </p:tgtEl>
                                        <p:attrNameLst>
                                          <p:attrName>ppt_x</p:attrName>
                                          <p:attrName>ppt_y</p:attrName>
                                        </p:attrNameLst>
                                      </p:cBhvr>
                                      <p:rCtr x="5313" y="-3657"/>
                                    </p:animMotion>
                                  </p:childTnLst>
                                </p:cTn>
                              </p:par>
                              <p:par>
                                <p:cTn id="34" presetID="10" presetClass="entr" presetSubtype="0" repeatCount="indefinite" fill="hold" grpId="1" nodeType="withEffect">
                                  <p:stCondLst>
                                    <p:cond delay="300"/>
                                  </p:stCondLst>
                                  <p:childTnLst>
                                    <p:set>
                                      <p:cBhvr>
                                        <p:cTn id="35" dur="1" fill="hold">
                                          <p:stCondLst>
                                            <p:cond delay="0"/>
                                          </p:stCondLst>
                                        </p:cTn>
                                        <p:tgtEl>
                                          <p:spTgt spid="211"/>
                                        </p:tgtEl>
                                        <p:attrNameLst>
                                          <p:attrName>style.visibility</p:attrName>
                                        </p:attrNameLst>
                                      </p:cBhvr>
                                      <p:to>
                                        <p:strVal val="visible"/>
                                      </p:to>
                                    </p:set>
                                    <p:animEffect transition="in" filter="fade">
                                      <p:cBhvr>
                                        <p:cTn id="36" dur="800"/>
                                        <p:tgtEl>
                                          <p:spTgt spid="211"/>
                                        </p:tgtEl>
                                      </p:cBhvr>
                                    </p:animEffect>
                                  </p:childTnLst>
                                </p:cTn>
                              </p:par>
                              <p:par>
                                <p:cTn id="37" presetID="42" presetClass="path" presetSubtype="0" repeatCount="indefinite" fill="hold" grpId="0" nodeType="withEffect">
                                  <p:stCondLst>
                                    <p:cond delay="300"/>
                                  </p:stCondLst>
                                  <p:childTnLst>
                                    <p:animMotion origin="layout" path="M -1.875E-6 -4.07407E-6 L 0.09675 -0.0824 " pathEditMode="relative" rAng="0" ptsTypes="AA">
                                      <p:cBhvr>
                                        <p:cTn id="38" dur="800" fill="hold"/>
                                        <p:tgtEl>
                                          <p:spTgt spid="211"/>
                                        </p:tgtEl>
                                        <p:attrNameLst>
                                          <p:attrName>ppt_x</p:attrName>
                                          <p:attrName>ppt_y</p:attrName>
                                        </p:attrNameLst>
                                      </p:cBhvr>
                                      <p:rCtr x="4831" y="-4120"/>
                                    </p:animMotion>
                                  </p:childTnLst>
                                </p:cTn>
                              </p:par>
                              <p:par>
                                <p:cTn id="39" presetID="10" presetClass="entr" presetSubtype="0" repeatCount="indefinite" fill="hold" grpId="1" nodeType="with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1250"/>
                                        <p:tgtEl>
                                          <p:spTgt spid="204"/>
                                        </p:tgtEl>
                                      </p:cBhvr>
                                    </p:animEffect>
                                  </p:childTnLst>
                                </p:cTn>
                              </p:par>
                              <p:par>
                                <p:cTn id="42" presetID="42" presetClass="path" presetSubtype="0" repeatCount="indefinite" fill="hold" grpId="0" nodeType="withEffect">
                                  <p:stCondLst>
                                    <p:cond delay="0"/>
                                  </p:stCondLst>
                                  <p:childTnLst>
                                    <p:animMotion origin="layout" path="M 3.95833E-6 -3.33333E-6 L -0.11472 -0.09768 " pathEditMode="relative" rAng="0" ptsTypes="AA">
                                      <p:cBhvr>
                                        <p:cTn id="43" dur="1250" fill="hold"/>
                                        <p:tgtEl>
                                          <p:spTgt spid="204"/>
                                        </p:tgtEl>
                                        <p:attrNameLst>
                                          <p:attrName>ppt_x</p:attrName>
                                          <p:attrName>ppt_y</p:attrName>
                                        </p:attrNameLst>
                                      </p:cBhvr>
                                      <p:rCtr x="-5742" y="-4884"/>
                                    </p:animMotion>
                                  </p:childTnLst>
                                </p:cTn>
                              </p:par>
                              <p:par>
                                <p:cTn id="44" presetID="10" presetClass="entr" presetSubtype="0" repeatCount="indefinite" fill="hold" grpId="1" nodeType="withEffect">
                                  <p:stCondLst>
                                    <p:cond delay="20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1500"/>
                                        <p:tgtEl>
                                          <p:spTgt spid="205"/>
                                        </p:tgtEl>
                                      </p:cBhvr>
                                    </p:animEffect>
                                  </p:childTnLst>
                                </p:cTn>
                              </p:par>
                              <p:par>
                                <p:cTn id="47" presetID="42" presetClass="path" presetSubtype="0" repeatCount="indefinite" fill="hold" grpId="0" nodeType="withEffect">
                                  <p:stCondLst>
                                    <p:cond delay="200"/>
                                  </p:stCondLst>
                                  <p:childTnLst>
                                    <p:animMotion origin="layout" path="M -2.91667E-6 7.40741E-7 L -0.06901 -0.05486 " pathEditMode="relative" rAng="0" ptsTypes="AA">
                                      <p:cBhvr>
                                        <p:cTn id="48" dur="1500" fill="hold"/>
                                        <p:tgtEl>
                                          <p:spTgt spid="205"/>
                                        </p:tgtEl>
                                        <p:attrNameLst>
                                          <p:attrName>ppt_x</p:attrName>
                                          <p:attrName>ppt_y</p:attrName>
                                        </p:attrNameLst>
                                      </p:cBhvr>
                                      <p:rCtr x="-3451" y="-2755"/>
                                    </p:animMotion>
                                  </p:childTnLst>
                                </p:cTn>
                              </p:par>
                              <p:par>
                                <p:cTn id="49" presetID="10" presetClass="entr" presetSubtype="0" repeatCount="indefinite" fill="hold" grpId="1" nodeType="withEffect">
                                  <p:stCondLst>
                                    <p:cond delay="50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1000"/>
                                        <p:tgtEl>
                                          <p:spTgt spid="206"/>
                                        </p:tgtEl>
                                      </p:cBhvr>
                                    </p:animEffect>
                                  </p:childTnLst>
                                </p:cTn>
                              </p:par>
                              <p:par>
                                <p:cTn id="52" presetID="42" presetClass="path" presetSubtype="0" repeatCount="indefinite" fill="hold" grpId="0" nodeType="withEffect">
                                  <p:stCondLst>
                                    <p:cond delay="500"/>
                                  </p:stCondLst>
                                  <p:childTnLst>
                                    <p:animMotion origin="layout" path="M -1.04167E-6 2.96296E-6 L -0.10651 -0.07014 " pathEditMode="relative" rAng="0" ptsTypes="AA">
                                      <p:cBhvr>
                                        <p:cTn id="53" dur="1000" fill="hold"/>
                                        <p:tgtEl>
                                          <p:spTgt spid="206"/>
                                        </p:tgtEl>
                                        <p:attrNameLst>
                                          <p:attrName>ppt_x</p:attrName>
                                          <p:attrName>ppt_y</p:attrName>
                                        </p:attrNameLst>
                                      </p:cBhvr>
                                      <p:rCtr x="-5326" y="-3519"/>
                                    </p:animMotion>
                                  </p:childTnLst>
                                </p:cTn>
                              </p:par>
                              <p:par>
                                <p:cTn id="54" presetID="10" presetClass="entr" presetSubtype="0" repeatCount="indefinite" fill="hold" grpId="1" nodeType="withEffect">
                                  <p:stCondLst>
                                    <p:cond delay="30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800"/>
                                        <p:tgtEl>
                                          <p:spTgt spid="207"/>
                                        </p:tgtEl>
                                      </p:cBhvr>
                                    </p:animEffect>
                                  </p:childTnLst>
                                </p:cTn>
                              </p:par>
                              <p:par>
                                <p:cTn id="57" presetID="42" presetClass="path" presetSubtype="0" repeatCount="indefinite" fill="hold" grpId="0" nodeType="withEffect">
                                  <p:stCondLst>
                                    <p:cond delay="300"/>
                                  </p:stCondLst>
                                  <p:childTnLst>
                                    <p:animMotion origin="layout" path="M 1.04167E-6 2.96296E-6 L -0.08529 -0.07014 " pathEditMode="relative" rAng="0" ptsTypes="AA">
                                      <p:cBhvr>
                                        <p:cTn id="58" dur="800" fill="hold"/>
                                        <p:tgtEl>
                                          <p:spTgt spid="207"/>
                                        </p:tgtEl>
                                        <p:attrNameLst>
                                          <p:attrName>ppt_x</p:attrName>
                                          <p:attrName>ppt_y</p:attrName>
                                        </p:attrNameLst>
                                      </p:cBhvr>
                                      <p:rCtr x="-4271" y="-3519"/>
                                    </p:animMotion>
                                  </p:childTnLst>
                                </p:cTn>
                              </p:par>
                              <p:par>
                                <p:cTn id="59" presetID="10" presetClass="entr" presetSubtype="0" repeatCount="indefinite" fill="hold" grpId="1" nodeType="with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fade">
                                      <p:cBhvr>
                                        <p:cTn id="61" dur="1250"/>
                                        <p:tgtEl>
                                          <p:spTgt spid="200"/>
                                        </p:tgtEl>
                                      </p:cBhvr>
                                    </p:animEffect>
                                  </p:childTnLst>
                                </p:cTn>
                              </p:par>
                              <p:par>
                                <p:cTn id="62" presetID="42" presetClass="path" presetSubtype="0" repeatCount="indefinite" fill="hold" grpId="0" nodeType="withEffect">
                                  <p:stCondLst>
                                    <p:cond delay="0"/>
                                  </p:stCondLst>
                                  <p:childTnLst>
                                    <p:animMotion origin="layout" path="M -4.58333E-6 -4.81481E-6 L -0.12005 0.07801 " pathEditMode="relative" rAng="0" ptsTypes="AA">
                                      <p:cBhvr>
                                        <p:cTn id="63" dur="1250" fill="hold"/>
                                        <p:tgtEl>
                                          <p:spTgt spid="200"/>
                                        </p:tgtEl>
                                        <p:attrNameLst>
                                          <p:attrName>ppt_x</p:attrName>
                                          <p:attrName>ppt_y</p:attrName>
                                        </p:attrNameLst>
                                      </p:cBhvr>
                                      <p:rCtr x="-6003" y="3889"/>
                                    </p:animMotion>
                                  </p:childTnLst>
                                </p:cTn>
                              </p:par>
                              <p:par>
                                <p:cTn id="64" presetID="10" presetClass="entr" presetSubtype="0" repeatCount="indefinite" fill="hold" grpId="1" nodeType="withEffect">
                                  <p:stCondLst>
                                    <p:cond delay="200"/>
                                  </p:stCondLst>
                                  <p:childTnLst>
                                    <p:set>
                                      <p:cBhvr>
                                        <p:cTn id="65" dur="1" fill="hold">
                                          <p:stCondLst>
                                            <p:cond delay="0"/>
                                          </p:stCondLst>
                                        </p:cTn>
                                        <p:tgtEl>
                                          <p:spTgt spid="201"/>
                                        </p:tgtEl>
                                        <p:attrNameLst>
                                          <p:attrName>style.visibility</p:attrName>
                                        </p:attrNameLst>
                                      </p:cBhvr>
                                      <p:to>
                                        <p:strVal val="visible"/>
                                      </p:to>
                                    </p:set>
                                    <p:animEffect transition="in" filter="fade">
                                      <p:cBhvr>
                                        <p:cTn id="66" dur="1500"/>
                                        <p:tgtEl>
                                          <p:spTgt spid="201"/>
                                        </p:tgtEl>
                                      </p:cBhvr>
                                    </p:animEffect>
                                  </p:childTnLst>
                                </p:cTn>
                              </p:par>
                              <p:par>
                                <p:cTn id="67" presetID="42" presetClass="path" presetSubtype="0" repeatCount="indefinite" fill="hold" grpId="0" nodeType="withEffect">
                                  <p:stCondLst>
                                    <p:cond delay="200"/>
                                  </p:stCondLst>
                                  <p:childTnLst>
                                    <p:animMotion origin="layout" path="M 5E-6 -3.33333E-6 L -0.07187 0.06019 " pathEditMode="relative" rAng="0" ptsTypes="AA">
                                      <p:cBhvr>
                                        <p:cTn id="68" dur="1500" fill="hold"/>
                                        <p:tgtEl>
                                          <p:spTgt spid="201"/>
                                        </p:tgtEl>
                                        <p:attrNameLst>
                                          <p:attrName>ppt_x</p:attrName>
                                          <p:attrName>ppt_y</p:attrName>
                                        </p:attrNameLst>
                                      </p:cBhvr>
                                      <p:rCtr x="-3594" y="3009"/>
                                    </p:animMotion>
                                  </p:childTnLst>
                                </p:cTn>
                              </p:par>
                              <p:par>
                                <p:cTn id="69" presetID="10" presetClass="entr" presetSubtype="0" repeatCount="indefinite" fill="hold" grpId="1" nodeType="withEffect">
                                  <p:stCondLst>
                                    <p:cond delay="500"/>
                                  </p:stCondLst>
                                  <p:childTnLst>
                                    <p:set>
                                      <p:cBhvr>
                                        <p:cTn id="70" dur="1" fill="hold">
                                          <p:stCondLst>
                                            <p:cond delay="0"/>
                                          </p:stCondLst>
                                        </p:cTn>
                                        <p:tgtEl>
                                          <p:spTgt spid="202"/>
                                        </p:tgtEl>
                                        <p:attrNameLst>
                                          <p:attrName>style.visibility</p:attrName>
                                        </p:attrNameLst>
                                      </p:cBhvr>
                                      <p:to>
                                        <p:strVal val="visible"/>
                                      </p:to>
                                    </p:set>
                                    <p:animEffect transition="in" filter="fade">
                                      <p:cBhvr>
                                        <p:cTn id="71" dur="1000"/>
                                        <p:tgtEl>
                                          <p:spTgt spid="202"/>
                                        </p:tgtEl>
                                      </p:cBhvr>
                                    </p:animEffect>
                                  </p:childTnLst>
                                </p:cTn>
                              </p:par>
                              <p:par>
                                <p:cTn id="72" presetID="42" presetClass="path" presetSubtype="0" repeatCount="indefinite" fill="hold" grpId="0" nodeType="withEffect">
                                  <p:stCondLst>
                                    <p:cond delay="500"/>
                                  </p:stCondLst>
                                  <p:childTnLst>
                                    <p:animMotion origin="layout" path="M -8.33333E-7 1.48148E-6 L -0.09427 0.0625 " pathEditMode="relative" rAng="0" ptsTypes="AA">
                                      <p:cBhvr>
                                        <p:cTn id="73" dur="1000" fill="hold"/>
                                        <p:tgtEl>
                                          <p:spTgt spid="202"/>
                                        </p:tgtEl>
                                        <p:attrNameLst>
                                          <p:attrName>ppt_x</p:attrName>
                                          <p:attrName>ppt_y</p:attrName>
                                        </p:attrNameLst>
                                      </p:cBhvr>
                                      <p:rCtr x="-4714" y="3125"/>
                                    </p:animMotion>
                                  </p:childTnLst>
                                </p:cTn>
                              </p:par>
                              <p:par>
                                <p:cTn id="74" presetID="10" presetClass="entr" presetSubtype="0" repeatCount="indefinite" fill="hold" grpId="1" nodeType="withEffect">
                                  <p:stCondLst>
                                    <p:cond delay="3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800"/>
                                        <p:tgtEl>
                                          <p:spTgt spid="203"/>
                                        </p:tgtEl>
                                      </p:cBhvr>
                                    </p:animEffect>
                                  </p:childTnLst>
                                </p:cTn>
                              </p:par>
                              <p:par>
                                <p:cTn id="77" presetID="42" presetClass="path" presetSubtype="0" repeatCount="indefinite" fill="hold" grpId="0" nodeType="withEffect">
                                  <p:stCondLst>
                                    <p:cond delay="300"/>
                                  </p:stCondLst>
                                  <p:childTnLst>
                                    <p:animMotion origin="layout" path="M -2.5E-6 -4.07407E-6 L -0.10781 0.08195 " pathEditMode="relative" rAng="0" ptsTypes="AA">
                                      <p:cBhvr>
                                        <p:cTn id="78" dur="800" fill="hold"/>
                                        <p:tgtEl>
                                          <p:spTgt spid="203"/>
                                        </p:tgtEl>
                                        <p:attrNameLst>
                                          <p:attrName>ppt_x</p:attrName>
                                          <p:attrName>ppt_y</p:attrName>
                                        </p:attrNameLst>
                                      </p:cBhvr>
                                      <p:rCtr x="-5391" y="4097"/>
                                    </p:animMotion>
                                  </p:childTnLst>
                                </p:cTn>
                              </p:par>
                              <p:par>
                                <p:cTn id="79" presetID="10" presetClass="entr" presetSubtype="0" repeatCount="indefinite" fill="hold" grpId="1" nodeType="withEffect">
                                  <p:stCondLst>
                                    <p:cond delay="0"/>
                                  </p:stCondLst>
                                  <p:childTnLst>
                                    <p:set>
                                      <p:cBhvr>
                                        <p:cTn id="80" dur="1" fill="hold">
                                          <p:stCondLst>
                                            <p:cond delay="0"/>
                                          </p:stCondLst>
                                        </p:cTn>
                                        <p:tgtEl>
                                          <p:spTgt spid="196"/>
                                        </p:tgtEl>
                                        <p:attrNameLst>
                                          <p:attrName>style.visibility</p:attrName>
                                        </p:attrNameLst>
                                      </p:cBhvr>
                                      <p:to>
                                        <p:strVal val="visible"/>
                                      </p:to>
                                    </p:set>
                                    <p:animEffect transition="in" filter="fade">
                                      <p:cBhvr>
                                        <p:cTn id="81" dur="1250"/>
                                        <p:tgtEl>
                                          <p:spTgt spid="196"/>
                                        </p:tgtEl>
                                      </p:cBhvr>
                                    </p:animEffect>
                                  </p:childTnLst>
                                </p:cTn>
                              </p:par>
                              <p:par>
                                <p:cTn id="82" presetID="42" presetClass="path" presetSubtype="0" repeatCount="indefinite" fill="hold" grpId="0" nodeType="withEffect">
                                  <p:stCondLst>
                                    <p:cond delay="0"/>
                                  </p:stCondLst>
                                  <p:childTnLst>
                                    <p:animMotion origin="layout" path="M -1.875E-6 -2.59259E-6 L 0.12344 0.08635 " pathEditMode="relative" rAng="0" ptsTypes="AA">
                                      <p:cBhvr>
                                        <p:cTn id="83" dur="1250" fill="hold"/>
                                        <p:tgtEl>
                                          <p:spTgt spid="196"/>
                                        </p:tgtEl>
                                        <p:attrNameLst>
                                          <p:attrName>ppt_x</p:attrName>
                                          <p:attrName>ppt_y</p:attrName>
                                        </p:attrNameLst>
                                      </p:cBhvr>
                                      <p:rCtr x="6172" y="4306"/>
                                    </p:animMotion>
                                  </p:childTnLst>
                                </p:cTn>
                              </p:par>
                              <p:par>
                                <p:cTn id="84" presetID="10" presetClass="entr" presetSubtype="0" repeatCount="indefinite" fill="hold" grpId="1" nodeType="withEffect">
                                  <p:stCondLst>
                                    <p:cond delay="200"/>
                                  </p:stCondLst>
                                  <p:childTnLst>
                                    <p:set>
                                      <p:cBhvr>
                                        <p:cTn id="85" dur="1" fill="hold">
                                          <p:stCondLst>
                                            <p:cond delay="0"/>
                                          </p:stCondLst>
                                        </p:cTn>
                                        <p:tgtEl>
                                          <p:spTgt spid="197"/>
                                        </p:tgtEl>
                                        <p:attrNameLst>
                                          <p:attrName>style.visibility</p:attrName>
                                        </p:attrNameLst>
                                      </p:cBhvr>
                                      <p:to>
                                        <p:strVal val="visible"/>
                                      </p:to>
                                    </p:set>
                                    <p:animEffect transition="in" filter="fade">
                                      <p:cBhvr>
                                        <p:cTn id="86" dur="1500"/>
                                        <p:tgtEl>
                                          <p:spTgt spid="197"/>
                                        </p:tgtEl>
                                      </p:cBhvr>
                                    </p:animEffect>
                                  </p:childTnLst>
                                </p:cTn>
                              </p:par>
                              <p:par>
                                <p:cTn id="87" presetID="42" presetClass="path" presetSubtype="0" repeatCount="indefinite" fill="hold" grpId="0" nodeType="withEffect">
                                  <p:stCondLst>
                                    <p:cond delay="200"/>
                                  </p:stCondLst>
                                  <p:childTnLst>
                                    <p:animMotion origin="layout" path="M 3.125E-6 1.11111E-6 L 0.06666 0.0493 " pathEditMode="relative" rAng="0" ptsTypes="AA">
                                      <p:cBhvr>
                                        <p:cTn id="88" dur="1500" fill="hold"/>
                                        <p:tgtEl>
                                          <p:spTgt spid="197"/>
                                        </p:tgtEl>
                                        <p:attrNameLst>
                                          <p:attrName>ppt_x</p:attrName>
                                          <p:attrName>ppt_y</p:attrName>
                                        </p:attrNameLst>
                                      </p:cBhvr>
                                      <p:rCtr x="3333" y="2454"/>
                                    </p:animMotion>
                                  </p:childTnLst>
                                </p:cTn>
                              </p:par>
                              <p:par>
                                <p:cTn id="89" presetID="10" presetClass="entr" presetSubtype="0" repeatCount="indefinite" fill="hold" grpId="1" nodeType="withEffect">
                                  <p:stCondLst>
                                    <p:cond delay="500"/>
                                  </p:stCondLst>
                                  <p:childTnLst>
                                    <p:set>
                                      <p:cBhvr>
                                        <p:cTn id="90" dur="1" fill="hold">
                                          <p:stCondLst>
                                            <p:cond delay="0"/>
                                          </p:stCondLst>
                                        </p:cTn>
                                        <p:tgtEl>
                                          <p:spTgt spid="198"/>
                                        </p:tgtEl>
                                        <p:attrNameLst>
                                          <p:attrName>style.visibility</p:attrName>
                                        </p:attrNameLst>
                                      </p:cBhvr>
                                      <p:to>
                                        <p:strVal val="visible"/>
                                      </p:to>
                                    </p:set>
                                    <p:animEffect transition="in" filter="fade">
                                      <p:cBhvr>
                                        <p:cTn id="91" dur="1000"/>
                                        <p:tgtEl>
                                          <p:spTgt spid="198"/>
                                        </p:tgtEl>
                                      </p:cBhvr>
                                    </p:animEffect>
                                  </p:childTnLst>
                                </p:cTn>
                              </p:par>
                              <p:par>
                                <p:cTn id="92" presetID="42" presetClass="path" presetSubtype="0" repeatCount="indefinite" fill="hold" grpId="0" nodeType="withEffect">
                                  <p:stCondLst>
                                    <p:cond delay="500"/>
                                  </p:stCondLst>
                                  <p:childTnLst>
                                    <p:animMotion origin="layout" path="M 2.5E-6 -2.59259E-6 L 0.08932 0.06343 " pathEditMode="relative" rAng="0" ptsTypes="AA">
                                      <p:cBhvr>
                                        <p:cTn id="93" dur="1000" fill="hold"/>
                                        <p:tgtEl>
                                          <p:spTgt spid="198"/>
                                        </p:tgtEl>
                                        <p:attrNameLst>
                                          <p:attrName>ppt_x</p:attrName>
                                          <p:attrName>ppt_y</p:attrName>
                                        </p:attrNameLst>
                                      </p:cBhvr>
                                      <p:rCtr x="4466" y="3171"/>
                                    </p:animMotion>
                                  </p:childTnLst>
                                </p:cTn>
                              </p:par>
                              <p:par>
                                <p:cTn id="94" presetID="10" presetClass="entr" presetSubtype="0" repeatCount="indefinite" fill="hold" grpId="1" nodeType="withEffect">
                                  <p:stCondLst>
                                    <p:cond delay="300"/>
                                  </p:stCondLst>
                                  <p:childTnLst>
                                    <p:set>
                                      <p:cBhvr>
                                        <p:cTn id="95" dur="1" fill="hold">
                                          <p:stCondLst>
                                            <p:cond delay="0"/>
                                          </p:stCondLst>
                                        </p:cTn>
                                        <p:tgtEl>
                                          <p:spTgt spid="199"/>
                                        </p:tgtEl>
                                        <p:attrNameLst>
                                          <p:attrName>style.visibility</p:attrName>
                                        </p:attrNameLst>
                                      </p:cBhvr>
                                      <p:to>
                                        <p:strVal val="visible"/>
                                      </p:to>
                                    </p:set>
                                    <p:animEffect transition="in" filter="fade">
                                      <p:cBhvr>
                                        <p:cTn id="96" dur="800"/>
                                        <p:tgtEl>
                                          <p:spTgt spid="199"/>
                                        </p:tgtEl>
                                      </p:cBhvr>
                                    </p:animEffect>
                                  </p:childTnLst>
                                </p:cTn>
                              </p:par>
                              <p:par>
                                <p:cTn id="97" presetID="42" presetClass="path" presetSubtype="0" repeatCount="indefinite" fill="hold" grpId="0" nodeType="withEffect">
                                  <p:stCondLst>
                                    <p:cond delay="300"/>
                                  </p:stCondLst>
                                  <p:childTnLst>
                                    <p:animMotion origin="layout" path="M -4.58333E-6 2.59259E-6 L 0.07956 0.06713 " pathEditMode="relative" rAng="0" ptsTypes="AA">
                                      <p:cBhvr>
                                        <p:cTn id="98" dur="800" fill="hold"/>
                                        <p:tgtEl>
                                          <p:spTgt spid="199"/>
                                        </p:tgtEl>
                                        <p:attrNameLst>
                                          <p:attrName>ppt_x</p:attrName>
                                          <p:attrName>ppt_y</p:attrName>
                                        </p:attrNameLst>
                                      </p:cBhvr>
                                      <p:rCtr x="3971" y="3356"/>
                                    </p:animMotion>
                                  </p:childTnLst>
                                </p:cTn>
                              </p:par>
                              <p:par>
                                <p:cTn id="99" presetID="6" presetClass="entr" presetSubtype="16" fill="hold" nodeType="withEffect">
                                  <p:stCondLst>
                                    <p:cond delay="300"/>
                                  </p:stCondLst>
                                  <p:childTnLst>
                                    <p:set>
                                      <p:cBhvr>
                                        <p:cTn id="100" dur="1" fill="hold">
                                          <p:stCondLst>
                                            <p:cond delay="0"/>
                                          </p:stCondLst>
                                        </p:cTn>
                                        <p:tgtEl>
                                          <p:spTgt spid="231"/>
                                        </p:tgtEl>
                                        <p:attrNameLst>
                                          <p:attrName>style.visibility</p:attrName>
                                        </p:attrNameLst>
                                      </p:cBhvr>
                                      <p:to>
                                        <p:strVal val="visible"/>
                                      </p:to>
                                    </p:set>
                                    <p:animEffect transition="in" filter="circle(in)">
                                      <p:cBhvr>
                                        <p:cTn id="101" dur="1000"/>
                                        <p:tgtEl>
                                          <p:spTgt spid="23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8"/>
                                        </p:tgtEl>
                                        <p:attrNameLst>
                                          <p:attrName>style.visibility</p:attrName>
                                        </p:attrNameLst>
                                      </p:cBhvr>
                                      <p:to>
                                        <p:strVal val="visible"/>
                                      </p:to>
                                    </p:set>
                                    <p:animEffect transition="in" filter="fade">
                                      <p:cBhvr>
                                        <p:cTn id="106" dur="500"/>
                                        <p:tgtEl>
                                          <p:spTgt spid="278"/>
                                        </p:tgtEl>
                                      </p:cBhvr>
                                    </p:animEffect>
                                  </p:childTnLst>
                                </p:cTn>
                              </p:par>
                              <p:par>
                                <p:cTn id="107" presetID="8" presetClass="emph" presetSubtype="0" repeatCount="indefinite" accel="50000" decel="50000" fill="hold" nodeType="withEffect">
                                  <p:stCondLst>
                                    <p:cond delay="0"/>
                                  </p:stCondLst>
                                  <p:childTnLst>
                                    <p:animRot by="10800000">
                                      <p:cBhvr>
                                        <p:cTn id="108" dur="2000" fill="hold"/>
                                        <p:tgtEl>
                                          <p:spTgt spid="261"/>
                                        </p:tgtEl>
                                        <p:attrNameLst>
                                          <p:attrName>r</p:attrName>
                                        </p:attrNameLst>
                                      </p:cBhvr>
                                    </p:animRot>
                                  </p:childTnLst>
                                </p:cTn>
                              </p:par>
                              <p:par>
                                <p:cTn id="109" presetID="1" presetClass="entr" presetSubtype="0" fill="hold" grpId="2"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2" nodeType="withEffect">
                                  <p:stCondLst>
                                    <p:cond delay="0"/>
                                  </p:stCondLst>
                                  <p:childTnLst>
                                    <p:set>
                                      <p:cBhvr>
                                        <p:cTn id="112" dur="1" fill="hold">
                                          <p:stCondLst>
                                            <p:cond delay="0"/>
                                          </p:stCondLst>
                                        </p:cTn>
                                        <p:tgtEl>
                                          <p:spTgt spid="135"/>
                                        </p:tgtEl>
                                        <p:attrNameLst>
                                          <p:attrName>style.visibility</p:attrName>
                                        </p:attrNameLst>
                                      </p:cBhvr>
                                      <p:to>
                                        <p:strVal val="visible"/>
                                      </p:to>
                                    </p:set>
                                  </p:childTnLst>
                                </p:cTn>
                              </p:par>
                              <p:par>
                                <p:cTn id="113" presetID="1" presetClass="entr" presetSubtype="0" fill="hold" grpId="2"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par>
                                <p:cTn id="115" presetID="10" presetClass="exit" presetSubtype="0" repeatCount="indefinite" fill="hold" grpId="0" nodeType="withEffect">
                                  <p:stCondLst>
                                    <p:cond delay="0"/>
                                  </p:stCondLst>
                                  <p:childTnLst>
                                    <p:animEffect transition="out" filter="fade">
                                      <p:cBhvr>
                                        <p:cTn id="116" dur="1500"/>
                                        <p:tgtEl>
                                          <p:spTgt spid="134"/>
                                        </p:tgtEl>
                                      </p:cBhvr>
                                    </p:animEffect>
                                    <p:set>
                                      <p:cBhvr>
                                        <p:cTn id="117" dur="1" fill="hold">
                                          <p:stCondLst>
                                            <p:cond delay="1499"/>
                                          </p:stCondLst>
                                        </p:cTn>
                                        <p:tgtEl>
                                          <p:spTgt spid="134"/>
                                        </p:tgtEl>
                                        <p:attrNameLst>
                                          <p:attrName>style.visibility</p:attrName>
                                        </p:attrNameLst>
                                      </p:cBhvr>
                                      <p:to>
                                        <p:strVal val="hidden"/>
                                      </p:to>
                                    </p:set>
                                  </p:childTnLst>
                                </p:cTn>
                              </p:par>
                              <p:par>
                                <p:cTn id="118" presetID="6" presetClass="emph" presetSubtype="0" repeatCount="indefinite" fill="hold" grpId="1" nodeType="withEffect">
                                  <p:stCondLst>
                                    <p:cond delay="0"/>
                                  </p:stCondLst>
                                  <p:childTnLst>
                                    <p:animScale>
                                      <p:cBhvr>
                                        <p:cTn id="119" dur="1500" fill="hold"/>
                                        <p:tgtEl>
                                          <p:spTgt spid="134"/>
                                        </p:tgtEl>
                                      </p:cBhvr>
                                      <p:by x="350000" y="350000"/>
                                    </p:animScale>
                                  </p:childTnLst>
                                </p:cTn>
                              </p:par>
                              <p:par>
                                <p:cTn id="120" presetID="10" presetClass="exit" presetSubtype="0" repeatCount="indefinite" fill="hold" grpId="0" nodeType="withEffect">
                                  <p:stCondLst>
                                    <p:cond delay="500"/>
                                  </p:stCondLst>
                                  <p:childTnLst>
                                    <p:animEffect transition="out" filter="fade">
                                      <p:cBhvr>
                                        <p:cTn id="121" dur="1500"/>
                                        <p:tgtEl>
                                          <p:spTgt spid="135"/>
                                        </p:tgtEl>
                                      </p:cBhvr>
                                    </p:animEffect>
                                    <p:set>
                                      <p:cBhvr>
                                        <p:cTn id="122" dur="1" fill="hold">
                                          <p:stCondLst>
                                            <p:cond delay="1499"/>
                                          </p:stCondLst>
                                        </p:cTn>
                                        <p:tgtEl>
                                          <p:spTgt spid="135"/>
                                        </p:tgtEl>
                                        <p:attrNameLst>
                                          <p:attrName>style.visibility</p:attrName>
                                        </p:attrNameLst>
                                      </p:cBhvr>
                                      <p:to>
                                        <p:strVal val="hidden"/>
                                      </p:to>
                                    </p:set>
                                  </p:childTnLst>
                                </p:cTn>
                              </p:par>
                              <p:par>
                                <p:cTn id="123" presetID="6" presetClass="emph" presetSubtype="0" repeatCount="indefinite" fill="hold" grpId="1" nodeType="withEffect">
                                  <p:stCondLst>
                                    <p:cond delay="500"/>
                                  </p:stCondLst>
                                  <p:childTnLst>
                                    <p:animScale>
                                      <p:cBhvr>
                                        <p:cTn id="124" dur="1500" fill="hold"/>
                                        <p:tgtEl>
                                          <p:spTgt spid="135"/>
                                        </p:tgtEl>
                                      </p:cBhvr>
                                      <p:by x="350000" y="350000"/>
                                    </p:animScale>
                                  </p:childTnLst>
                                </p:cTn>
                              </p:par>
                              <p:par>
                                <p:cTn id="125" presetID="10" presetClass="exit" presetSubtype="0" repeatCount="indefinite" fill="hold" grpId="0" nodeType="withEffect">
                                  <p:stCondLst>
                                    <p:cond delay="1000"/>
                                  </p:stCondLst>
                                  <p:childTnLst>
                                    <p:animEffect transition="out" filter="fade">
                                      <p:cBhvr>
                                        <p:cTn id="126" dur="1500"/>
                                        <p:tgtEl>
                                          <p:spTgt spid="136"/>
                                        </p:tgtEl>
                                      </p:cBhvr>
                                    </p:animEffect>
                                    <p:set>
                                      <p:cBhvr>
                                        <p:cTn id="127" dur="1" fill="hold">
                                          <p:stCondLst>
                                            <p:cond delay="1499"/>
                                          </p:stCondLst>
                                        </p:cTn>
                                        <p:tgtEl>
                                          <p:spTgt spid="136"/>
                                        </p:tgtEl>
                                        <p:attrNameLst>
                                          <p:attrName>style.visibility</p:attrName>
                                        </p:attrNameLst>
                                      </p:cBhvr>
                                      <p:to>
                                        <p:strVal val="hidden"/>
                                      </p:to>
                                    </p:set>
                                  </p:childTnLst>
                                </p:cTn>
                              </p:par>
                              <p:par>
                                <p:cTn id="128" presetID="6" presetClass="emph" presetSubtype="0" repeatCount="indefinite" fill="hold" grpId="1" nodeType="withEffect">
                                  <p:stCondLst>
                                    <p:cond delay="1000"/>
                                  </p:stCondLst>
                                  <p:childTnLst>
                                    <p:animScale>
                                      <p:cBhvr>
                                        <p:cTn id="129" dur="1500" fill="hold"/>
                                        <p:tgtEl>
                                          <p:spTgt spid="136"/>
                                        </p:tgtEl>
                                      </p:cBhvr>
                                      <p:by x="350000" y="350000"/>
                                    </p:animScale>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281"/>
                                        </p:tgtEl>
                                        <p:attrNameLst>
                                          <p:attrName>style.visibility</p:attrName>
                                        </p:attrNameLst>
                                      </p:cBhvr>
                                      <p:to>
                                        <p:strVal val="visible"/>
                                      </p:to>
                                    </p:set>
                                    <p:animEffect transition="in" filter="fade">
                                      <p:cBhvr>
                                        <p:cTn id="134" dur="500"/>
                                        <p:tgtEl>
                                          <p:spTgt spid="281"/>
                                        </p:tgtEl>
                                      </p:cBhvr>
                                    </p:animEffect>
                                  </p:childTnLst>
                                </p:cTn>
                              </p:par>
                              <p:par>
                                <p:cTn id="135" presetID="1" presetClass="entr" presetSubtype="0" fill="hold" grpId="2" nodeType="withEffect">
                                  <p:stCondLst>
                                    <p:cond delay="0"/>
                                  </p:stCondLst>
                                  <p:childTnLst>
                                    <p:set>
                                      <p:cBhvr>
                                        <p:cTn id="136" dur="1" fill="hold">
                                          <p:stCondLst>
                                            <p:cond delay="0"/>
                                          </p:stCondLst>
                                        </p:cTn>
                                        <p:tgtEl>
                                          <p:spTgt spid="244"/>
                                        </p:tgtEl>
                                        <p:attrNameLst>
                                          <p:attrName>style.visibility</p:attrName>
                                        </p:attrNameLst>
                                      </p:cBhvr>
                                      <p:to>
                                        <p:strVal val="visible"/>
                                      </p:to>
                                    </p:set>
                                  </p:childTnLst>
                                </p:cTn>
                              </p:par>
                              <p:par>
                                <p:cTn id="137" presetID="1" presetClass="entr" presetSubtype="0" fill="hold" grpId="2" nodeType="withEffect">
                                  <p:stCondLst>
                                    <p:cond delay="0"/>
                                  </p:stCondLst>
                                  <p:childTnLst>
                                    <p:set>
                                      <p:cBhvr>
                                        <p:cTn id="138" dur="1" fill="hold">
                                          <p:stCondLst>
                                            <p:cond delay="0"/>
                                          </p:stCondLst>
                                        </p:cTn>
                                        <p:tgtEl>
                                          <p:spTgt spid="245"/>
                                        </p:tgtEl>
                                        <p:attrNameLst>
                                          <p:attrName>style.visibility</p:attrName>
                                        </p:attrNameLst>
                                      </p:cBhvr>
                                      <p:to>
                                        <p:strVal val="visible"/>
                                      </p:to>
                                    </p:set>
                                  </p:childTnLst>
                                </p:cTn>
                              </p:par>
                              <p:par>
                                <p:cTn id="139" presetID="1" presetClass="entr" presetSubtype="0" fill="hold" grpId="2" nodeType="withEffect">
                                  <p:stCondLst>
                                    <p:cond delay="0"/>
                                  </p:stCondLst>
                                  <p:childTnLst>
                                    <p:set>
                                      <p:cBhvr>
                                        <p:cTn id="140" dur="1" fill="hold">
                                          <p:stCondLst>
                                            <p:cond delay="0"/>
                                          </p:stCondLst>
                                        </p:cTn>
                                        <p:tgtEl>
                                          <p:spTgt spid="246"/>
                                        </p:tgtEl>
                                        <p:attrNameLst>
                                          <p:attrName>style.visibility</p:attrName>
                                        </p:attrNameLst>
                                      </p:cBhvr>
                                      <p:to>
                                        <p:strVal val="visible"/>
                                      </p:to>
                                    </p:set>
                                  </p:childTnLst>
                                </p:cTn>
                              </p:par>
                              <p:par>
                                <p:cTn id="141" presetID="1" presetClass="entr" presetSubtype="0" fill="hold" grpId="2" nodeType="withEffect">
                                  <p:stCondLst>
                                    <p:cond delay="0"/>
                                  </p:stCondLst>
                                  <p:childTnLst>
                                    <p:set>
                                      <p:cBhvr>
                                        <p:cTn id="142" dur="1" fill="hold">
                                          <p:stCondLst>
                                            <p:cond delay="0"/>
                                          </p:stCondLst>
                                        </p:cTn>
                                        <p:tgtEl>
                                          <p:spTgt spid="247"/>
                                        </p:tgtEl>
                                        <p:attrNameLst>
                                          <p:attrName>style.visibility</p:attrName>
                                        </p:attrNameLst>
                                      </p:cBhvr>
                                      <p:to>
                                        <p:strVal val="visible"/>
                                      </p:to>
                                    </p:set>
                                  </p:childTnLst>
                                </p:cTn>
                              </p:par>
                              <p:par>
                                <p:cTn id="143" presetID="1" presetClass="entr" presetSubtype="0" fill="hold" grpId="2" nodeType="withEffect">
                                  <p:stCondLst>
                                    <p:cond delay="0"/>
                                  </p:stCondLst>
                                  <p:childTnLst>
                                    <p:set>
                                      <p:cBhvr>
                                        <p:cTn id="144" dur="1" fill="hold">
                                          <p:stCondLst>
                                            <p:cond delay="0"/>
                                          </p:stCondLst>
                                        </p:cTn>
                                        <p:tgtEl>
                                          <p:spTgt spid="248"/>
                                        </p:tgtEl>
                                        <p:attrNameLst>
                                          <p:attrName>style.visibility</p:attrName>
                                        </p:attrNameLst>
                                      </p:cBhvr>
                                      <p:to>
                                        <p:strVal val="visible"/>
                                      </p:to>
                                    </p:set>
                                  </p:childTnLst>
                                </p:cTn>
                              </p:par>
                              <p:par>
                                <p:cTn id="145" presetID="1" presetClass="entr" presetSubtype="0" fill="hold" grpId="2" nodeType="withEffect">
                                  <p:stCondLst>
                                    <p:cond delay="0"/>
                                  </p:stCondLst>
                                  <p:childTnLst>
                                    <p:set>
                                      <p:cBhvr>
                                        <p:cTn id="146" dur="1" fill="hold">
                                          <p:stCondLst>
                                            <p:cond delay="0"/>
                                          </p:stCondLst>
                                        </p:cTn>
                                        <p:tgtEl>
                                          <p:spTgt spid="249"/>
                                        </p:tgtEl>
                                        <p:attrNameLst>
                                          <p:attrName>style.visibility</p:attrName>
                                        </p:attrNameLst>
                                      </p:cBhvr>
                                      <p:to>
                                        <p:strVal val="visible"/>
                                      </p:to>
                                    </p:set>
                                  </p:childTnLst>
                                </p:cTn>
                              </p:par>
                              <p:par>
                                <p:cTn id="147" presetID="1" presetClass="entr" presetSubtype="0" fill="hold" grpId="2" nodeType="withEffect">
                                  <p:stCondLst>
                                    <p:cond delay="0"/>
                                  </p:stCondLst>
                                  <p:childTnLst>
                                    <p:set>
                                      <p:cBhvr>
                                        <p:cTn id="148" dur="1" fill="hold">
                                          <p:stCondLst>
                                            <p:cond delay="0"/>
                                          </p:stCondLst>
                                        </p:cTn>
                                        <p:tgtEl>
                                          <p:spTgt spid="250"/>
                                        </p:tgtEl>
                                        <p:attrNameLst>
                                          <p:attrName>style.visibility</p:attrName>
                                        </p:attrNameLst>
                                      </p:cBhvr>
                                      <p:to>
                                        <p:strVal val="visible"/>
                                      </p:to>
                                    </p:set>
                                  </p:childTnLst>
                                </p:cTn>
                              </p:par>
                              <p:par>
                                <p:cTn id="149" presetID="1" presetClass="entr" presetSubtype="0" fill="hold" grpId="2" nodeType="withEffect">
                                  <p:stCondLst>
                                    <p:cond delay="0"/>
                                  </p:stCondLst>
                                  <p:childTnLst>
                                    <p:set>
                                      <p:cBhvr>
                                        <p:cTn id="150" dur="1" fill="hold">
                                          <p:stCondLst>
                                            <p:cond delay="0"/>
                                          </p:stCondLst>
                                        </p:cTn>
                                        <p:tgtEl>
                                          <p:spTgt spid="251"/>
                                        </p:tgtEl>
                                        <p:attrNameLst>
                                          <p:attrName>style.visibility</p:attrName>
                                        </p:attrNameLst>
                                      </p:cBhvr>
                                      <p:to>
                                        <p:strVal val="visible"/>
                                      </p:to>
                                    </p:set>
                                  </p:childTnLst>
                                </p:cTn>
                              </p:par>
                              <p:par>
                                <p:cTn id="151" presetID="37" presetClass="path" presetSubtype="0" repeatCount="indefinite" fill="hold" grpId="0" nodeType="withEffect">
                                  <p:stCondLst>
                                    <p:cond delay="0"/>
                                  </p:stCondLst>
                                  <p:childTnLst>
                                    <p:animMotion origin="layout" path="M -8.33333E-7 -4.07407E-6 C -0.01914 -0.07708 -0.04766 -0.25555 -0.08724 -0.2743 " pathEditMode="relative" rAng="0" ptsTypes="AA">
                                      <p:cBhvr>
                                        <p:cTn id="152" dur="1000" fill="hold"/>
                                        <p:tgtEl>
                                          <p:spTgt spid="244"/>
                                        </p:tgtEl>
                                        <p:attrNameLst>
                                          <p:attrName>ppt_x</p:attrName>
                                          <p:attrName>ppt_y</p:attrName>
                                        </p:attrNameLst>
                                      </p:cBhvr>
                                      <p:rCtr x="-4362" y="-13727"/>
                                    </p:animMotion>
                                  </p:childTnLst>
                                </p:cTn>
                              </p:par>
                              <p:par>
                                <p:cTn id="153" presetID="10" presetClass="exit" presetSubtype="0" repeatCount="indefinite" fill="hold" grpId="1" nodeType="withEffect">
                                  <p:stCondLst>
                                    <p:cond delay="0"/>
                                  </p:stCondLst>
                                  <p:childTnLst>
                                    <p:animEffect transition="out" filter="fade">
                                      <p:cBhvr>
                                        <p:cTn id="154" dur="1000"/>
                                        <p:tgtEl>
                                          <p:spTgt spid="244"/>
                                        </p:tgtEl>
                                      </p:cBhvr>
                                    </p:animEffect>
                                    <p:set>
                                      <p:cBhvr>
                                        <p:cTn id="155" dur="1" fill="hold">
                                          <p:stCondLst>
                                            <p:cond delay="999"/>
                                          </p:stCondLst>
                                        </p:cTn>
                                        <p:tgtEl>
                                          <p:spTgt spid="244"/>
                                        </p:tgtEl>
                                        <p:attrNameLst>
                                          <p:attrName>style.visibility</p:attrName>
                                        </p:attrNameLst>
                                      </p:cBhvr>
                                      <p:to>
                                        <p:strVal val="hidden"/>
                                      </p:to>
                                    </p:set>
                                  </p:childTnLst>
                                </p:cTn>
                              </p:par>
                              <p:par>
                                <p:cTn id="156" presetID="42" presetClass="path" presetSubtype="0" repeatCount="indefinite" fill="hold" grpId="0" nodeType="withEffect">
                                  <p:stCondLst>
                                    <p:cond delay="200"/>
                                  </p:stCondLst>
                                  <p:childTnLst>
                                    <p:animMotion origin="layout" path="M -2.5E-6 -4.07407E-6 L -0.05807 -0.22407 " pathEditMode="relative" rAng="0" ptsTypes="AA">
                                      <p:cBhvr>
                                        <p:cTn id="157" dur="1500" fill="hold"/>
                                        <p:tgtEl>
                                          <p:spTgt spid="245"/>
                                        </p:tgtEl>
                                        <p:attrNameLst>
                                          <p:attrName>ppt_x</p:attrName>
                                          <p:attrName>ppt_y</p:attrName>
                                        </p:attrNameLst>
                                      </p:cBhvr>
                                      <p:rCtr x="-2904" y="-11204"/>
                                    </p:animMotion>
                                  </p:childTnLst>
                                </p:cTn>
                              </p:par>
                              <p:par>
                                <p:cTn id="158" presetID="10" presetClass="exit" presetSubtype="0" repeatCount="indefinite" fill="hold" grpId="1" nodeType="withEffect">
                                  <p:stCondLst>
                                    <p:cond delay="200"/>
                                  </p:stCondLst>
                                  <p:childTnLst>
                                    <p:animEffect transition="out" filter="fade">
                                      <p:cBhvr>
                                        <p:cTn id="159" dur="1500"/>
                                        <p:tgtEl>
                                          <p:spTgt spid="245"/>
                                        </p:tgtEl>
                                      </p:cBhvr>
                                    </p:animEffect>
                                    <p:set>
                                      <p:cBhvr>
                                        <p:cTn id="160" dur="1" fill="hold">
                                          <p:stCondLst>
                                            <p:cond delay="1499"/>
                                          </p:stCondLst>
                                        </p:cTn>
                                        <p:tgtEl>
                                          <p:spTgt spid="245"/>
                                        </p:tgtEl>
                                        <p:attrNameLst>
                                          <p:attrName>style.visibility</p:attrName>
                                        </p:attrNameLst>
                                      </p:cBhvr>
                                      <p:to>
                                        <p:strVal val="hidden"/>
                                      </p:to>
                                    </p:set>
                                  </p:childTnLst>
                                </p:cTn>
                              </p:par>
                              <p:par>
                                <p:cTn id="161" presetID="37" presetClass="path" presetSubtype="0" repeatCount="indefinite" fill="hold" grpId="0" nodeType="withEffect">
                                  <p:stCondLst>
                                    <p:cond delay="400"/>
                                  </p:stCondLst>
                                  <p:childTnLst>
                                    <p:animMotion origin="layout" path="M -0.00052 -0.00023 C -0.01185 -0.04722 -0.02812 -0.12153 -0.04687 -0.19074 C -0.07005 -0.26875 -0.1108 -0.27176 -0.13294 -0.26065 " pathEditMode="relative" rAng="0" ptsTypes="AAA">
                                      <p:cBhvr>
                                        <p:cTn id="162" dur="1250" fill="hold"/>
                                        <p:tgtEl>
                                          <p:spTgt spid="246"/>
                                        </p:tgtEl>
                                        <p:attrNameLst>
                                          <p:attrName>ppt_x</p:attrName>
                                          <p:attrName>ppt_y</p:attrName>
                                        </p:attrNameLst>
                                      </p:cBhvr>
                                      <p:rCtr x="-6628" y="-13264"/>
                                    </p:animMotion>
                                  </p:childTnLst>
                                </p:cTn>
                              </p:par>
                              <p:par>
                                <p:cTn id="163" presetID="10" presetClass="exit" presetSubtype="0" repeatCount="indefinite" fill="hold" grpId="1" nodeType="withEffect">
                                  <p:stCondLst>
                                    <p:cond delay="400"/>
                                  </p:stCondLst>
                                  <p:childTnLst>
                                    <p:animEffect transition="out" filter="fade">
                                      <p:cBhvr>
                                        <p:cTn id="164" dur="1250"/>
                                        <p:tgtEl>
                                          <p:spTgt spid="246"/>
                                        </p:tgtEl>
                                      </p:cBhvr>
                                    </p:animEffect>
                                    <p:set>
                                      <p:cBhvr>
                                        <p:cTn id="165" dur="1" fill="hold">
                                          <p:stCondLst>
                                            <p:cond delay="1249"/>
                                          </p:stCondLst>
                                        </p:cTn>
                                        <p:tgtEl>
                                          <p:spTgt spid="246"/>
                                        </p:tgtEl>
                                        <p:attrNameLst>
                                          <p:attrName>style.visibility</p:attrName>
                                        </p:attrNameLst>
                                      </p:cBhvr>
                                      <p:to>
                                        <p:strVal val="hidden"/>
                                      </p:to>
                                    </p:set>
                                  </p:childTnLst>
                                </p:cTn>
                              </p:par>
                              <p:par>
                                <p:cTn id="166" presetID="42" presetClass="path" presetSubtype="0" repeatCount="indefinite" fill="hold" grpId="0" nodeType="withEffect">
                                  <p:stCondLst>
                                    <p:cond delay="400"/>
                                  </p:stCondLst>
                                  <p:childTnLst>
                                    <p:animMotion origin="layout" path="M 3.33333E-6 -4.44444E-6 L -0.04206 -0.18472 " pathEditMode="relative" rAng="0" ptsTypes="AA">
                                      <p:cBhvr>
                                        <p:cTn id="167" dur="800" fill="hold"/>
                                        <p:tgtEl>
                                          <p:spTgt spid="247"/>
                                        </p:tgtEl>
                                        <p:attrNameLst>
                                          <p:attrName>ppt_x</p:attrName>
                                          <p:attrName>ppt_y</p:attrName>
                                        </p:attrNameLst>
                                      </p:cBhvr>
                                      <p:rCtr x="-2109" y="-9236"/>
                                    </p:animMotion>
                                  </p:childTnLst>
                                </p:cTn>
                              </p:par>
                              <p:par>
                                <p:cTn id="168" presetID="10" presetClass="exit" presetSubtype="0" repeatCount="indefinite" fill="hold" grpId="1" nodeType="withEffect">
                                  <p:stCondLst>
                                    <p:cond delay="400"/>
                                  </p:stCondLst>
                                  <p:childTnLst>
                                    <p:animEffect transition="out" filter="fade">
                                      <p:cBhvr>
                                        <p:cTn id="169" dur="800"/>
                                        <p:tgtEl>
                                          <p:spTgt spid="247"/>
                                        </p:tgtEl>
                                      </p:cBhvr>
                                    </p:animEffect>
                                    <p:set>
                                      <p:cBhvr>
                                        <p:cTn id="170" dur="1" fill="hold">
                                          <p:stCondLst>
                                            <p:cond delay="799"/>
                                          </p:stCondLst>
                                        </p:cTn>
                                        <p:tgtEl>
                                          <p:spTgt spid="247"/>
                                        </p:tgtEl>
                                        <p:attrNameLst>
                                          <p:attrName>style.visibility</p:attrName>
                                        </p:attrNameLst>
                                      </p:cBhvr>
                                      <p:to>
                                        <p:strVal val="hidden"/>
                                      </p:to>
                                    </p:set>
                                  </p:childTnLst>
                                </p:cTn>
                              </p:par>
                              <p:par>
                                <p:cTn id="171" presetID="37" presetClass="path" presetSubtype="0" repeatCount="indefinite" fill="hold" grpId="0" nodeType="withEffect">
                                  <p:stCondLst>
                                    <p:cond delay="0"/>
                                  </p:stCondLst>
                                  <p:childTnLst>
                                    <p:animMotion origin="layout" path="M -1.45833E-6 -0.00047 C 0.03633 -0.18195 0.06992 -0.3625 0.15208 -0.26111 " pathEditMode="relative" rAng="0" ptsTypes="AA">
                                      <p:cBhvr>
                                        <p:cTn id="172" dur="1000" fill="hold"/>
                                        <p:tgtEl>
                                          <p:spTgt spid="248"/>
                                        </p:tgtEl>
                                        <p:attrNameLst>
                                          <p:attrName>ppt_x</p:attrName>
                                          <p:attrName>ppt_y</p:attrName>
                                        </p:attrNameLst>
                                      </p:cBhvr>
                                      <p:rCtr x="7604" y="-14514"/>
                                    </p:animMotion>
                                  </p:childTnLst>
                                </p:cTn>
                              </p:par>
                              <p:par>
                                <p:cTn id="173" presetID="10" presetClass="exit" presetSubtype="0" repeatCount="indefinite" fill="hold" grpId="1" nodeType="withEffect">
                                  <p:stCondLst>
                                    <p:cond delay="0"/>
                                  </p:stCondLst>
                                  <p:childTnLst>
                                    <p:animEffect transition="out" filter="fade">
                                      <p:cBhvr>
                                        <p:cTn id="174" dur="1000"/>
                                        <p:tgtEl>
                                          <p:spTgt spid="248"/>
                                        </p:tgtEl>
                                      </p:cBhvr>
                                    </p:animEffect>
                                    <p:set>
                                      <p:cBhvr>
                                        <p:cTn id="175" dur="1" fill="hold">
                                          <p:stCondLst>
                                            <p:cond delay="999"/>
                                          </p:stCondLst>
                                        </p:cTn>
                                        <p:tgtEl>
                                          <p:spTgt spid="248"/>
                                        </p:tgtEl>
                                        <p:attrNameLst>
                                          <p:attrName>style.visibility</p:attrName>
                                        </p:attrNameLst>
                                      </p:cBhvr>
                                      <p:to>
                                        <p:strVal val="hidden"/>
                                      </p:to>
                                    </p:set>
                                  </p:childTnLst>
                                </p:cTn>
                              </p:par>
                              <p:par>
                                <p:cTn id="176" presetID="37" presetClass="path" presetSubtype="0" repeatCount="indefinite" fill="hold" grpId="0" nodeType="withEffect">
                                  <p:stCondLst>
                                    <p:cond delay="200"/>
                                  </p:stCondLst>
                                  <p:childTnLst>
                                    <p:animMotion origin="layout" path="M -3.125E-6 -0.00023 C 0.01745 -0.06366 0.04232 -0.2919 0.12683 -0.26597 " pathEditMode="relative" rAng="0" ptsTypes="AA">
                                      <p:cBhvr>
                                        <p:cTn id="177" dur="1500" fill="hold"/>
                                        <p:tgtEl>
                                          <p:spTgt spid="249"/>
                                        </p:tgtEl>
                                        <p:attrNameLst>
                                          <p:attrName>ppt_x</p:attrName>
                                          <p:attrName>ppt_y</p:attrName>
                                        </p:attrNameLst>
                                      </p:cBhvr>
                                      <p:rCtr x="6341" y="-13403"/>
                                    </p:animMotion>
                                  </p:childTnLst>
                                </p:cTn>
                              </p:par>
                              <p:par>
                                <p:cTn id="178" presetID="10" presetClass="exit" presetSubtype="0" repeatCount="indefinite" fill="hold" grpId="1" nodeType="withEffect">
                                  <p:stCondLst>
                                    <p:cond delay="200"/>
                                  </p:stCondLst>
                                  <p:childTnLst>
                                    <p:animEffect transition="out" filter="fade">
                                      <p:cBhvr>
                                        <p:cTn id="179" dur="1500"/>
                                        <p:tgtEl>
                                          <p:spTgt spid="249"/>
                                        </p:tgtEl>
                                      </p:cBhvr>
                                    </p:animEffect>
                                    <p:set>
                                      <p:cBhvr>
                                        <p:cTn id="180" dur="1" fill="hold">
                                          <p:stCondLst>
                                            <p:cond delay="1499"/>
                                          </p:stCondLst>
                                        </p:cTn>
                                        <p:tgtEl>
                                          <p:spTgt spid="249"/>
                                        </p:tgtEl>
                                        <p:attrNameLst>
                                          <p:attrName>style.visibility</p:attrName>
                                        </p:attrNameLst>
                                      </p:cBhvr>
                                      <p:to>
                                        <p:strVal val="hidden"/>
                                      </p:to>
                                    </p:set>
                                  </p:childTnLst>
                                </p:cTn>
                              </p:par>
                              <p:par>
                                <p:cTn id="181" presetID="42" presetClass="path" presetSubtype="0" repeatCount="indefinite" fill="hold" grpId="0" nodeType="withEffect">
                                  <p:stCondLst>
                                    <p:cond delay="400"/>
                                  </p:stCondLst>
                                  <p:childTnLst>
                                    <p:animMotion origin="layout" path="M -4.16667E-6 -2.59259E-6 L 0.05261 -0.21273 " pathEditMode="relative" rAng="0" ptsTypes="AA">
                                      <p:cBhvr>
                                        <p:cTn id="182" dur="1250" fill="hold"/>
                                        <p:tgtEl>
                                          <p:spTgt spid="250"/>
                                        </p:tgtEl>
                                        <p:attrNameLst>
                                          <p:attrName>ppt_x</p:attrName>
                                          <p:attrName>ppt_y</p:attrName>
                                        </p:attrNameLst>
                                      </p:cBhvr>
                                      <p:rCtr x="2630" y="-10648"/>
                                    </p:animMotion>
                                  </p:childTnLst>
                                </p:cTn>
                              </p:par>
                              <p:par>
                                <p:cTn id="183" presetID="10" presetClass="exit" presetSubtype="0" repeatCount="indefinite" fill="hold" grpId="1" nodeType="withEffect">
                                  <p:stCondLst>
                                    <p:cond delay="400"/>
                                  </p:stCondLst>
                                  <p:childTnLst>
                                    <p:animEffect transition="out" filter="fade">
                                      <p:cBhvr>
                                        <p:cTn id="184" dur="1250"/>
                                        <p:tgtEl>
                                          <p:spTgt spid="250"/>
                                        </p:tgtEl>
                                      </p:cBhvr>
                                    </p:animEffect>
                                    <p:set>
                                      <p:cBhvr>
                                        <p:cTn id="185" dur="1" fill="hold">
                                          <p:stCondLst>
                                            <p:cond delay="1249"/>
                                          </p:stCondLst>
                                        </p:cTn>
                                        <p:tgtEl>
                                          <p:spTgt spid="250"/>
                                        </p:tgtEl>
                                        <p:attrNameLst>
                                          <p:attrName>style.visibility</p:attrName>
                                        </p:attrNameLst>
                                      </p:cBhvr>
                                      <p:to>
                                        <p:strVal val="hidden"/>
                                      </p:to>
                                    </p:set>
                                  </p:childTnLst>
                                </p:cTn>
                              </p:par>
                              <p:par>
                                <p:cTn id="186" presetID="42" presetClass="path" presetSubtype="0" repeatCount="indefinite" fill="hold" grpId="0" nodeType="withEffect">
                                  <p:stCondLst>
                                    <p:cond delay="400"/>
                                  </p:stCondLst>
                                  <p:childTnLst>
                                    <p:animMotion origin="layout" path="M 2.70833E-6 3.33333E-6 L 0.04726 -0.17338 " pathEditMode="relative" rAng="0" ptsTypes="AA">
                                      <p:cBhvr>
                                        <p:cTn id="187" dur="800" fill="hold"/>
                                        <p:tgtEl>
                                          <p:spTgt spid="251"/>
                                        </p:tgtEl>
                                        <p:attrNameLst>
                                          <p:attrName>ppt_x</p:attrName>
                                          <p:attrName>ppt_y</p:attrName>
                                        </p:attrNameLst>
                                      </p:cBhvr>
                                      <p:rCtr x="2357" y="-8681"/>
                                    </p:animMotion>
                                  </p:childTnLst>
                                </p:cTn>
                              </p:par>
                              <p:par>
                                <p:cTn id="188" presetID="10" presetClass="exit" presetSubtype="0" repeatCount="indefinite" fill="hold" grpId="1" nodeType="withEffect">
                                  <p:stCondLst>
                                    <p:cond delay="400"/>
                                  </p:stCondLst>
                                  <p:childTnLst>
                                    <p:animEffect transition="out" filter="fade">
                                      <p:cBhvr>
                                        <p:cTn id="189" dur="800"/>
                                        <p:tgtEl>
                                          <p:spTgt spid="251"/>
                                        </p:tgtEl>
                                      </p:cBhvr>
                                    </p:animEffect>
                                    <p:set>
                                      <p:cBhvr>
                                        <p:cTn id="190" dur="1" fill="hold">
                                          <p:stCondLst>
                                            <p:cond delay="799"/>
                                          </p:stCondLst>
                                        </p:cTn>
                                        <p:tgtEl>
                                          <p:spTgt spid="251"/>
                                        </p:tgtEl>
                                        <p:attrNameLst>
                                          <p:attrName>style.visibility</p:attrName>
                                        </p:attrNameLst>
                                      </p:cBhvr>
                                      <p:to>
                                        <p:strVal val="hidden"/>
                                      </p:to>
                                    </p:set>
                                  </p:childTnLst>
                                </p:cTn>
                              </p:par>
                              <p:par>
                                <p:cTn id="191" presetID="1" presetClass="entr" presetSubtype="0" fill="hold" grpId="2" nodeType="withEffect">
                                  <p:stCondLst>
                                    <p:cond delay="0"/>
                                  </p:stCondLst>
                                  <p:childTnLst>
                                    <p:set>
                                      <p:cBhvr>
                                        <p:cTn id="192" dur="1" fill="hold">
                                          <p:stCondLst>
                                            <p:cond delay="0"/>
                                          </p:stCondLst>
                                        </p:cTn>
                                        <p:tgtEl>
                                          <p:spTgt spid="252"/>
                                        </p:tgtEl>
                                        <p:attrNameLst>
                                          <p:attrName>style.visibility</p:attrName>
                                        </p:attrNameLst>
                                      </p:cBhvr>
                                      <p:to>
                                        <p:strVal val="visible"/>
                                      </p:to>
                                    </p:set>
                                  </p:childTnLst>
                                </p:cTn>
                              </p:par>
                              <p:par>
                                <p:cTn id="193" presetID="1" presetClass="entr" presetSubtype="0" fill="hold" grpId="2" nodeType="withEffect">
                                  <p:stCondLst>
                                    <p:cond delay="0"/>
                                  </p:stCondLst>
                                  <p:childTnLst>
                                    <p:set>
                                      <p:cBhvr>
                                        <p:cTn id="194" dur="1" fill="hold">
                                          <p:stCondLst>
                                            <p:cond delay="0"/>
                                          </p:stCondLst>
                                        </p:cTn>
                                        <p:tgtEl>
                                          <p:spTgt spid="253"/>
                                        </p:tgtEl>
                                        <p:attrNameLst>
                                          <p:attrName>style.visibility</p:attrName>
                                        </p:attrNameLst>
                                      </p:cBhvr>
                                      <p:to>
                                        <p:strVal val="visible"/>
                                      </p:to>
                                    </p:set>
                                  </p:childTnLst>
                                </p:cTn>
                              </p:par>
                              <p:par>
                                <p:cTn id="195" presetID="1" presetClass="entr" presetSubtype="0" fill="hold" grpId="2" nodeType="withEffect">
                                  <p:stCondLst>
                                    <p:cond delay="0"/>
                                  </p:stCondLst>
                                  <p:childTnLst>
                                    <p:set>
                                      <p:cBhvr>
                                        <p:cTn id="196" dur="1" fill="hold">
                                          <p:stCondLst>
                                            <p:cond delay="0"/>
                                          </p:stCondLst>
                                        </p:cTn>
                                        <p:tgtEl>
                                          <p:spTgt spid="254"/>
                                        </p:tgtEl>
                                        <p:attrNameLst>
                                          <p:attrName>style.visibility</p:attrName>
                                        </p:attrNameLst>
                                      </p:cBhvr>
                                      <p:to>
                                        <p:strVal val="visible"/>
                                      </p:to>
                                    </p:set>
                                  </p:childTnLst>
                                </p:cTn>
                              </p:par>
                              <p:par>
                                <p:cTn id="197" presetID="1" presetClass="entr" presetSubtype="0" fill="hold" grpId="2" nodeType="withEffect">
                                  <p:stCondLst>
                                    <p:cond delay="0"/>
                                  </p:stCondLst>
                                  <p:childTnLst>
                                    <p:set>
                                      <p:cBhvr>
                                        <p:cTn id="198" dur="1" fill="hold">
                                          <p:stCondLst>
                                            <p:cond delay="0"/>
                                          </p:stCondLst>
                                        </p:cTn>
                                        <p:tgtEl>
                                          <p:spTgt spid="255"/>
                                        </p:tgtEl>
                                        <p:attrNameLst>
                                          <p:attrName>style.visibility</p:attrName>
                                        </p:attrNameLst>
                                      </p:cBhvr>
                                      <p:to>
                                        <p:strVal val="visible"/>
                                      </p:to>
                                    </p:set>
                                  </p:childTnLst>
                                </p:cTn>
                              </p:par>
                              <p:par>
                                <p:cTn id="199" presetID="37" presetClass="path" presetSubtype="0" repeatCount="indefinite" fill="hold" grpId="0" nodeType="withEffect">
                                  <p:stCondLst>
                                    <p:cond delay="0"/>
                                  </p:stCondLst>
                                  <p:childTnLst>
                                    <p:animMotion origin="layout" path="M -1.45833E-6 -2.22222E-6 C -0.05273 0.20625 -0.07591 0.34815 -0.16471 0.25741 " pathEditMode="relative" rAng="0" ptsTypes="AA">
                                      <p:cBhvr>
                                        <p:cTn id="200" dur="1000" fill="hold"/>
                                        <p:tgtEl>
                                          <p:spTgt spid="252"/>
                                        </p:tgtEl>
                                        <p:attrNameLst>
                                          <p:attrName>ppt_x</p:attrName>
                                          <p:attrName>ppt_y</p:attrName>
                                        </p:attrNameLst>
                                      </p:cBhvr>
                                      <p:rCtr x="-8242" y="14259"/>
                                    </p:animMotion>
                                  </p:childTnLst>
                                </p:cTn>
                              </p:par>
                              <p:par>
                                <p:cTn id="201" presetID="10" presetClass="exit" presetSubtype="0" repeatCount="indefinite" fill="hold" grpId="1" nodeType="withEffect">
                                  <p:stCondLst>
                                    <p:cond delay="0"/>
                                  </p:stCondLst>
                                  <p:childTnLst>
                                    <p:animEffect transition="out" filter="fade">
                                      <p:cBhvr>
                                        <p:cTn id="202" dur="1000"/>
                                        <p:tgtEl>
                                          <p:spTgt spid="252"/>
                                        </p:tgtEl>
                                      </p:cBhvr>
                                    </p:animEffect>
                                    <p:set>
                                      <p:cBhvr>
                                        <p:cTn id="203" dur="1" fill="hold">
                                          <p:stCondLst>
                                            <p:cond delay="999"/>
                                          </p:stCondLst>
                                        </p:cTn>
                                        <p:tgtEl>
                                          <p:spTgt spid="252"/>
                                        </p:tgtEl>
                                        <p:attrNameLst>
                                          <p:attrName>style.visibility</p:attrName>
                                        </p:attrNameLst>
                                      </p:cBhvr>
                                      <p:to>
                                        <p:strVal val="hidden"/>
                                      </p:to>
                                    </p:set>
                                  </p:childTnLst>
                                </p:cTn>
                              </p:par>
                              <p:par>
                                <p:cTn id="204" presetID="42" presetClass="path" presetSubtype="0" repeatCount="indefinite" fill="hold" grpId="0" nodeType="withEffect">
                                  <p:stCondLst>
                                    <p:cond delay="200"/>
                                  </p:stCondLst>
                                  <p:childTnLst>
                                    <p:animMotion origin="layout" path="M -3.125E-6 -2.22222E-6 L -0.04765 0.17917 " pathEditMode="relative" rAng="0" ptsTypes="AA">
                                      <p:cBhvr>
                                        <p:cTn id="205" dur="1500" fill="hold"/>
                                        <p:tgtEl>
                                          <p:spTgt spid="253"/>
                                        </p:tgtEl>
                                        <p:attrNameLst>
                                          <p:attrName>ppt_x</p:attrName>
                                          <p:attrName>ppt_y</p:attrName>
                                        </p:attrNameLst>
                                      </p:cBhvr>
                                      <p:rCtr x="-2383" y="8958"/>
                                    </p:animMotion>
                                  </p:childTnLst>
                                </p:cTn>
                              </p:par>
                              <p:par>
                                <p:cTn id="206" presetID="10" presetClass="exit" presetSubtype="0" repeatCount="indefinite" fill="hold" grpId="1" nodeType="withEffect">
                                  <p:stCondLst>
                                    <p:cond delay="200"/>
                                  </p:stCondLst>
                                  <p:childTnLst>
                                    <p:animEffect transition="out" filter="fade">
                                      <p:cBhvr>
                                        <p:cTn id="207" dur="1500"/>
                                        <p:tgtEl>
                                          <p:spTgt spid="253"/>
                                        </p:tgtEl>
                                      </p:cBhvr>
                                    </p:animEffect>
                                    <p:set>
                                      <p:cBhvr>
                                        <p:cTn id="208" dur="1" fill="hold">
                                          <p:stCondLst>
                                            <p:cond delay="1499"/>
                                          </p:stCondLst>
                                        </p:cTn>
                                        <p:tgtEl>
                                          <p:spTgt spid="253"/>
                                        </p:tgtEl>
                                        <p:attrNameLst>
                                          <p:attrName>style.visibility</p:attrName>
                                        </p:attrNameLst>
                                      </p:cBhvr>
                                      <p:to>
                                        <p:strVal val="hidden"/>
                                      </p:to>
                                    </p:set>
                                  </p:childTnLst>
                                </p:cTn>
                              </p:par>
                              <p:par>
                                <p:cTn id="209" presetID="37" presetClass="path" presetSubtype="0" repeatCount="indefinite" fill="hold" grpId="0" nodeType="withEffect">
                                  <p:stCondLst>
                                    <p:cond delay="400"/>
                                  </p:stCondLst>
                                  <p:childTnLst>
                                    <p:animMotion origin="layout" path="M -0.00026 1.48148E-6 C -0.05429 0.22824 -0.06471 0.26667 -0.11432 0.27407 " pathEditMode="relative" rAng="0" ptsTypes="AA">
                                      <p:cBhvr>
                                        <p:cTn id="210" dur="1250" fill="hold"/>
                                        <p:tgtEl>
                                          <p:spTgt spid="254"/>
                                        </p:tgtEl>
                                        <p:attrNameLst>
                                          <p:attrName>ppt_x</p:attrName>
                                          <p:attrName>ppt_y</p:attrName>
                                        </p:attrNameLst>
                                      </p:cBhvr>
                                      <p:rCtr x="-5703" y="13704"/>
                                    </p:animMotion>
                                  </p:childTnLst>
                                </p:cTn>
                              </p:par>
                              <p:par>
                                <p:cTn id="211" presetID="10" presetClass="exit" presetSubtype="0" repeatCount="indefinite" fill="hold" grpId="1" nodeType="withEffect">
                                  <p:stCondLst>
                                    <p:cond delay="400"/>
                                  </p:stCondLst>
                                  <p:childTnLst>
                                    <p:animEffect transition="out" filter="fade">
                                      <p:cBhvr>
                                        <p:cTn id="212" dur="1250"/>
                                        <p:tgtEl>
                                          <p:spTgt spid="254"/>
                                        </p:tgtEl>
                                      </p:cBhvr>
                                    </p:animEffect>
                                    <p:set>
                                      <p:cBhvr>
                                        <p:cTn id="213" dur="1" fill="hold">
                                          <p:stCondLst>
                                            <p:cond delay="1249"/>
                                          </p:stCondLst>
                                        </p:cTn>
                                        <p:tgtEl>
                                          <p:spTgt spid="254"/>
                                        </p:tgtEl>
                                        <p:attrNameLst>
                                          <p:attrName>style.visibility</p:attrName>
                                        </p:attrNameLst>
                                      </p:cBhvr>
                                      <p:to>
                                        <p:strVal val="hidden"/>
                                      </p:to>
                                    </p:set>
                                  </p:childTnLst>
                                </p:cTn>
                              </p:par>
                              <p:par>
                                <p:cTn id="214" presetID="42" presetClass="path" presetSubtype="0" repeatCount="indefinite" fill="hold" grpId="0" nodeType="withEffect">
                                  <p:stCondLst>
                                    <p:cond delay="400"/>
                                  </p:stCondLst>
                                  <p:childTnLst>
                                    <p:animMotion origin="layout" path="M 2.70833E-6 -2.59259E-6 L -0.04844 0.22385 " pathEditMode="relative" rAng="0" ptsTypes="AA">
                                      <p:cBhvr>
                                        <p:cTn id="215" dur="800" fill="hold"/>
                                        <p:tgtEl>
                                          <p:spTgt spid="255"/>
                                        </p:tgtEl>
                                        <p:attrNameLst>
                                          <p:attrName>ppt_x</p:attrName>
                                          <p:attrName>ppt_y</p:attrName>
                                        </p:attrNameLst>
                                      </p:cBhvr>
                                      <p:rCtr x="-2422" y="11181"/>
                                    </p:animMotion>
                                  </p:childTnLst>
                                </p:cTn>
                              </p:par>
                              <p:par>
                                <p:cTn id="216" presetID="10" presetClass="exit" presetSubtype="0" repeatCount="indefinite" fill="hold" grpId="1" nodeType="withEffect">
                                  <p:stCondLst>
                                    <p:cond delay="400"/>
                                  </p:stCondLst>
                                  <p:childTnLst>
                                    <p:animEffect transition="out" filter="fade">
                                      <p:cBhvr>
                                        <p:cTn id="217" dur="800"/>
                                        <p:tgtEl>
                                          <p:spTgt spid="255"/>
                                        </p:tgtEl>
                                      </p:cBhvr>
                                    </p:animEffect>
                                    <p:set>
                                      <p:cBhvr>
                                        <p:cTn id="218" dur="1" fill="hold">
                                          <p:stCondLst>
                                            <p:cond delay="799"/>
                                          </p:stCondLst>
                                        </p:cTn>
                                        <p:tgtEl>
                                          <p:spTgt spid="255"/>
                                        </p:tgtEl>
                                        <p:attrNameLst>
                                          <p:attrName>style.visibility</p:attrName>
                                        </p:attrNameLst>
                                      </p:cBhvr>
                                      <p:to>
                                        <p:strVal val="hidden"/>
                                      </p:to>
                                    </p:set>
                                  </p:childTnLst>
                                </p:cTn>
                              </p:par>
                              <p:par>
                                <p:cTn id="219" presetID="1" presetClass="entr" presetSubtype="0" fill="hold" grpId="2" nodeType="withEffect">
                                  <p:stCondLst>
                                    <p:cond delay="0"/>
                                  </p:stCondLst>
                                  <p:childTnLst>
                                    <p:set>
                                      <p:cBhvr>
                                        <p:cTn id="220" dur="1" fill="hold">
                                          <p:stCondLst>
                                            <p:cond delay="0"/>
                                          </p:stCondLst>
                                        </p:cTn>
                                        <p:tgtEl>
                                          <p:spTgt spid="256"/>
                                        </p:tgtEl>
                                        <p:attrNameLst>
                                          <p:attrName>style.visibility</p:attrName>
                                        </p:attrNameLst>
                                      </p:cBhvr>
                                      <p:to>
                                        <p:strVal val="visible"/>
                                      </p:to>
                                    </p:set>
                                  </p:childTnLst>
                                </p:cTn>
                              </p:par>
                              <p:par>
                                <p:cTn id="221" presetID="1" presetClass="entr" presetSubtype="0" fill="hold" grpId="2" nodeType="withEffect">
                                  <p:stCondLst>
                                    <p:cond delay="0"/>
                                  </p:stCondLst>
                                  <p:childTnLst>
                                    <p:set>
                                      <p:cBhvr>
                                        <p:cTn id="222" dur="1" fill="hold">
                                          <p:stCondLst>
                                            <p:cond delay="0"/>
                                          </p:stCondLst>
                                        </p:cTn>
                                        <p:tgtEl>
                                          <p:spTgt spid="257"/>
                                        </p:tgtEl>
                                        <p:attrNameLst>
                                          <p:attrName>style.visibility</p:attrName>
                                        </p:attrNameLst>
                                      </p:cBhvr>
                                      <p:to>
                                        <p:strVal val="visible"/>
                                      </p:to>
                                    </p:set>
                                  </p:childTnLst>
                                </p:cTn>
                              </p:par>
                              <p:par>
                                <p:cTn id="223" presetID="1" presetClass="entr" presetSubtype="0" fill="hold" grpId="2" nodeType="withEffect">
                                  <p:stCondLst>
                                    <p:cond delay="0"/>
                                  </p:stCondLst>
                                  <p:childTnLst>
                                    <p:set>
                                      <p:cBhvr>
                                        <p:cTn id="224" dur="1" fill="hold">
                                          <p:stCondLst>
                                            <p:cond delay="0"/>
                                          </p:stCondLst>
                                        </p:cTn>
                                        <p:tgtEl>
                                          <p:spTgt spid="258"/>
                                        </p:tgtEl>
                                        <p:attrNameLst>
                                          <p:attrName>style.visibility</p:attrName>
                                        </p:attrNameLst>
                                      </p:cBhvr>
                                      <p:to>
                                        <p:strVal val="visible"/>
                                      </p:to>
                                    </p:set>
                                  </p:childTnLst>
                                </p:cTn>
                              </p:par>
                              <p:par>
                                <p:cTn id="225" presetID="1" presetClass="entr" presetSubtype="0" fill="hold" grpId="2" nodeType="withEffect">
                                  <p:stCondLst>
                                    <p:cond delay="0"/>
                                  </p:stCondLst>
                                  <p:childTnLst>
                                    <p:set>
                                      <p:cBhvr>
                                        <p:cTn id="226" dur="1" fill="hold">
                                          <p:stCondLst>
                                            <p:cond delay="0"/>
                                          </p:stCondLst>
                                        </p:cTn>
                                        <p:tgtEl>
                                          <p:spTgt spid="259"/>
                                        </p:tgtEl>
                                        <p:attrNameLst>
                                          <p:attrName>style.visibility</p:attrName>
                                        </p:attrNameLst>
                                      </p:cBhvr>
                                      <p:to>
                                        <p:strVal val="visible"/>
                                      </p:to>
                                    </p:set>
                                  </p:childTnLst>
                                </p:cTn>
                              </p:par>
                              <p:par>
                                <p:cTn id="227" presetID="37" presetClass="path" presetSubtype="0" repeatCount="indefinite" fill="hold" grpId="0" nodeType="withEffect">
                                  <p:stCondLst>
                                    <p:cond delay="0"/>
                                  </p:stCondLst>
                                  <p:childTnLst>
                                    <p:animMotion origin="layout" path="M -2.08333E-6 1.11022E-16 C 0.04297 0.22986 0.08906 0.34583 0.16224 0.25556 " pathEditMode="relative" rAng="0" ptsTypes="AA">
                                      <p:cBhvr>
                                        <p:cTn id="228" dur="1000" fill="hold"/>
                                        <p:tgtEl>
                                          <p:spTgt spid="256"/>
                                        </p:tgtEl>
                                        <p:attrNameLst>
                                          <p:attrName>ppt_x</p:attrName>
                                          <p:attrName>ppt_y</p:attrName>
                                        </p:attrNameLst>
                                      </p:cBhvr>
                                      <p:rCtr x="8112" y="14306"/>
                                    </p:animMotion>
                                  </p:childTnLst>
                                </p:cTn>
                              </p:par>
                              <p:par>
                                <p:cTn id="229" presetID="10" presetClass="exit" presetSubtype="0" repeatCount="indefinite" fill="hold" grpId="1" nodeType="withEffect">
                                  <p:stCondLst>
                                    <p:cond delay="0"/>
                                  </p:stCondLst>
                                  <p:childTnLst>
                                    <p:animEffect transition="out" filter="fade">
                                      <p:cBhvr>
                                        <p:cTn id="230" dur="1000"/>
                                        <p:tgtEl>
                                          <p:spTgt spid="256"/>
                                        </p:tgtEl>
                                      </p:cBhvr>
                                    </p:animEffect>
                                    <p:set>
                                      <p:cBhvr>
                                        <p:cTn id="231" dur="1" fill="hold">
                                          <p:stCondLst>
                                            <p:cond delay="999"/>
                                          </p:stCondLst>
                                        </p:cTn>
                                        <p:tgtEl>
                                          <p:spTgt spid="256"/>
                                        </p:tgtEl>
                                        <p:attrNameLst>
                                          <p:attrName>style.visibility</p:attrName>
                                        </p:attrNameLst>
                                      </p:cBhvr>
                                      <p:to>
                                        <p:strVal val="hidden"/>
                                      </p:to>
                                    </p:set>
                                  </p:childTnLst>
                                </p:cTn>
                              </p:par>
                              <p:par>
                                <p:cTn id="232" presetID="37" presetClass="path" presetSubtype="0" repeatCount="indefinite" fill="hold" grpId="0" nodeType="withEffect">
                                  <p:stCondLst>
                                    <p:cond delay="200"/>
                                  </p:stCondLst>
                                  <p:childTnLst>
                                    <p:animMotion origin="layout" path="M -3.75E-6 1.11022E-16 C 0.03789 0.175 0.0642 0.30139 0.1375 0.25625 " pathEditMode="relative" rAng="0" ptsTypes="AA">
                                      <p:cBhvr>
                                        <p:cTn id="233" dur="1500" fill="hold"/>
                                        <p:tgtEl>
                                          <p:spTgt spid="257"/>
                                        </p:tgtEl>
                                        <p:attrNameLst>
                                          <p:attrName>ppt_x</p:attrName>
                                          <p:attrName>ppt_y</p:attrName>
                                        </p:attrNameLst>
                                      </p:cBhvr>
                                      <p:rCtr x="6875" y="13264"/>
                                    </p:animMotion>
                                  </p:childTnLst>
                                </p:cTn>
                              </p:par>
                              <p:par>
                                <p:cTn id="234" presetID="10" presetClass="exit" presetSubtype="0" repeatCount="indefinite" fill="hold" grpId="1" nodeType="withEffect">
                                  <p:stCondLst>
                                    <p:cond delay="200"/>
                                  </p:stCondLst>
                                  <p:childTnLst>
                                    <p:animEffect transition="out" filter="fade">
                                      <p:cBhvr>
                                        <p:cTn id="235" dur="1500"/>
                                        <p:tgtEl>
                                          <p:spTgt spid="257"/>
                                        </p:tgtEl>
                                      </p:cBhvr>
                                    </p:animEffect>
                                    <p:set>
                                      <p:cBhvr>
                                        <p:cTn id="236" dur="1" fill="hold">
                                          <p:stCondLst>
                                            <p:cond delay="1499"/>
                                          </p:stCondLst>
                                        </p:cTn>
                                        <p:tgtEl>
                                          <p:spTgt spid="257"/>
                                        </p:tgtEl>
                                        <p:attrNameLst>
                                          <p:attrName>style.visibility</p:attrName>
                                        </p:attrNameLst>
                                      </p:cBhvr>
                                      <p:to>
                                        <p:strVal val="hidden"/>
                                      </p:to>
                                    </p:set>
                                  </p:childTnLst>
                                </p:cTn>
                              </p:par>
                              <p:par>
                                <p:cTn id="237" presetID="42" presetClass="path" presetSubtype="0" repeatCount="indefinite" fill="hold" grpId="0" nodeType="withEffect">
                                  <p:stCondLst>
                                    <p:cond delay="400"/>
                                  </p:stCondLst>
                                  <p:childTnLst>
                                    <p:animMotion origin="layout" path="M -4.79167E-6 3.7037E-6 L 0.05769 0.23773 " pathEditMode="relative" rAng="0" ptsTypes="AA">
                                      <p:cBhvr>
                                        <p:cTn id="238" dur="1250" fill="hold"/>
                                        <p:tgtEl>
                                          <p:spTgt spid="258"/>
                                        </p:tgtEl>
                                        <p:attrNameLst>
                                          <p:attrName>ppt_x</p:attrName>
                                          <p:attrName>ppt_y</p:attrName>
                                        </p:attrNameLst>
                                      </p:cBhvr>
                                      <p:rCtr x="2878" y="11875"/>
                                    </p:animMotion>
                                  </p:childTnLst>
                                </p:cTn>
                              </p:par>
                              <p:par>
                                <p:cTn id="239" presetID="10" presetClass="exit" presetSubtype="0" repeatCount="indefinite" fill="hold" grpId="1" nodeType="withEffect">
                                  <p:stCondLst>
                                    <p:cond delay="400"/>
                                  </p:stCondLst>
                                  <p:childTnLst>
                                    <p:animEffect transition="out" filter="fade">
                                      <p:cBhvr>
                                        <p:cTn id="240" dur="1250"/>
                                        <p:tgtEl>
                                          <p:spTgt spid="258"/>
                                        </p:tgtEl>
                                      </p:cBhvr>
                                    </p:animEffect>
                                    <p:set>
                                      <p:cBhvr>
                                        <p:cTn id="241" dur="1" fill="hold">
                                          <p:stCondLst>
                                            <p:cond delay="1249"/>
                                          </p:stCondLst>
                                        </p:cTn>
                                        <p:tgtEl>
                                          <p:spTgt spid="258"/>
                                        </p:tgtEl>
                                        <p:attrNameLst>
                                          <p:attrName>style.visibility</p:attrName>
                                        </p:attrNameLst>
                                      </p:cBhvr>
                                      <p:to>
                                        <p:strVal val="hidden"/>
                                      </p:to>
                                    </p:set>
                                  </p:childTnLst>
                                </p:cTn>
                              </p:par>
                              <p:par>
                                <p:cTn id="242" presetID="42" presetClass="path" presetSubtype="0" repeatCount="indefinite" fill="hold" grpId="0" nodeType="withEffect">
                                  <p:stCondLst>
                                    <p:cond delay="400"/>
                                  </p:stCondLst>
                                  <p:childTnLst>
                                    <p:animMotion origin="layout" path="M 2.08333E-6 -3.7037E-7 L 0.04948 0.18727 " pathEditMode="relative" rAng="0" ptsTypes="AA">
                                      <p:cBhvr>
                                        <p:cTn id="243" dur="800" fill="hold"/>
                                        <p:tgtEl>
                                          <p:spTgt spid="259"/>
                                        </p:tgtEl>
                                        <p:attrNameLst>
                                          <p:attrName>ppt_x</p:attrName>
                                          <p:attrName>ppt_y</p:attrName>
                                        </p:attrNameLst>
                                      </p:cBhvr>
                                      <p:rCtr x="2474" y="9352"/>
                                    </p:animMotion>
                                  </p:childTnLst>
                                </p:cTn>
                              </p:par>
                              <p:par>
                                <p:cTn id="244" presetID="10" presetClass="exit" presetSubtype="0" repeatCount="indefinite" fill="hold" grpId="1" nodeType="withEffect">
                                  <p:stCondLst>
                                    <p:cond delay="400"/>
                                  </p:stCondLst>
                                  <p:childTnLst>
                                    <p:animEffect transition="out" filter="fade">
                                      <p:cBhvr>
                                        <p:cTn id="245" dur="800"/>
                                        <p:tgtEl>
                                          <p:spTgt spid="259"/>
                                        </p:tgtEl>
                                      </p:cBhvr>
                                    </p:animEffect>
                                    <p:set>
                                      <p:cBhvr>
                                        <p:cTn id="246" dur="1" fill="hold">
                                          <p:stCondLst>
                                            <p:cond delay="799"/>
                                          </p:stCondLst>
                                        </p:cTn>
                                        <p:tgtEl>
                                          <p:spTgt spid="259"/>
                                        </p:tgtEl>
                                        <p:attrNameLst>
                                          <p:attrName>style.visibility</p:attrName>
                                        </p:attrNameLst>
                                      </p:cBhvr>
                                      <p:to>
                                        <p:strVal val="hidden"/>
                                      </p:to>
                                    </p:set>
                                  </p:childTnLst>
                                </p:cTn>
                              </p:par>
                              <p:par>
                                <p:cTn id="247" presetID="6" presetClass="entr" presetSubtype="32" fill="hold" nodeType="withEffect">
                                  <p:stCondLst>
                                    <p:cond delay="1500"/>
                                  </p:stCondLst>
                                  <p:childTnLst>
                                    <p:set>
                                      <p:cBhvr>
                                        <p:cTn id="248" dur="1" fill="hold">
                                          <p:stCondLst>
                                            <p:cond delay="0"/>
                                          </p:stCondLst>
                                        </p:cTn>
                                        <p:tgtEl>
                                          <p:spTgt spid="216"/>
                                        </p:tgtEl>
                                        <p:attrNameLst>
                                          <p:attrName>style.visibility</p:attrName>
                                        </p:attrNameLst>
                                      </p:cBhvr>
                                      <p:to>
                                        <p:strVal val="visible"/>
                                      </p:to>
                                    </p:set>
                                    <p:animEffect transition="in" filter="circle(out)">
                                      <p:cBhvr>
                                        <p:cTn id="249" dur="2000"/>
                                        <p:tgtEl>
                                          <p:spTgt spid="216"/>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grpId="2" nodeType="clickEffect">
                                  <p:stCondLst>
                                    <p:cond delay="0"/>
                                  </p:stCondLst>
                                  <p:childTnLst>
                                    <p:set>
                                      <p:cBhvr>
                                        <p:cTn id="253" dur="1" fill="hold">
                                          <p:stCondLst>
                                            <p:cond delay="0"/>
                                          </p:stCondLst>
                                        </p:cTn>
                                        <p:tgtEl>
                                          <p:spTgt spid="208"/>
                                        </p:tgtEl>
                                        <p:attrNameLst>
                                          <p:attrName>style.visibility</p:attrName>
                                        </p:attrNameLst>
                                      </p:cBhvr>
                                      <p:to>
                                        <p:strVal val="hidden"/>
                                      </p:to>
                                    </p:set>
                                  </p:childTnLst>
                                </p:cTn>
                              </p:par>
                              <p:par>
                                <p:cTn id="254" presetID="1" presetClass="exit" presetSubtype="0" fill="hold" grpId="2" nodeType="withEffect">
                                  <p:stCondLst>
                                    <p:cond delay="0"/>
                                  </p:stCondLst>
                                  <p:childTnLst>
                                    <p:set>
                                      <p:cBhvr>
                                        <p:cTn id="255" dur="1" fill="hold">
                                          <p:stCondLst>
                                            <p:cond delay="0"/>
                                          </p:stCondLst>
                                        </p:cTn>
                                        <p:tgtEl>
                                          <p:spTgt spid="209"/>
                                        </p:tgtEl>
                                        <p:attrNameLst>
                                          <p:attrName>style.visibility</p:attrName>
                                        </p:attrNameLst>
                                      </p:cBhvr>
                                      <p:to>
                                        <p:strVal val="hidden"/>
                                      </p:to>
                                    </p:set>
                                  </p:childTnLst>
                                </p:cTn>
                              </p:par>
                              <p:par>
                                <p:cTn id="256" presetID="1" presetClass="exit" presetSubtype="0" fill="hold" grpId="2" nodeType="withEffect">
                                  <p:stCondLst>
                                    <p:cond delay="0"/>
                                  </p:stCondLst>
                                  <p:childTnLst>
                                    <p:set>
                                      <p:cBhvr>
                                        <p:cTn id="257" dur="1" fill="hold">
                                          <p:stCondLst>
                                            <p:cond delay="0"/>
                                          </p:stCondLst>
                                        </p:cTn>
                                        <p:tgtEl>
                                          <p:spTgt spid="210"/>
                                        </p:tgtEl>
                                        <p:attrNameLst>
                                          <p:attrName>style.visibility</p:attrName>
                                        </p:attrNameLst>
                                      </p:cBhvr>
                                      <p:to>
                                        <p:strVal val="hidden"/>
                                      </p:to>
                                    </p:set>
                                  </p:childTnLst>
                                </p:cTn>
                              </p:par>
                              <p:par>
                                <p:cTn id="258" presetID="1" presetClass="exit" presetSubtype="0" fill="hold" grpId="2" nodeType="withEffect">
                                  <p:stCondLst>
                                    <p:cond delay="0"/>
                                  </p:stCondLst>
                                  <p:childTnLst>
                                    <p:set>
                                      <p:cBhvr>
                                        <p:cTn id="259" dur="1" fill="hold">
                                          <p:stCondLst>
                                            <p:cond delay="0"/>
                                          </p:stCondLst>
                                        </p:cTn>
                                        <p:tgtEl>
                                          <p:spTgt spid="211"/>
                                        </p:tgtEl>
                                        <p:attrNameLst>
                                          <p:attrName>style.visibility</p:attrName>
                                        </p:attrNameLst>
                                      </p:cBhvr>
                                      <p:to>
                                        <p:strVal val="hidden"/>
                                      </p:to>
                                    </p:set>
                                  </p:childTnLst>
                                </p:cTn>
                              </p:par>
                              <p:par>
                                <p:cTn id="260" presetID="1" presetClass="exit" presetSubtype="0" fill="hold" grpId="2" nodeType="withEffect">
                                  <p:stCondLst>
                                    <p:cond delay="0"/>
                                  </p:stCondLst>
                                  <p:childTnLst>
                                    <p:set>
                                      <p:cBhvr>
                                        <p:cTn id="261" dur="1" fill="hold">
                                          <p:stCondLst>
                                            <p:cond delay="0"/>
                                          </p:stCondLst>
                                        </p:cTn>
                                        <p:tgtEl>
                                          <p:spTgt spid="204"/>
                                        </p:tgtEl>
                                        <p:attrNameLst>
                                          <p:attrName>style.visibility</p:attrName>
                                        </p:attrNameLst>
                                      </p:cBhvr>
                                      <p:to>
                                        <p:strVal val="hidden"/>
                                      </p:to>
                                    </p:set>
                                  </p:childTnLst>
                                </p:cTn>
                              </p:par>
                              <p:par>
                                <p:cTn id="262" presetID="1" presetClass="exit" presetSubtype="0" fill="hold" grpId="2" nodeType="withEffect">
                                  <p:stCondLst>
                                    <p:cond delay="0"/>
                                  </p:stCondLst>
                                  <p:childTnLst>
                                    <p:set>
                                      <p:cBhvr>
                                        <p:cTn id="263" dur="1" fill="hold">
                                          <p:stCondLst>
                                            <p:cond delay="0"/>
                                          </p:stCondLst>
                                        </p:cTn>
                                        <p:tgtEl>
                                          <p:spTgt spid="205"/>
                                        </p:tgtEl>
                                        <p:attrNameLst>
                                          <p:attrName>style.visibility</p:attrName>
                                        </p:attrNameLst>
                                      </p:cBhvr>
                                      <p:to>
                                        <p:strVal val="hidden"/>
                                      </p:to>
                                    </p:set>
                                  </p:childTnLst>
                                </p:cTn>
                              </p:par>
                              <p:par>
                                <p:cTn id="264" presetID="1" presetClass="exit" presetSubtype="0" fill="hold" grpId="2" nodeType="withEffect">
                                  <p:stCondLst>
                                    <p:cond delay="0"/>
                                  </p:stCondLst>
                                  <p:childTnLst>
                                    <p:set>
                                      <p:cBhvr>
                                        <p:cTn id="265" dur="1" fill="hold">
                                          <p:stCondLst>
                                            <p:cond delay="0"/>
                                          </p:stCondLst>
                                        </p:cTn>
                                        <p:tgtEl>
                                          <p:spTgt spid="206"/>
                                        </p:tgtEl>
                                        <p:attrNameLst>
                                          <p:attrName>style.visibility</p:attrName>
                                        </p:attrNameLst>
                                      </p:cBhvr>
                                      <p:to>
                                        <p:strVal val="hidden"/>
                                      </p:to>
                                    </p:set>
                                  </p:childTnLst>
                                </p:cTn>
                              </p:par>
                              <p:par>
                                <p:cTn id="266" presetID="1" presetClass="exit" presetSubtype="0" fill="hold" grpId="2" nodeType="withEffect">
                                  <p:stCondLst>
                                    <p:cond delay="0"/>
                                  </p:stCondLst>
                                  <p:childTnLst>
                                    <p:set>
                                      <p:cBhvr>
                                        <p:cTn id="267" dur="1" fill="hold">
                                          <p:stCondLst>
                                            <p:cond delay="0"/>
                                          </p:stCondLst>
                                        </p:cTn>
                                        <p:tgtEl>
                                          <p:spTgt spid="207"/>
                                        </p:tgtEl>
                                        <p:attrNameLst>
                                          <p:attrName>style.visibility</p:attrName>
                                        </p:attrNameLst>
                                      </p:cBhvr>
                                      <p:to>
                                        <p:strVal val="hidden"/>
                                      </p:to>
                                    </p:set>
                                  </p:childTnLst>
                                </p:cTn>
                              </p:par>
                              <p:par>
                                <p:cTn id="268" presetID="1" presetClass="exit" presetSubtype="0" fill="hold" grpId="2" nodeType="withEffect">
                                  <p:stCondLst>
                                    <p:cond delay="0"/>
                                  </p:stCondLst>
                                  <p:childTnLst>
                                    <p:set>
                                      <p:cBhvr>
                                        <p:cTn id="269" dur="1" fill="hold">
                                          <p:stCondLst>
                                            <p:cond delay="0"/>
                                          </p:stCondLst>
                                        </p:cTn>
                                        <p:tgtEl>
                                          <p:spTgt spid="200"/>
                                        </p:tgtEl>
                                        <p:attrNameLst>
                                          <p:attrName>style.visibility</p:attrName>
                                        </p:attrNameLst>
                                      </p:cBhvr>
                                      <p:to>
                                        <p:strVal val="hidden"/>
                                      </p:to>
                                    </p:set>
                                  </p:childTnLst>
                                </p:cTn>
                              </p:par>
                              <p:par>
                                <p:cTn id="270" presetID="1" presetClass="exit" presetSubtype="0" fill="hold" grpId="2" nodeType="withEffect">
                                  <p:stCondLst>
                                    <p:cond delay="0"/>
                                  </p:stCondLst>
                                  <p:childTnLst>
                                    <p:set>
                                      <p:cBhvr>
                                        <p:cTn id="271" dur="1" fill="hold">
                                          <p:stCondLst>
                                            <p:cond delay="0"/>
                                          </p:stCondLst>
                                        </p:cTn>
                                        <p:tgtEl>
                                          <p:spTgt spid="201"/>
                                        </p:tgtEl>
                                        <p:attrNameLst>
                                          <p:attrName>style.visibility</p:attrName>
                                        </p:attrNameLst>
                                      </p:cBhvr>
                                      <p:to>
                                        <p:strVal val="hidden"/>
                                      </p:to>
                                    </p:set>
                                  </p:childTnLst>
                                </p:cTn>
                              </p:par>
                              <p:par>
                                <p:cTn id="272" presetID="1" presetClass="exit" presetSubtype="0" fill="hold" grpId="2" nodeType="withEffect">
                                  <p:stCondLst>
                                    <p:cond delay="0"/>
                                  </p:stCondLst>
                                  <p:childTnLst>
                                    <p:set>
                                      <p:cBhvr>
                                        <p:cTn id="273" dur="1" fill="hold">
                                          <p:stCondLst>
                                            <p:cond delay="0"/>
                                          </p:stCondLst>
                                        </p:cTn>
                                        <p:tgtEl>
                                          <p:spTgt spid="202"/>
                                        </p:tgtEl>
                                        <p:attrNameLst>
                                          <p:attrName>style.visibility</p:attrName>
                                        </p:attrNameLst>
                                      </p:cBhvr>
                                      <p:to>
                                        <p:strVal val="hidden"/>
                                      </p:to>
                                    </p:set>
                                  </p:childTnLst>
                                </p:cTn>
                              </p:par>
                              <p:par>
                                <p:cTn id="274" presetID="1" presetClass="exit" presetSubtype="0" fill="hold" grpId="2" nodeType="withEffect">
                                  <p:stCondLst>
                                    <p:cond delay="0"/>
                                  </p:stCondLst>
                                  <p:childTnLst>
                                    <p:set>
                                      <p:cBhvr>
                                        <p:cTn id="275" dur="1" fill="hold">
                                          <p:stCondLst>
                                            <p:cond delay="0"/>
                                          </p:stCondLst>
                                        </p:cTn>
                                        <p:tgtEl>
                                          <p:spTgt spid="203"/>
                                        </p:tgtEl>
                                        <p:attrNameLst>
                                          <p:attrName>style.visibility</p:attrName>
                                        </p:attrNameLst>
                                      </p:cBhvr>
                                      <p:to>
                                        <p:strVal val="hidden"/>
                                      </p:to>
                                    </p:set>
                                  </p:childTnLst>
                                </p:cTn>
                              </p:par>
                              <p:par>
                                <p:cTn id="276" presetID="1" presetClass="exit" presetSubtype="0" fill="hold" grpId="2" nodeType="withEffect">
                                  <p:stCondLst>
                                    <p:cond delay="0"/>
                                  </p:stCondLst>
                                  <p:childTnLst>
                                    <p:set>
                                      <p:cBhvr>
                                        <p:cTn id="277" dur="1" fill="hold">
                                          <p:stCondLst>
                                            <p:cond delay="0"/>
                                          </p:stCondLst>
                                        </p:cTn>
                                        <p:tgtEl>
                                          <p:spTgt spid="196"/>
                                        </p:tgtEl>
                                        <p:attrNameLst>
                                          <p:attrName>style.visibility</p:attrName>
                                        </p:attrNameLst>
                                      </p:cBhvr>
                                      <p:to>
                                        <p:strVal val="hidden"/>
                                      </p:to>
                                    </p:set>
                                  </p:childTnLst>
                                </p:cTn>
                              </p:par>
                              <p:par>
                                <p:cTn id="278" presetID="1" presetClass="exit" presetSubtype="0" fill="hold" grpId="2" nodeType="withEffect">
                                  <p:stCondLst>
                                    <p:cond delay="0"/>
                                  </p:stCondLst>
                                  <p:childTnLst>
                                    <p:set>
                                      <p:cBhvr>
                                        <p:cTn id="279" dur="1" fill="hold">
                                          <p:stCondLst>
                                            <p:cond delay="0"/>
                                          </p:stCondLst>
                                        </p:cTn>
                                        <p:tgtEl>
                                          <p:spTgt spid="197"/>
                                        </p:tgtEl>
                                        <p:attrNameLst>
                                          <p:attrName>style.visibility</p:attrName>
                                        </p:attrNameLst>
                                      </p:cBhvr>
                                      <p:to>
                                        <p:strVal val="hidden"/>
                                      </p:to>
                                    </p:set>
                                  </p:childTnLst>
                                </p:cTn>
                              </p:par>
                              <p:par>
                                <p:cTn id="280" presetID="1" presetClass="exit" presetSubtype="0" fill="hold" grpId="2" nodeType="withEffect">
                                  <p:stCondLst>
                                    <p:cond delay="0"/>
                                  </p:stCondLst>
                                  <p:childTnLst>
                                    <p:set>
                                      <p:cBhvr>
                                        <p:cTn id="281" dur="1" fill="hold">
                                          <p:stCondLst>
                                            <p:cond delay="0"/>
                                          </p:stCondLst>
                                        </p:cTn>
                                        <p:tgtEl>
                                          <p:spTgt spid="198"/>
                                        </p:tgtEl>
                                        <p:attrNameLst>
                                          <p:attrName>style.visibility</p:attrName>
                                        </p:attrNameLst>
                                      </p:cBhvr>
                                      <p:to>
                                        <p:strVal val="hidden"/>
                                      </p:to>
                                    </p:set>
                                  </p:childTnLst>
                                </p:cTn>
                              </p:par>
                              <p:par>
                                <p:cTn id="282" presetID="1" presetClass="exit" presetSubtype="0" fill="hold" grpId="2" nodeType="withEffect">
                                  <p:stCondLst>
                                    <p:cond delay="0"/>
                                  </p:stCondLst>
                                  <p:childTnLst>
                                    <p:set>
                                      <p:cBhvr>
                                        <p:cTn id="283" dur="1" fill="hold">
                                          <p:stCondLst>
                                            <p:cond delay="0"/>
                                          </p:stCondLst>
                                        </p:cTn>
                                        <p:tgtEl>
                                          <p:spTgt spid="199"/>
                                        </p:tgtEl>
                                        <p:attrNameLst>
                                          <p:attrName>style.visibility</p:attrName>
                                        </p:attrNameLst>
                                      </p:cBhvr>
                                      <p:to>
                                        <p:strVal val="hidden"/>
                                      </p:to>
                                    </p:set>
                                  </p:childTnLst>
                                </p:cTn>
                              </p:par>
                              <p:par>
                                <p:cTn id="284" presetID="1" presetClass="exit" presetSubtype="0" fill="hold" grpId="3" nodeType="withEffect">
                                  <p:stCondLst>
                                    <p:cond delay="0"/>
                                  </p:stCondLst>
                                  <p:childTnLst>
                                    <p:set>
                                      <p:cBhvr>
                                        <p:cTn id="285" dur="1" fill="hold">
                                          <p:stCondLst>
                                            <p:cond delay="0"/>
                                          </p:stCondLst>
                                        </p:cTn>
                                        <p:tgtEl>
                                          <p:spTgt spid="244"/>
                                        </p:tgtEl>
                                        <p:attrNameLst>
                                          <p:attrName>style.visibility</p:attrName>
                                        </p:attrNameLst>
                                      </p:cBhvr>
                                      <p:to>
                                        <p:strVal val="hidden"/>
                                      </p:to>
                                    </p:set>
                                  </p:childTnLst>
                                </p:cTn>
                              </p:par>
                              <p:par>
                                <p:cTn id="286" presetID="1" presetClass="exit" presetSubtype="0" fill="hold" grpId="3" nodeType="withEffect">
                                  <p:stCondLst>
                                    <p:cond delay="0"/>
                                  </p:stCondLst>
                                  <p:childTnLst>
                                    <p:set>
                                      <p:cBhvr>
                                        <p:cTn id="287" dur="1" fill="hold">
                                          <p:stCondLst>
                                            <p:cond delay="0"/>
                                          </p:stCondLst>
                                        </p:cTn>
                                        <p:tgtEl>
                                          <p:spTgt spid="245"/>
                                        </p:tgtEl>
                                        <p:attrNameLst>
                                          <p:attrName>style.visibility</p:attrName>
                                        </p:attrNameLst>
                                      </p:cBhvr>
                                      <p:to>
                                        <p:strVal val="hidden"/>
                                      </p:to>
                                    </p:set>
                                  </p:childTnLst>
                                </p:cTn>
                              </p:par>
                              <p:par>
                                <p:cTn id="288" presetID="1" presetClass="exit" presetSubtype="0" fill="hold" grpId="3" nodeType="withEffect">
                                  <p:stCondLst>
                                    <p:cond delay="0"/>
                                  </p:stCondLst>
                                  <p:childTnLst>
                                    <p:set>
                                      <p:cBhvr>
                                        <p:cTn id="289" dur="1" fill="hold">
                                          <p:stCondLst>
                                            <p:cond delay="0"/>
                                          </p:stCondLst>
                                        </p:cTn>
                                        <p:tgtEl>
                                          <p:spTgt spid="246"/>
                                        </p:tgtEl>
                                        <p:attrNameLst>
                                          <p:attrName>style.visibility</p:attrName>
                                        </p:attrNameLst>
                                      </p:cBhvr>
                                      <p:to>
                                        <p:strVal val="hidden"/>
                                      </p:to>
                                    </p:set>
                                  </p:childTnLst>
                                </p:cTn>
                              </p:par>
                              <p:par>
                                <p:cTn id="290" presetID="1" presetClass="exit" presetSubtype="0" fill="hold" grpId="3" nodeType="withEffect">
                                  <p:stCondLst>
                                    <p:cond delay="0"/>
                                  </p:stCondLst>
                                  <p:childTnLst>
                                    <p:set>
                                      <p:cBhvr>
                                        <p:cTn id="291" dur="1" fill="hold">
                                          <p:stCondLst>
                                            <p:cond delay="0"/>
                                          </p:stCondLst>
                                        </p:cTn>
                                        <p:tgtEl>
                                          <p:spTgt spid="247"/>
                                        </p:tgtEl>
                                        <p:attrNameLst>
                                          <p:attrName>style.visibility</p:attrName>
                                        </p:attrNameLst>
                                      </p:cBhvr>
                                      <p:to>
                                        <p:strVal val="hidden"/>
                                      </p:to>
                                    </p:set>
                                  </p:childTnLst>
                                </p:cTn>
                              </p:par>
                              <p:par>
                                <p:cTn id="292" presetID="1" presetClass="exit" presetSubtype="0" fill="hold" grpId="3" nodeType="withEffect">
                                  <p:stCondLst>
                                    <p:cond delay="0"/>
                                  </p:stCondLst>
                                  <p:childTnLst>
                                    <p:set>
                                      <p:cBhvr>
                                        <p:cTn id="293" dur="1" fill="hold">
                                          <p:stCondLst>
                                            <p:cond delay="0"/>
                                          </p:stCondLst>
                                        </p:cTn>
                                        <p:tgtEl>
                                          <p:spTgt spid="248"/>
                                        </p:tgtEl>
                                        <p:attrNameLst>
                                          <p:attrName>style.visibility</p:attrName>
                                        </p:attrNameLst>
                                      </p:cBhvr>
                                      <p:to>
                                        <p:strVal val="hidden"/>
                                      </p:to>
                                    </p:set>
                                  </p:childTnLst>
                                </p:cTn>
                              </p:par>
                              <p:par>
                                <p:cTn id="294" presetID="1" presetClass="exit" presetSubtype="0" fill="hold" grpId="3" nodeType="withEffect">
                                  <p:stCondLst>
                                    <p:cond delay="0"/>
                                  </p:stCondLst>
                                  <p:childTnLst>
                                    <p:set>
                                      <p:cBhvr>
                                        <p:cTn id="295" dur="1" fill="hold">
                                          <p:stCondLst>
                                            <p:cond delay="0"/>
                                          </p:stCondLst>
                                        </p:cTn>
                                        <p:tgtEl>
                                          <p:spTgt spid="249"/>
                                        </p:tgtEl>
                                        <p:attrNameLst>
                                          <p:attrName>style.visibility</p:attrName>
                                        </p:attrNameLst>
                                      </p:cBhvr>
                                      <p:to>
                                        <p:strVal val="hidden"/>
                                      </p:to>
                                    </p:set>
                                  </p:childTnLst>
                                </p:cTn>
                              </p:par>
                              <p:par>
                                <p:cTn id="296" presetID="1" presetClass="exit" presetSubtype="0" fill="hold" grpId="3" nodeType="withEffect">
                                  <p:stCondLst>
                                    <p:cond delay="0"/>
                                  </p:stCondLst>
                                  <p:childTnLst>
                                    <p:set>
                                      <p:cBhvr>
                                        <p:cTn id="297" dur="1" fill="hold">
                                          <p:stCondLst>
                                            <p:cond delay="0"/>
                                          </p:stCondLst>
                                        </p:cTn>
                                        <p:tgtEl>
                                          <p:spTgt spid="250"/>
                                        </p:tgtEl>
                                        <p:attrNameLst>
                                          <p:attrName>style.visibility</p:attrName>
                                        </p:attrNameLst>
                                      </p:cBhvr>
                                      <p:to>
                                        <p:strVal val="hidden"/>
                                      </p:to>
                                    </p:set>
                                  </p:childTnLst>
                                </p:cTn>
                              </p:par>
                              <p:par>
                                <p:cTn id="298" presetID="1" presetClass="exit" presetSubtype="0" fill="hold" grpId="3" nodeType="withEffect">
                                  <p:stCondLst>
                                    <p:cond delay="0"/>
                                  </p:stCondLst>
                                  <p:childTnLst>
                                    <p:set>
                                      <p:cBhvr>
                                        <p:cTn id="299" dur="1" fill="hold">
                                          <p:stCondLst>
                                            <p:cond delay="0"/>
                                          </p:stCondLst>
                                        </p:cTn>
                                        <p:tgtEl>
                                          <p:spTgt spid="251"/>
                                        </p:tgtEl>
                                        <p:attrNameLst>
                                          <p:attrName>style.visibility</p:attrName>
                                        </p:attrNameLst>
                                      </p:cBhvr>
                                      <p:to>
                                        <p:strVal val="hidden"/>
                                      </p:to>
                                    </p:set>
                                  </p:childTnLst>
                                </p:cTn>
                              </p:par>
                              <p:par>
                                <p:cTn id="300" presetID="1" presetClass="exit" presetSubtype="0" fill="hold" grpId="3" nodeType="withEffect">
                                  <p:stCondLst>
                                    <p:cond delay="0"/>
                                  </p:stCondLst>
                                  <p:childTnLst>
                                    <p:set>
                                      <p:cBhvr>
                                        <p:cTn id="301" dur="1" fill="hold">
                                          <p:stCondLst>
                                            <p:cond delay="0"/>
                                          </p:stCondLst>
                                        </p:cTn>
                                        <p:tgtEl>
                                          <p:spTgt spid="252"/>
                                        </p:tgtEl>
                                        <p:attrNameLst>
                                          <p:attrName>style.visibility</p:attrName>
                                        </p:attrNameLst>
                                      </p:cBhvr>
                                      <p:to>
                                        <p:strVal val="hidden"/>
                                      </p:to>
                                    </p:set>
                                  </p:childTnLst>
                                </p:cTn>
                              </p:par>
                              <p:par>
                                <p:cTn id="302" presetID="1" presetClass="exit" presetSubtype="0" fill="hold" grpId="3" nodeType="withEffect">
                                  <p:stCondLst>
                                    <p:cond delay="0"/>
                                  </p:stCondLst>
                                  <p:childTnLst>
                                    <p:set>
                                      <p:cBhvr>
                                        <p:cTn id="303" dur="1" fill="hold">
                                          <p:stCondLst>
                                            <p:cond delay="0"/>
                                          </p:stCondLst>
                                        </p:cTn>
                                        <p:tgtEl>
                                          <p:spTgt spid="253"/>
                                        </p:tgtEl>
                                        <p:attrNameLst>
                                          <p:attrName>style.visibility</p:attrName>
                                        </p:attrNameLst>
                                      </p:cBhvr>
                                      <p:to>
                                        <p:strVal val="hidden"/>
                                      </p:to>
                                    </p:set>
                                  </p:childTnLst>
                                </p:cTn>
                              </p:par>
                              <p:par>
                                <p:cTn id="304" presetID="1" presetClass="exit" presetSubtype="0" fill="hold" grpId="3" nodeType="withEffect">
                                  <p:stCondLst>
                                    <p:cond delay="0"/>
                                  </p:stCondLst>
                                  <p:childTnLst>
                                    <p:set>
                                      <p:cBhvr>
                                        <p:cTn id="305" dur="1" fill="hold">
                                          <p:stCondLst>
                                            <p:cond delay="0"/>
                                          </p:stCondLst>
                                        </p:cTn>
                                        <p:tgtEl>
                                          <p:spTgt spid="254"/>
                                        </p:tgtEl>
                                        <p:attrNameLst>
                                          <p:attrName>style.visibility</p:attrName>
                                        </p:attrNameLst>
                                      </p:cBhvr>
                                      <p:to>
                                        <p:strVal val="hidden"/>
                                      </p:to>
                                    </p:set>
                                  </p:childTnLst>
                                </p:cTn>
                              </p:par>
                              <p:par>
                                <p:cTn id="306" presetID="1" presetClass="exit" presetSubtype="0" fill="hold" grpId="3" nodeType="withEffect">
                                  <p:stCondLst>
                                    <p:cond delay="0"/>
                                  </p:stCondLst>
                                  <p:childTnLst>
                                    <p:set>
                                      <p:cBhvr>
                                        <p:cTn id="307" dur="1" fill="hold">
                                          <p:stCondLst>
                                            <p:cond delay="0"/>
                                          </p:stCondLst>
                                        </p:cTn>
                                        <p:tgtEl>
                                          <p:spTgt spid="255"/>
                                        </p:tgtEl>
                                        <p:attrNameLst>
                                          <p:attrName>style.visibility</p:attrName>
                                        </p:attrNameLst>
                                      </p:cBhvr>
                                      <p:to>
                                        <p:strVal val="hidden"/>
                                      </p:to>
                                    </p:set>
                                  </p:childTnLst>
                                </p:cTn>
                              </p:par>
                              <p:par>
                                <p:cTn id="308" presetID="1" presetClass="exit" presetSubtype="0" fill="hold" grpId="3" nodeType="withEffect">
                                  <p:stCondLst>
                                    <p:cond delay="0"/>
                                  </p:stCondLst>
                                  <p:childTnLst>
                                    <p:set>
                                      <p:cBhvr>
                                        <p:cTn id="309" dur="1" fill="hold">
                                          <p:stCondLst>
                                            <p:cond delay="0"/>
                                          </p:stCondLst>
                                        </p:cTn>
                                        <p:tgtEl>
                                          <p:spTgt spid="256"/>
                                        </p:tgtEl>
                                        <p:attrNameLst>
                                          <p:attrName>style.visibility</p:attrName>
                                        </p:attrNameLst>
                                      </p:cBhvr>
                                      <p:to>
                                        <p:strVal val="hidden"/>
                                      </p:to>
                                    </p:set>
                                  </p:childTnLst>
                                </p:cTn>
                              </p:par>
                              <p:par>
                                <p:cTn id="310" presetID="1" presetClass="exit" presetSubtype="0" fill="hold" grpId="3" nodeType="withEffect">
                                  <p:stCondLst>
                                    <p:cond delay="0"/>
                                  </p:stCondLst>
                                  <p:childTnLst>
                                    <p:set>
                                      <p:cBhvr>
                                        <p:cTn id="311" dur="1" fill="hold">
                                          <p:stCondLst>
                                            <p:cond delay="0"/>
                                          </p:stCondLst>
                                        </p:cTn>
                                        <p:tgtEl>
                                          <p:spTgt spid="257"/>
                                        </p:tgtEl>
                                        <p:attrNameLst>
                                          <p:attrName>style.visibility</p:attrName>
                                        </p:attrNameLst>
                                      </p:cBhvr>
                                      <p:to>
                                        <p:strVal val="hidden"/>
                                      </p:to>
                                    </p:set>
                                  </p:childTnLst>
                                </p:cTn>
                              </p:par>
                              <p:par>
                                <p:cTn id="312" presetID="1" presetClass="exit" presetSubtype="0" fill="hold" grpId="3" nodeType="withEffect">
                                  <p:stCondLst>
                                    <p:cond delay="0"/>
                                  </p:stCondLst>
                                  <p:childTnLst>
                                    <p:set>
                                      <p:cBhvr>
                                        <p:cTn id="313" dur="1" fill="hold">
                                          <p:stCondLst>
                                            <p:cond delay="0"/>
                                          </p:stCondLst>
                                        </p:cTn>
                                        <p:tgtEl>
                                          <p:spTgt spid="258"/>
                                        </p:tgtEl>
                                        <p:attrNameLst>
                                          <p:attrName>style.visibility</p:attrName>
                                        </p:attrNameLst>
                                      </p:cBhvr>
                                      <p:to>
                                        <p:strVal val="hidden"/>
                                      </p:to>
                                    </p:set>
                                  </p:childTnLst>
                                </p:cTn>
                              </p:par>
                              <p:par>
                                <p:cTn id="314" presetID="1" presetClass="exit" presetSubtype="0" fill="hold" grpId="3" nodeType="withEffect">
                                  <p:stCondLst>
                                    <p:cond delay="0"/>
                                  </p:stCondLst>
                                  <p:childTnLst>
                                    <p:set>
                                      <p:cBhvr>
                                        <p:cTn id="315" dur="1" fill="hold">
                                          <p:stCondLst>
                                            <p:cond delay="0"/>
                                          </p:stCondLst>
                                        </p:cTn>
                                        <p:tgtEl>
                                          <p:spTgt spid="2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4" grpId="1" animBg="1"/>
      <p:bldP spid="134" grpId="2" animBg="1"/>
      <p:bldP spid="135" grpId="0" animBg="1"/>
      <p:bldP spid="135" grpId="1" animBg="1"/>
      <p:bldP spid="135" grpId="2" animBg="1"/>
      <p:bldP spid="136" grpId="0" animBg="1"/>
      <p:bldP spid="136" grpId="1" animBg="1"/>
      <p:bldP spid="136"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P spid="203" grpId="0" animBg="1"/>
      <p:bldP spid="203" grpId="1" animBg="1"/>
      <p:bldP spid="203" grpId="2" animBg="1"/>
      <p:bldP spid="204" grpId="0" animBg="1"/>
      <p:bldP spid="204" grpId="1" animBg="1"/>
      <p:bldP spid="204" grpId="2" animBg="1"/>
      <p:bldP spid="205" grpId="0" animBg="1"/>
      <p:bldP spid="205" grpId="1" animBg="1"/>
      <p:bldP spid="205" grpId="2"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209" grpId="0" animBg="1"/>
      <p:bldP spid="209" grpId="1" animBg="1"/>
      <p:bldP spid="209" grpId="2" animBg="1"/>
      <p:bldP spid="210" grpId="0" animBg="1"/>
      <p:bldP spid="210" grpId="1" animBg="1"/>
      <p:bldP spid="210" grpId="2" animBg="1"/>
      <p:bldP spid="211" grpId="0" animBg="1"/>
      <p:bldP spid="211" grpId="1" animBg="1"/>
      <p:bldP spid="211" grpId="2" animBg="1"/>
      <p:bldP spid="244" grpId="0" animBg="1"/>
      <p:bldP spid="244" grpId="1" animBg="1"/>
      <p:bldP spid="244" grpId="2" animBg="1"/>
      <p:bldP spid="244" grpId="3" animBg="1"/>
      <p:bldP spid="245" grpId="0" animBg="1"/>
      <p:bldP spid="245" grpId="1" animBg="1"/>
      <p:bldP spid="245" grpId="2" animBg="1"/>
      <p:bldP spid="245" grpId="3" animBg="1"/>
      <p:bldP spid="246" grpId="0" animBg="1"/>
      <p:bldP spid="246" grpId="1" animBg="1"/>
      <p:bldP spid="246" grpId="2" animBg="1"/>
      <p:bldP spid="246" grpId="3" animBg="1"/>
      <p:bldP spid="247" grpId="0" animBg="1"/>
      <p:bldP spid="247" grpId="1" animBg="1"/>
      <p:bldP spid="247" grpId="2" animBg="1"/>
      <p:bldP spid="247" grpId="3" animBg="1"/>
      <p:bldP spid="248" grpId="0" animBg="1"/>
      <p:bldP spid="248" grpId="1" animBg="1"/>
      <p:bldP spid="248" grpId="2" animBg="1"/>
      <p:bldP spid="248" grpId="3" animBg="1"/>
      <p:bldP spid="249" grpId="0" animBg="1"/>
      <p:bldP spid="249" grpId="1" animBg="1"/>
      <p:bldP spid="249" grpId="2" animBg="1"/>
      <p:bldP spid="249" grpId="3" animBg="1"/>
      <p:bldP spid="250" grpId="0" animBg="1"/>
      <p:bldP spid="250" grpId="1" animBg="1"/>
      <p:bldP spid="250" grpId="2" animBg="1"/>
      <p:bldP spid="250" grpId="3" animBg="1"/>
      <p:bldP spid="251" grpId="0" animBg="1"/>
      <p:bldP spid="251" grpId="1" animBg="1"/>
      <p:bldP spid="251" grpId="2" animBg="1"/>
      <p:bldP spid="251" grpId="3" animBg="1"/>
      <p:bldP spid="252" grpId="0" animBg="1"/>
      <p:bldP spid="252" grpId="1" animBg="1"/>
      <p:bldP spid="252" grpId="2" animBg="1"/>
      <p:bldP spid="252" grpId="3" animBg="1"/>
      <p:bldP spid="253" grpId="0" animBg="1"/>
      <p:bldP spid="253" grpId="1" animBg="1"/>
      <p:bldP spid="253" grpId="2" animBg="1"/>
      <p:bldP spid="253" grpId="3" animBg="1"/>
      <p:bldP spid="254" grpId="0" animBg="1"/>
      <p:bldP spid="254" grpId="1" animBg="1"/>
      <p:bldP spid="254" grpId="2" animBg="1"/>
      <p:bldP spid="254" grpId="3" animBg="1"/>
      <p:bldP spid="255" grpId="0" animBg="1"/>
      <p:bldP spid="255" grpId="1" animBg="1"/>
      <p:bldP spid="255" grpId="2" animBg="1"/>
      <p:bldP spid="255" grpId="3" animBg="1"/>
      <p:bldP spid="256" grpId="0" animBg="1"/>
      <p:bldP spid="256" grpId="1" animBg="1"/>
      <p:bldP spid="256" grpId="2" animBg="1"/>
      <p:bldP spid="256" grpId="3" animBg="1"/>
      <p:bldP spid="257" grpId="0" animBg="1"/>
      <p:bldP spid="257" grpId="1" animBg="1"/>
      <p:bldP spid="257" grpId="2" animBg="1"/>
      <p:bldP spid="257" grpId="3" animBg="1"/>
      <p:bldP spid="258" grpId="0" animBg="1"/>
      <p:bldP spid="258" grpId="1" animBg="1"/>
      <p:bldP spid="258" grpId="2" animBg="1"/>
      <p:bldP spid="258" grpId="3" animBg="1"/>
      <p:bldP spid="259" grpId="0" animBg="1"/>
      <p:bldP spid="259" grpId="1" animBg="1"/>
      <p:bldP spid="259" grpId="2" animBg="1"/>
      <p:bldP spid="259" grpId="3" animBg="1"/>
      <p:bldP spid="28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grpSp>
        <p:nvGrpSpPr>
          <p:cNvPr id="80" name="Group 79">
            <a:extLst>
              <a:ext uri="{FF2B5EF4-FFF2-40B4-BE49-F238E27FC236}">
                <a16:creationId xmlns:a16="http://schemas.microsoft.com/office/drawing/2014/main" id="{CD80147E-4FAA-484F-9123-2D888D5614CC}"/>
              </a:ext>
            </a:extLst>
          </p:cNvPr>
          <p:cNvGrpSpPr/>
          <p:nvPr/>
        </p:nvGrpSpPr>
        <p:grpSpPr>
          <a:xfrm>
            <a:off x="5908515" y="2760959"/>
            <a:ext cx="617174" cy="617174"/>
            <a:chOff x="4737908" y="648507"/>
            <a:chExt cx="5560986" cy="5560986"/>
          </a:xfrm>
        </p:grpSpPr>
        <p:sp>
          <p:nvSpPr>
            <p:cNvPr id="81" name="Freeform 5">
              <a:extLst>
                <a:ext uri="{FF2B5EF4-FFF2-40B4-BE49-F238E27FC236}">
                  <a16:creationId xmlns:a16="http://schemas.microsoft.com/office/drawing/2014/main" id="{EB349523-2AD8-4871-BA85-81EE936917E9}"/>
                </a:ext>
              </a:extLst>
            </p:cNvPr>
            <p:cNvSpPr>
              <a:spLocks noEditPoints="1"/>
            </p:cNvSpPr>
            <p:nvPr/>
          </p:nvSpPr>
          <p:spPr bwMode="auto">
            <a:xfrm rot="2700000">
              <a:off x="7665231"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2" name="Freeform 5">
              <a:extLst>
                <a:ext uri="{FF2B5EF4-FFF2-40B4-BE49-F238E27FC236}">
                  <a16:creationId xmlns:a16="http://schemas.microsoft.com/office/drawing/2014/main" id="{A6B59307-D5E5-4547-AA6B-36FB0BFA814E}"/>
                </a:ext>
              </a:extLst>
            </p:cNvPr>
            <p:cNvSpPr>
              <a:spLocks noEditPoints="1"/>
            </p:cNvSpPr>
            <p:nvPr/>
          </p:nvSpPr>
          <p:spPr bwMode="auto">
            <a:xfrm rot="18900000">
              <a:off x="5361795"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3" name="Freeform 5">
              <a:extLst>
                <a:ext uri="{FF2B5EF4-FFF2-40B4-BE49-F238E27FC236}">
                  <a16:creationId xmlns:a16="http://schemas.microsoft.com/office/drawing/2014/main" id="{55822E69-8C2F-40A5-929B-AB1BA44F8C26}"/>
                </a:ext>
              </a:extLst>
            </p:cNvPr>
            <p:cNvSpPr>
              <a:spLocks noEditPoints="1"/>
            </p:cNvSpPr>
            <p:nvPr/>
          </p:nvSpPr>
          <p:spPr bwMode="auto">
            <a:xfrm rot="18900000" flipV="1">
              <a:off x="7665231"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84" name="Freeform 5">
              <a:extLst>
                <a:ext uri="{FF2B5EF4-FFF2-40B4-BE49-F238E27FC236}">
                  <a16:creationId xmlns:a16="http://schemas.microsoft.com/office/drawing/2014/main" id="{27591444-FDED-4386-98C7-FED7B799ACEC}"/>
                </a:ext>
              </a:extLst>
            </p:cNvPr>
            <p:cNvSpPr>
              <a:spLocks noEditPoints="1"/>
            </p:cNvSpPr>
            <p:nvPr/>
          </p:nvSpPr>
          <p:spPr bwMode="auto">
            <a:xfrm rot="2700000" flipV="1">
              <a:off x="5361795"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sp>
        <p:nvSpPr>
          <p:cNvPr id="76" name="Oval 23">
            <a:extLst>
              <a:ext uri="{FF2B5EF4-FFF2-40B4-BE49-F238E27FC236}">
                <a16:creationId xmlns:a16="http://schemas.microsoft.com/office/drawing/2014/main" id="{4C816065-A348-43C9-9039-83E0AEB7900C}"/>
              </a:ext>
            </a:extLst>
          </p:cNvPr>
          <p:cNvSpPr>
            <a:spLocks noChangeArrowheads="1"/>
          </p:cNvSpPr>
          <p:nvPr/>
        </p:nvSpPr>
        <p:spPr bwMode="auto">
          <a:xfrm>
            <a:off x="5627569" y="2468102"/>
            <a:ext cx="1179068" cy="1181145"/>
          </a:xfrm>
          <a:prstGeom prst="ellipse">
            <a:avLst/>
          </a:prstGeom>
          <a:solidFill>
            <a:srgbClr val="FFFFFF"/>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de-DE" sz="1122" kern="0">
              <a:gradFill>
                <a:gsLst>
                  <a:gs pos="8850">
                    <a:srgbClr val="1A1A1A"/>
                  </a:gs>
                  <a:gs pos="25000">
                    <a:srgbClr val="1A1A1A"/>
                  </a:gs>
                </a:gsLst>
                <a:lin ang="5400000" scaled="0"/>
              </a:gradFill>
              <a:latin typeface="Segoe UI Semibold"/>
            </a:endParaRP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23" name="Group 22">
            <a:extLst>
              <a:ext uri="{FF2B5EF4-FFF2-40B4-BE49-F238E27FC236}">
                <a16:creationId xmlns:a16="http://schemas.microsoft.com/office/drawing/2014/main" id="{4C7D22C6-3420-4D0E-807C-CD635E173AD4}"/>
              </a:ext>
            </a:extLst>
          </p:cNvPr>
          <p:cNvGrpSpPr>
            <a:grpSpLocks noChangeAspect="1"/>
          </p:cNvGrpSpPr>
          <p:nvPr/>
        </p:nvGrpSpPr>
        <p:grpSpPr bwMode="auto">
          <a:xfrm>
            <a:off x="6003176" y="2892357"/>
            <a:ext cx="342286" cy="343305"/>
            <a:chOff x="3502" y="1823"/>
            <a:chExt cx="672" cy="674"/>
          </a:xfrm>
        </p:grpSpPr>
        <p:sp>
          <p:nvSpPr>
            <p:cNvPr id="24" name="Oval 23">
              <a:extLst>
                <a:ext uri="{FF2B5EF4-FFF2-40B4-BE49-F238E27FC236}">
                  <a16:creationId xmlns:a16="http://schemas.microsoft.com/office/drawing/2014/main" id="{5C1786F4-D0C5-46A1-8BC3-98440815B754}"/>
                </a:ext>
              </a:extLst>
            </p:cNvPr>
            <p:cNvSpPr>
              <a:spLocks noChangeArrowheads="1"/>
            </p:cNvSpPr>
            <p:nvPr/>
          </p:nvSpPr>
          <p:spPr bwMode="auto">
            <a:xfrm>
              <a:off x="3502" y="1823"/>
              <a:ext cx="672" cy="674"/>
            </a:xfrm>
            <a:prstGeom prst="ellipse">
              <a:avLst/>
            </a:prstGeom>
            <a:solidFill>
              <a:schemeClr val="tx2"/>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7559" rIns="0" bIns="47559"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de-DE" sz="2040" kern="0">
                <a:gradFill>
                  <a:gsLst>
                    <a:gs pos="0">
                      <a:srgbClr val="FFFFFF"/>
                    </a:gs>
                    <a:gs pos="100000">
                      <a:srgbClr val="FFFFFF"/>
                    </a:gs>
                  </a:gsLst>
                  <a:lin ang="5400000" scaled="0"/>
                </a:gradFill>
                <a:latin typeface="Segoe UI Semilight"/>
              </a:endParaRPr>
            </a:p>
          </p:txBody>
        </p:sp>
        <p:sp>
          <p:nvSpPr>
            <p:cNvPr id="25" name="Freeform 147">
              <a:extLst>
                <a:ext uri="{FF2B5EF4-FFF2-40B4-BE49-F238E27FC236}">
                  <a16:creationId xmlns:a16="http://schemas.microsoft.com/office/drawing/2014/main" id="{781C4F7E-4083-4F33-99D1-CA35A0363144}"/>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26" name="Line 148">
              <a:extLst>
                <a:ext uri="{FF2B5EF4-FFF2-40B4-BE49-F238E27FC236}">
                  <a16:creationId xmlns:a16="http://schemas.microsoft.com/office/drawing/2014/main" id="{003DB14B-3DD2-4787-BEA3-376E5F0C331E}"/>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27" name="Line 149">
              <a:extLst>
                <a:ext uri="{FF2B5EF4-FFF2-40B4-BE49-F238E27FC236}">
                  <a16:creationId xmlns:a16="http://schemas.microsoft.com/office/drawing/2014/main" id="{20BBF1B5-504B-4337-8020-AAE939860A50}"/>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28" name="Freeform 150">
              <a:extLst>
                <a:ext uri="{FF2B5EF4-FFF2-40B4-BE49-F238E27FC236}">
                  <a16:creationId xmlns:a16="http://schemas.microsoft.com/office/drawing/2014/main" id="{6B1D449B-4DB7-4A04-8C69-0D002CA89946}"/>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29" name="Freeform 151">
              <a:extLst>
                <a:ext uri="{FF2B5EF4-FFF2-40B4-BE49-F238E27FC236}">
                  <a16:creationId xmlns:a16="http://schemas.microsoft.com/office/drawing/2014/main" id="{BE8AD3C7-DACC-40DE-941C-6DBFD8FF8915}"/>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0" name="Freeform 152">
              <a:extLst>
                <a:ext uri="{FF2B5EF4-FFF2-40B4-BE49-F238E27FC236}">
                  <a16:creationId xmlns:a16="http://schemas.microsoft.com/office/drawing/2014/main" id="{344A3C22-2CCB-4E72-A117-3460B25BBD00}"/>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1" name="Line 153">
              <a:extLst>
                <a:ext uri="{FF2B5EF4-FFF2-40B4-BE49-F238E27FC236}">
                  <a16:creationId xmlns:a16="http://schemas.microsoft.com/office/drawing/2014/main" id="{6A03E17D-4594-4A85-A815-9E3D326B74E3}"/>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2" name="Line 154">
              <a:extLst>
                <a:ext uri="{FF2B5EF4-FFF2-40B4-BE49-F238E27FC236}">
                  <a16:creationId xmlns:a16="http://schemas.microsoft.com/office/drawing/2014/main" id="{272833C1-E680-4418-A669-69B24BA16C24}"/>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3" name="Freeform 155">
              <a:extLst>
                <a:ext uri="{FF2B5EF4-FFF2-40B4-BE49-F238E27FC236}">
                  <a16:creationId xmlns:a16="http://schemas.microsoft.com/office/drawing/2014/main" id="{57D2F080-F97E-4EDC-9E5E-759D2A0736D9}"/>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34" name="Group 101">
            <a:extLst>
              <a:ext uri="{FF2B5EF4-FFF2-40B4-BE49-F238E27FC236}">
                <a16:creationId xmlns:a16="http://schemas.microsoft.com/office/drawing/2014/main" id="{F9ADCE52-60FE-4932-AFFE-1D873A111F4E}"/>
              </a:ext>
            </a:extLst>
          </p:cNvPr>
          <p:cNvGrpSpPr>
            <a:grpSpLocks noChangeAspect="1"/>
          </p:cNvGrpSpPr>
          <p:nvPr/>
        </p:nvGrpSpPr>
        <p:grpSpPr bwMode="auto">
          <a:xfrm>
            <a:off x="5994006" y="2900187"/>
            <a:ext cx="342287" cy="343305"/>
            <a:chOff x="3504" y="1821"/>
            <a:chExt cx="672" cy="674"/>
          </a:xfrm>
        </p:grpSpPr>
        <p:sp>
          <p:nvSpPr>
            <p:cNvPr id="35" name="Oval 102">
              <a:extLst>
                <a:ext uri="{FF2B5EF4-FFF2-40B4-BE49-F238E27FC236}">
                  <a16:creationId xmlns:a16="http://schemas.microsoft.com/office/drawing/2014/main" id="{D0A9220F-E724-4080-A269-2ECF5EBDDD2F}"/>
                </a:ext>
              </a:extLst>
            </p:cNvPr>
            <p:cNvSpPr>
              <a:spLocks noChangeArrowheads="1"/>
            </p:cNvSpPr>
            <p:nvPr/>
          </p:nvSpPr>
          <p:spPr bwMode="auto">
            <a:xfrm>
              <a:off x="3504" y="1821"/>
              <a:ext cx="672"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6" name="Freeform 103">
              <a:extLst>
                <a:ext uri="{FF2B5EF4-FFF2-40B4-BE49-F238E27FC236}">
                  <a16:creationId xmlns:a16="http://schemas.microsoft.com/office/drawing/2014/main" id="{EA57EB99-F1F7-4E0B-9308-3AF3EF8526E7}"/>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7" name="Freeform 104">
              <a:extLst>
                <a:ext uri="{FF2B5EF4-FFF2-40B4-BE49-F238E27FC236}">
                  <a16:creationId xmlns:a16="http://schemas.microsoft.com/office/drawing/2014/main" id="{3F60EC9E-5BC7-4C3E-88D5-E7082456F37C}"/>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8" name="Freeform 105">
              <a:extLst>
                <a:ext uri="{FF2B5EF4-FFF2-40B4-BE49-F238E27FC236}">
                  <a16:creationId xmlns:a16="http://schemas.microsoft.com/office/drawing/2014/main" id="{A14361CF-1736-4A8B-8E6C-A797D8F0CC67}"/>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39" name="Freeform 106">
              <a:extLst>
                <a:ext uri="{FF2B5EF4-FFF2-40B4-BE49-F238E27FC236}">
                  <a16:creationId xmlns:a16="http://schemas.microsoft.com/office/drawing/2014/main" id="{FE0E1B28-861F-4173-8BD6-F19215E618F0}"/>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0" name="Freeform 107">
              <a:extLst>
                <a:ext uri="{FF2B5EF4-FFF2-40B4-BE49-F238E27FC236}">
                  <a16:creationId xmlns:a16="http://schemas.microsoft.com/office/drawing/2014/main" id="{EB9364D2-EE90-4805-8154-9B7CA7BCB0FB}"/>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1" name="Freeform 108">
              <a:extLst>
                <a:ext uri="{FF2B5EF4-FFF2-40B4-BE49-F238E27FC236}">
                  <a16:creationId xmlns:a16="http://schemas.microsoft.com/office/drawing/2014/main" id="{BD69B7E2-0594-4559-93DB-68E8E8346AAD}"/>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2" name="Freeform 109">
              <a:extLst>
                <a:ext uri="{FF2B5EF4-FFF2-40B4-BE49-F238E27FC236}">
                  <a16:creationId xmlns:a16="http://schemas.microsoft.com/office/drawing/2014/main" id="{8056C911-057C-45D0-A3DC-16B315649339}"/>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3" name="Freeform 110">
              <a:extLst>
                <a:ext uri="{FF2B5EF4-FFF2-40B4-BE49-F238E27FC236}">
                  <a16:creationId xmlns:a16="http://schemas.microsoft.com/office/drawing/2014/main" id="{B8162FC8-7E9B-4FA6-B095-D60AB11A8F3C}"/>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4" name="Freeform 111">
              <a:extLst>
                <a:ext uri="{FF2B5EF4-FFF2-40B4-BE49-F238E27FC236}">
                  <a16:creationId xmlns:a16="http://schemas.microsoft.com/office/drawing/2014/main" id="{210AF4C0-8605-4DE5-B464-638B9ADBF098}"/>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5" name="Freeform 112">
              <a:extLst>
                <a:ext uri="{FF2B5EF4-FFF2-40B4-BE49-F238E27FC236}">
                  <a16:creationId xmlns:a16="http://schemas.microsoft.com/office/drawing/2014/main" id="{B815A7D8-00B5-4D76-8753-8E3130AA6469}"/>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6" name="Freeform 113">
              <a:extLst>
                <a:ext uri="{FF2B5EF4-FFF2-40B4-BE49-F238E27FC236}">
                  <a16:creationId xmlns:a16="http://schemas.microsoft.com/office/drawing/2014/main" id="{2C7FF0FB-45D3-4E64-88A9-FC7304FE6749}"/>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7" name="Freeform 114">
              <a:extLst>
                <a:ext uri="{FF2B5EF4-FFF2-40B4-BE49-F238E27FC236}">
                  <a16:creationId xmlns:a16="http://schemas.microsoft.com/office/drawing/2014/main" id="{FC1FEB65-401D-4CBF-9585-63026E34E2EC}"/>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8" name="Freeform 115">
              <a:extLst>
                <a:ext uri="{FF2B5EF4-FFF2-40B4-BE49-F238E27FC236}">
                  <a16:creationId xmlns:a16="http://schemas.microsoft.com/office/drawing/2014/main" id="{A971B440-F7BE-4B53-86BF-9CF12BD4DE2D}"/>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49" name="Freeform 116">
              <a:extLst>
                <a:ext uri="{FF2B5EF4-FFF2-40B4-BE49-F238E27FC236}">
                  <a16:creationId xmlns:a16="http://schemas.microsoft.com/office/drawing/2014/main" id="{9548911F-F71F-4F98-89B5-A26EF2499D69}"/>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0" name="Freeform 117">
              <a:extLst>
                <a:ext uri="{FF2B5EF4-FFF2-40B4-BE49-F238E27FC236}">
                  <a16:creationId xmlns:a16="http://schemas.microsoft.com/office/drawing/2014/main" id="{10AD1E2A-DA78-4047-9096-290F2B1C0BE5}"/>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1" name="Freeform 118">
              <a:extLst>
                <a:ext uri="{FF2B5EF4-FFF2-40B4-BE49-F238E27FC236}">
                  <a16:creationId xmlns:a16="http://schemas.microsoft.com/office/drawing/2014/main" id="{351DAF93-D73E-4BA9-890C-B4C0B7262C29}"/>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2" name="Freeform 119">
              <a:extLst>
                <a:ext uri="{FF2B5EF4-FFF2-40B4-BE49-F238E27FC236}">
                  <a16:creationId xmlns:a16="http://schemas.microsoft.com/office/drawing/2014/main" id="{49E0DB21-05C1-4A75-82C6-2632B13283C0}"/>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3" name="Freeform 120">
              <a:extLst>
                <a:ext uri="{FF2B5EF4-FFF2-40B4-BE49-F238E27FC236}">
                  <a16:creationId xmlns:a16="http://schemas.microsoft.com/office/drawing/2014/main" id="{2E5248A3-28D9-4C7E-9CB3-9B2A2DD515D3}"/>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54" name="Group 137">
            <a:extLst>
              <a:ext uri="{FF2B5EF4-FFF2-40B4-BE49-F238E27FC236}">
                <a16:creationId xmlns:a16="http://schemas.microsoft.com/office/drawing/2014/main" id="{C35649D7-8A60-4DA5-9199-3C643F91165A}"/>
              </a:ext>
            </a:extLst>
          </p:cNvPr>
          <p:cNvGrpSpPr>
            <a:grpSpLocks noChangeAspect="1"/>
          </p:cNvGrpSpPr>
          <p:nvPr/>
        </p:nvGrpSpPr>
        <p:grpSpPr bwMode="auto">
          <a:xfrm>
            <a:off x="5998081" y="2890589"/>
            <a:ext cx="343305" cy="343305"/>
            <a:chOff x="3504" y="1823"/>
            <a:chExt cx="674" cy="674"/>
          </a:xfrm>
        </p:grpSpPr>
        <p:sp>
          <p:nvSpPr>
            <p:cNvPr id="55" name="Oval 138">
              <a:extLst>
                <a:ext uri="{FF2B5EF4-FFF2-40B4-BE49-F238E27FC236}">
                  <a16:creationId xmlns:a16="http://schemas.microsoft.com/office/drawing/2014/main" id="{A40268E1-4C6F-4619-865D-1B1FC72508C4}"/>
                </a:ext>
              </a:extLst>
            </p:cNvPr>
            <p:cNvSpPr>
              <a:spLocks noChangeArrowheads="1"/>
            </p:cNvSpPr>
            <p:nvPr/>
          </p:nvSpPr>
          <p:spPr bwMode="auto">
            <a:xfrm>
              <a:off x="3504" y="1823"/>
              <a:ext cx="674"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56" name="Freeform 139">
              <a:extLst>
                <a:ext uri="{FF2B5EF4-FFF2-40B4-BE49-F238E27FC236}">
                  <a16:creationId xmlns:a16="http://schemas.microsoft.com/office/drawing/2014/main" id="{51D62A8A-4F13-4E0A-8B77-DBDC028E7426}"/>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7" name="Freeform 140">
              <a:extLst>
                <a:ext uri="{FF2B5EF4-FFF2-40B4-BE49-F238E27FC236}">
                  <a16:creationId xmlns:a16="http://schemas.microsoft.com/office/drawing/2014/main" id="{B9015C6D-4CD2-4C02-91A2-1F334A6017AF}"/>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8" name="Freeform 141">
              <a:extLst>
                <a:ext uri="{FF2B5EF4-FFF2-40B4-BE49-F238E27FC236}">
                  <a16:creationId xmlns:a16="http://schemas.microsoft.com/office/drawing/2014/main" id="{43AA45E2-D675-4C9E-B1A7-FBFF133E33EF}"/>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59" name="Freeform 142">
              <a:extLst>
                <a:ext uri="{FF2B5EF4-FFF2-40B4-BE49-F238E27FC236}">
                  <a16:creationId xmlns:a16="http://schemas.microsoft.com/office/drawing/2014/main" id="{34710FEE-05E8-444E-859E-220865D2D72E}"/>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60" name="Group 123">
            <a:extLst>
              <a:ext uri="{FF2B5EF4-FFF2-40B4-BE49-F238E27FC236}">
                <a16:creationId xmlns:a16="http://schemas.microsoft.com/office/drawing/2014/main" id="{B05BCEDD-E6C4-4D21-9390-7E8A9F6473E7}"/>
              </a:ext>
            </a:extLst>
          </p:cNvPr>
          <p:cNvGrpSpPr>
            <a:grpSpLocks noChangeAspect="1"/>
          </p:cNvGrpSpPr>
          <p:nvPr/>
        </p:nvGrpSpPr>
        <p:grpSpPr bwMode="auto">
          <a:xfrm>
            <a:off x="5988913" y="2892356"/>
            <a:ext cx="344324" cy="343305"/>
            <a:chOff x="3502" y="1825"/>
            <a:chExt cx="676" cy="674"/>
          </a:xfrm>
        </p:grpSpPr>
        <p:sp>
          <p:nvSpPr>
            <p:cNvPr id="61" name="Oval 124">
              <a:extLst>
                <a:ext uri="{FF2B5EF4-FFF2-40B4-BE49-F238E27FC236}">
                  <a16:creationId xmlns:a16="http://schemas.microsoft.com/office/drawing/2014/main" id="{7A2D6D85-6D2E-4F7C-8EDF-20F997B85CDF}"/>
                </a:ext>
              </a:extLst>
            </p:cNvPr>
            <p:cNvSpPr>
              <a:spLocks noChangeArrowheads="1"/>
            </p:cNvSpPr>
            <p:nvPr/>
          </p:nvSpPr>
          <p:spPr bwMode="auto">
            <a:xfrm>
              <a:off x="3502" y="1825"/>
              <a:ext cx="676" cy="674"/>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62" name="Freeform 125">
              <a:extLst>
                <a:ext uri="{FF2B5EF4-FFF2-40B4-BE49-F238E27FC236}">
                  <a16:creationId xmlns:a16="http://schemas.microsoft.com/office/drawing/2014/main" id="{5D061FE7-9707-4589-8FEC-84A37F2CE7E6}"/>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3" name="Freeform 126">
              <a:extLst>
                <a:ext uri="{FF2B5EF4-FFF2-40B4-BE49-F238E27FC236}">
                  <a16:creationId xmlns:a16="http://schemas.microsoft.com/office/drawing/2014/main" id="{131C6F83-0180-4EB5-AC5C-8DB8D0C42156}"/>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4" name="Freeform 127">
              <a:extLst>
                <a:ext uri="{FF2B5EF4-FFF2-40B4-BE49-F238E27FC236}">
                  <a16:creationId xmlns:a16="http://schemas.microsoft.com/office/drawing/2014/main" id="{80D2CC6A-B9D5-408B-B422-6BF9685A7BC4}"/>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5" name="Freeform 128">
              <a:extLst>
                <a:ext uri="{FF2B5EF4-FFF2-40B4-BE49-F238E27FC236}">
                  <a16:creationId xmlns:a16="http://schemas.microsoft.com/office/drawing/2014/main" id="{1E1D2556-D013-452E-BB42-61F6505C53A7}"/>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6" name="Freeform 129">
              <a:extLst>
                <a:ext uri="{FF2B5EF4-FFF2-40B4-BE49-F238E27FC236}">
                  <a16:creationId xmlns:a16="http://schemas.microsoft.com/office/drawing/2014/main" id="{FC14083F-0AAD-4A01-9987-A2FF614FAD2D}"/>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7" name="Freeform 130">
              <a:extLst>
                <a:ext uri="{FF2B5EF4-FFF2-40B4-BE49-F238E27FC236}">
                  <a16:creationId xmlns:a16="http://schemas.microsoft.com/office/drawing/2014/main" id="{82B96CA5-D55B-464D-9038-764045D72825}"/>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8" name="Freeform 131">
              <a:extLst>
                <a:ext uri="{FF2B5EF4-FFF2-40B4-BE49-F238E27FC236}">
                  <a16:creationId xmlns:a16="http://schemas.microsoft.com/office/drawing/2014/main" id="{04E50EF0-A205-41D5-BE77-189B1253AC64}"/>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69" name="Freeform 132">
              <a:extLst>
                <a:ext uri="{FF2B5EF4-FFF2-40B4-BE49-F238E27FC236}">
                  <a16:creationId xmlns:a16="http://schemas.microsoft.com/office/drawing/2014/main" id="{4199C990-68FC-4C3B-9E54-7E3462340FB2}"/>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0" name="Freeform 133">
              <a:extLst>
                <a:ext uri="{FF2B5EF4-FFF2-40B4-BE49-F238E27FC236}">
                  <a16:creationId xmlns:a16="http://schemas.microsoft.com/office/drawing/2014/main" id="{28570030-0A9B-47FE-8E56-FE3C7A70460A}"/>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sp>
          <p:nvSpPr>
            <p:cNvPr id="71" name="Freeform 134">
              <a:extLst>
                <a:ext uri="{FF2B5EF4-FFF2-40B4-BE49-F238E27FC236}">
                  <a16:creationId xmlns:a16="http://schemas.microsoft.com/office/drawing/2014/main" id="{097C6961-4317-46C7-AE6A-DF18EDDE5BEF}"/>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de-DE" sz="1800" kern="0">
                <a:solidFill>
                  <a:srgbClr val="1A1A1A"/>
                </a:solidFill>
              </a:endParaRPr>
            </a:p>
          </p:txBody>
        </p:sp>
      </p:grpSp>
      <p:grpSp>
        <p:nvGrpSpPr>
          <p:cNvPr id="77" name="Group 76">
            <a:extLst>
              <a:ext uri="{FF2B5EF4-FFF2-40B4-BE49-F238E27FC236}">
                <a16:creationId xmlns:a16="http://schemas.microsoft.com/office/drawing/2014/main" id="{5202B959-A65C-40CF-BE53-9D1ADAE78147}"/>
              </a:ext>
            </a:extLst>
          </p:cNvPr>
          <p:cNvGrpSpPr/>
          <p:nvPr/>
        </p:nvGrpSpPr>
        <p:grpSpPr>
          <a:xfrm>
            <a:off x="5716131" y="2557704"/>
            <a:ext cx="1001947" cy="1001945"/>
            <a:chOff x="7031510" y="6183940"/>
            <a:chExt cx="899315" cy="899315"/>
          </a:xfrm>
        </p:grpSpPr>
        <p:sp>
          <p:nvSpPr>
            <p:cNvPr id="78" name="Arc 77">
              <a:extLst>
                <a:ext uri="{FF2B5EF4-FFF2-40B4-BE49-F238E27FC236}">
                  <a16:creationId xmlns:a16="http://schemas.microsoft.com/office/drawing/2014/main" id="{056DEE22-4559-4A92-B598-4E1CC7BE955A}"/>
                </a:ext>
              </a:extLst>
            </p:cNvPr>
            <p:cNvSpPr/>
            <p:nvPr/>
          </p:nvSpPr>
          <p:spPr>
            <a:xfrm>
              <a:off x="7031510" y="6183940"/>
              <a:ext cx="899315" cy="899315"/>
            </a:xfrm>
            <a:prstGeom prst="arc">
              <a:avLst>
                <a:gd name="adj1" fmla="val 16200000"/>
                <a:gd name="adj2" fmla="val 4971885"/>
              </a:avLst>
            </a:prstGeom>
            <a:noFill/>
            <a:ln w="19050" cap="rnd" cmpd="sng" algn="ctr">
              <a:solidFill>
                <a:srgbClr val="0078D4"/>
              </a:solidFill>
              <a:prstDash val="solid"/>
              <a:headEnd type="none" w="lg" len="med"/>
              <a:tailEnd type="triangle" w="sm" len="sm"/>
            </a:ln>
            <a:effectLst/>
          </p:spPr>
          <p:txBody>
            <a:bodyPr rtlCol="0" anchor="ctr"/>
            <a:lstStyle/>
            <a:p>
              <a:pPr algn="ctr" defTabSz="932504">
                <a:defRPr/>
              </a:pPr>
              <a:endParaRPr lang="de-DE" sz="1800" kern="0">
                <a:solidFill>
                  <a:srgbClr val="1A1A1A"/>
                </a:solidFill>
                <a:latin typeface="Segoe UI"/>
              </a:endParaRPr>
            </a:p>
          </p:txBody>
        </p:sp>
        <p:sp>
          <p:nvSpPr>
            <p:cNvPr id="79" name="Arc 78">
              <a:extLst>
                <a:ext uri="{FF2B5EF4-FFF2-40B4-BE49-F238E27FC236}">
                  <a16:creationId xmlns:a16="http://schemas.microsoft.com/office/drawing/2014/main" id="{ABB9272E-7360-4381-A9EE-165E580E6E81}"/>
                </a:ext>
              </a:extLst>
            </p:cNvPr>
            <p:cNvSpPr/>
            <p:nvPr/>
          </p:nvSpPr>
          <p:spPr>
            <a:xfrm flipH="1" flipV="1">
              <a:off x="7031510" y="6183940"/>
              <a:ext cx="899315" cy="899315"/>
            </a:xfrm>
            <a:prstGeom prst="arc">
              <a:avLst>
                <a:gd name="adj1" fmla="val 16200000"/>
                <a:gd name="adj2" fmla="val 4971885"/>
              </a:avLst>
            </a:prstGeom>
            <a:noFill/>
            <a:ln w="19050" cap="rnd" cmpd="sng" algn="ctr">
              <a:solidFill>
                <a:srgbClr val="0078D4"/>
              </a:solidFill>
              <a:prstDash val="solid"/>
              <a:headEnd type="none" w="lg" len="med"/>
              <a:tailEnd type="triangle" w="sm" len="sm"/>
            </a:ln>
            <a:effectLst/>
          </p:spPr>
          <p:txBody>
            <a:bodyPr rtlCol="0" anchor="ctr"/>
            <a:lstStyle/>
            <a:p>
              <a:pPr algn="ctr" defTabSz="932504">
                <a:defRPr/>
              </a:pPr>
              <a:endParaRPr lang="de-DE" sz="1800" kern="0">
                <a:solidFill>
                  <a:srgbClr val="1A1A1A"/>
                </a:solidFill>
                <a:latin typeface="Segoe UI"/>
              </a:endParaRPr>
            </a:p>
          </p:txBody>
        </p:sp>
      </p:grpSp>
      <p:sp>
        <p:nvSpPr>
          <p:cNvPr id="97" name="TextBox 96">
            <a:extLst>
              <a:ext uri="{FF2B5EF4-FFF2-40B4-BE49-F238E27FC236}">
                <a16:creationId xmlns:a16="http://schemas.microsoft.com/office/drawing/2014/main" id="{DE14372F-50F7-47B1-958F-D66E35893003}"/>
              </a:ext>
            </a:extLst>
          </p:cNvPr>
          <p:cNvSpPr txBox="1"/>
          <p:nvPr/>
        </p:nvSpPr>
        <p:spPr>
          <a:xfrm>
            <a:off x="1043670" y="4101667"/>
            <a:ext cx="10414598" cy="282477"/>
          </a:xfrm>
          <a:prstGeom prst="rect">
            <a:avLst/>
          </a:prstGeom>
          <a:noFill/>
        </p:spPr>
        <p:txBody>
          <a:bodyPr wrap="none" lIns="0" tIns="0" rIns="0" bIns="0" rtlCol="0">
            <a:spAutoFit/>
          </a:bodyPr>
          <a:lstStyle/>
          <a:p>
            <a:pPr algn="ctr"/>
            <a:r>
              <a:rPr lang="en-US" b="1">
                <a:solidFill>
                  <a:srgbClr val="000000"/>
                </a:solidFill>
                <a:latin typeface="+mj-lt"/>
              </a:rPr>
              <a:t> Ever-expanding set of cloud services to help your organization meet your business challenges</a:t>
            </a:r>
            <a:endParaRPr lang="en-US" sz="2000">
              <a:solidFill>
                <a:srgbClr val="000000"/>
              </a:solidFill>
              <a:latin typeface="+mj-lt"/>
            </a:endParaRPr>
          </a:p>
        </p:txBody>
      </p:sp>
      <p:sp>
        <p:nvSpPr>
          <p:cNvPr id="21" name="Freeform: Shape 20">
            <a:extLst>
              <a:ext uri="{FF2B5EF4-FFF2-40B4-BE49-F238E27FC236}">
                <a16:creationId xmlns:a16="http://schemas.microsoft.com/office/drawing/2014/main" id="{2DCF87BD-FB1C-4674-AF52-EC5720DA188A}"/>
              </a:ext>
            </a:extLst>
          </p:cNvPr>
          <p:cNvSpPr/>
          <p:nvPr/>
        </p:nvSpPr>
        <p:spPr bwMode="auto">
          <a:xfrm>
            <a:off x="5211908" y="2454229"/>
            <a:ext cx="2168107" cy="1192539"/>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pPr>
            <a:endParaRPr lang="en-US" sz="1122" kern="0" err="1">
              <a:gradFill>
                <a:gsLst>
                  <a:gs pos="8850">
                    <a:srgbClr val="1A1A1A"/>
                  </a:gs>
                  <a:gs pos="25000">
                    <a:srgbClr val="1A1A1A"/>
                  </a:gs>
                </a:gsLst>
                <a:lin ang="5400000" scaled="0"/>
              </a:gradFill>
              <a:latin typeface="Segoe UI Semibold"/>
            </a:endParaRPr>
          </a:p>
        </p:txBody>
      </p:sp>
      <p:sp>
        <p:nvSpPr>
          <p:cNvPr id="6" name="TextBox 5">
            <a:extLst>
              <a:ext uri="{FF2B5EF4-FFF2-40B4-BE49-F238E27FC236}">
                <a16:creationId xmlns:a16="http://schemas.microsoft.com/office/drawing/2014/main" id="{F6EA472F-E8F6-4F36-8F4B-6056410E10A7}"/>
              </a:ext>
            </a:extLst>
          </p:cNvPr>
          <p:cNvSpPr txBox="1"/>
          <p:nvPr/>
        </p:nvSpPr>
        <p:spPr>
          <a:xfrm>
            <a:off x="2083822" y="2718091"/>
            <a:ext cx="5043432" cy="664712"/>
          </a:xfrm>
          <a:prstGeom prst="rect">
            <a:avLst/>
          </a:prstGeom>
          <a:noFill/>
        </p:spPr>
        <p:txBody>
          <a:bodyPr wrap="square" lIns="0" tIns="0" rIns="0" bIns="0" rtlCol="0" anchor="ctr">
            <a:spAutoFit/>
          </a:bodyPr>
          <a:lstStyle/>
          <a:p>
            <a:pPr defTabSz="932504">
              <a:lnSpc>
                <a:spcPct val="90000"/>
              </a:lnSpc>
              <a:spcAft>
                <a:spcPts val="612"/>
              </a:spcAft>
              <a:defRPr/>
            </a:pPr>
            <a:r>
              <a:rPr lang="en-US" sz="4800" spc="-230">
                <a:gradFill>
                  <a:gsLst>
                    <a:gs pos="33217">
                      <a:srgbClr val="1A1A1A"/>
                    </a:gs>
                    <a:gs pos="66000">
                      <a:srgbClr val="1A1A1A"/>
                    </a:gs>
                  </a:gsLst>
                  <a:lin ang="5400000" scaled="0"/>
                </a:gradFill>
                <a:latin typeface="Segoe UI Semibold"/>
                <a:cs typeface="Segoe UI Semibold" panose="020B0702040204020203" pitchFamily="34" charset="0"/>
              </a:rPr>
              <a:t>Microsoft Azure</a:t>
            </a:r>
          </a:p>
        </p:txBody>
      </p:sp>
      <p:grpSp>
        <p:nvGrpSpPr>
          <p:cNvPr id="87" name="Group 86">
            <a:extLst>
              <a:ext uri="{FF2B5EF4-FFF2-40B4-BE49-F238E27FC236}">
                <a16:creationId xmlns:a16="http://schemas.microsoft.com/office/drawing/2014/main" id="{D9CDD637-77C9-41F2-9B1A-E4E2017956D6}"/>
              </a:ext>
            </a:extLst>
          </p:cNvPr>
          <p:cNvGrpSpPr/>
          <p:nvPr/>
        </p:nvGrpSpPr>
        <p:grpSpPr>
          <a:xfrm>
            <a:off x="1923805" y="2194904"/>
            <a:ext cx="4781914" cy="1643025"/>
            <a:chOff x="-2067858" y="2089422"/>
            <a:chExt cx="6839555" cy="2350013"/>
          </a:xfrm>
        </p:grpSpPr>
        <p:sp>
          <p:nvSpPr>
            <p:cNvPr id="88" name="Rectangle 87">
              <a:extLst>
                <a:ext uri="{FF2B5EF4-FFF2-40B4-BE49-F238E27FC236}">
                  <a16:creationId xmlns:a16="http://schemas.microsoft.com/office/drawing/2014/main" id="{29975296-CA3A-4EFD-87A6-876E12AC29DF}"/>
                </a:ext>
              </a:extLst>
            </p:cNvPr>
            <p:cNvSpPr/>
            <p:nvPr/>
          </p:nvSpPr>
          <p:spPr bwMode="auto">
            <a:xfrm>
              <a:off x="-2067858" y="2596056"/>
              <a:ext cx="6839555" cy="1303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a:extLst>
                <a:ext uri="{FF2B5EF4-FFF2-40B4-BE49-F238E27FC236}">
                  <a16:creationId xmlns:a16="http://schemas.microsoft.com/office/drawing/2014/main" id="{7DCF0ADC-88F8-4739-8402-95ECA3F0ED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82"/>
            <a:stretch/>
          </p:blipFill>
          <p:spPr>
            <a:xfrm>
              <a:off x="2943396" y="2089422"/>
              <a:ext cx="1828301" cy="2350013"/>
            </a:xfrm>
            <a:prstGeom prst="rect">
              <a:avLst/>
            </a:prstGeom>
          </p:spPr>
        </p:pic>
      </p:grpSp>
    </p:spTree>
    <p:extLst>
      <p:ext uri="{BB962C8B-B14F-4D97-AF65-F5344CB8AC3E}">
        <p14:creationId xmlns:p14="http://schemas.microsoft.com/office/powerpoint/2010/main" val="95032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xit" presetSubtype="0" fill="hold" nodeType="withEffect">
                                  <p:stCondLst>
                                    <p:cond delay="0"/>
                                  </p:stCondLst>
                                  <p:childTnLst>
                                    <p:animEffect transition="out" filter="fade">
                                      <p:cBhvr>
                                        <p:cTn id="9" dur="500"/>
                                        <p:tgtEl>
                                          <p:spTgt spid="77"/>
                                        </p:tgtEl>
                                      </p:cBhvr>
                                    </p:animEffect>
                                    <p:set>
                                      <p:cBhvr>
                                        <p:cTn id="10" dur="1" fill="hold">
                                          <p:stCondLst>
                                            <p:cond delay="499"/>
                                          </p:stCondLst>
                                        </p:cTn>
                                        <p:tgtEl>
                                          <p:spTgt spid="77"/>
                                        </p:tgtEl>
                                        <p:attrNameLst>
                                          <p:attrName>style.visibility</p:attrName>
                                        </p:attrNameLst>
                                      </p:cBhvr>
                                      <p:to>
                                        <p:strVal val="hidden"/>
                                      </p:to>
                                    </p:set>
                                  </p:childTnLst>
                                </p:cTn>
                              </p:par>
                            </p:childTnLst>
                          </p:cTn>
                        </p:par>
                        <p:par>
                          <p:cTn id="11" fill="hold">
                            <p:stCondLst>
                              <p:cond delay="500"/>
                            </p:stCondLst>
                            <p:childTnLst>
                              <p:par>
                                <p:cTn id="12" presetID="35" presetClass="path" presetSubtype="0" accel="50000" decel="50000" fill="hold" nodeType="afterEffect">
                                  <p:stCondLst>
                                    <p:cond delay="0"/>
                                  </p:stCondLst>
                                  <p:childTnLst>
                                    <p:animMotion origin="layout" path="M -3.48908E-6 -1.40717E-7 L -0.17388 -1.40717E-7 " pathEditMode="relative" rAng="0" ptsTypes="AA">
                                      <p:cBhvr>
                                        <p:cTn id="13" dur="750" fill="hold"/>
                                        <p:tgtEl>
                                          <p:spTgt spid="87"/>
                                        </p:tgtEl>
                                        <p:attrNameLst>
                                          <p:attrName>ppt_x</p:attrName>
                                          <p:attrName>ppt_y</p:attrName>
                                        </p:attrNameLst>
                                      </p:cBhvr>
                                      <p:rCtr x="-8694" y="0"/>
                                    </p:animMotion>
                                  </p:childTnLst>
                                </p:cTn>
                              </p:par>
                              <p:par>
                                <p:cTn id="14" presetID="1"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63" presetClass="path" presetSubtype="0" accel="50000" decel="50000" fill="hold" grpId="0" nodeType="withEffect">
                                  <p:stCondLst>
                                    <p:cond delay="0"/>
                                  </p:stCondLst>
                                  <p:childTnLst>
                                    <p:animMotion origin="layout" path="M 3.81463E-6 3.63141E-6 L 0.20796 3.63141E-6 " pathEditMode="relative" rAng="0" ptsTypes="AA">
                                      <p:cBhvr>
                                        <p:cTn id="17" dur="750" fill="hold"/>
                                        <p:tgtEl>
                                          <p:spTgt spid="6"/>
                                        </p:tgtEl>
                                        <p:attrNameLst>
                                          <p:attrName>ppt_x</p:attrName>
                                          <p:attrName>ppt_y</p:attrName>
                                        </p:attrNameLst>
                                      </p:cBhvr>
                                      <p:rCtr x="10392" y="0"/>
                                    </p:animMotion>
                                  </p:childTnLst>
                                </p:cTn>
                              </p:par>
                              <p:par>
                                <p:cTn id="18" presetID="10" presetClass="entr" presetSubtype="0" fill="hold" grpId="0" nodeType="withEffect">
                                  <p:stCondLst>
                                    <p:cond delay="50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42" presetClass="path" presetSubtype="0" decel="100000" fill="hold" grpId="1" nodeType="withEffect">
                                  <p:stCondLst>
                                    <p:cond delay="500"/>
                                  </p:stCondLst>
                                  <p:childTnLst>
                                    <p:animMotion origin="layout" path="M 2.86736E-6 -2.71902E-6 L 2.86736E-6 -0.04743 " pathEditMode="relative" rAng="0" ptsTypes="AA">
                                      <p:cBhvr>
                                        <p:cTn id="22" dur="750" spd="-100000" fill="hold"/>
                                        <p:tgtEl>
                                          <p:spTgt spid="97"/>
                                        </p:tgtEl>
                                        <p:attrNameLst>
                                          <p:attrName>ppt_x</p:attrName>
                                          <p:attrName>ppt_y</p:attrName>
                                        </p:attrNameLst>
                                      </p:cBhvr>
                                      <p:rCtr x="0" y="-2383"/>
                                    </p:animMotion>
                                  </p:childTnLst>
                                </p:cTn>
                              </p:par>
                              <p:par>
                                <p:cTn id="23" presetID="1" presetClass="exit" presetSubtype="0" fill="hold"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0"/>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97" grpId="0"/>
      <p:bldP spid="97"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descr="Tools">
            <a:extLst>
              <a:ext uri="{FF2B5EF4-FFF2-40B4-BE49-F238E27FC236}">
                <a16:creationId xmlns:a16="http://schemas.microsoft.com/office/drawing/2014/main" id="{1E92239D-EA4E-4DC1-896E-564F28288D8C}"/>
              </a:ext>
            </a:extLst>
          </p:cNvPr>
          <p:cNvGrpSpPr/>
          <p:nvPr/>
        </p:nvGrpSpPr>
        <p:grpSpPr>
          <a:xfrm>
            <a:off x="3074197" y="1641511"/>
            <a:ext cx="4679596" cy="807803"/>
            <a:chOff x="1847983" y="1609471"/>
            <a:chExt cx="4588256" cy="792036"/>
          </a:xfrm>
        </p:grpSpPr>
        <p:sp>
          <p:nvSpPr>
            <p:cNvPr id="76" name="Rectangle 75">
              <a:extLst>
                <a:ext uri="{FF2B5EF4-FFF2-40B4-BE49-F238E27FC236}">
                  <a16:creationId xmlns:a16="http://schemas.microsoft.com/office/drawing/2014/main" id="{B73B5D0E-449E-439F-A361-7B76ADDB72EA}"/>
                </a:ext>
              </a:extLst>
            </p:cNvPr>
            <p:cNvSpPr/>
            <p:nvPr/>
          </p:nvSpPr>
          <p:spPr bwMode="auto">
            <a:xfrm>
              <a:off x="1847983" y="2108087"/>
              <a:ext cx="888823" cy="293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no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Developer</a:t>
              </a:r>
            </a:p>
          </p:txBody>
        </p:sp>
        <p:sp>
          <p:nvSpPr>
            <p:cNvPr id="84" name="Rectangle 83">
              <a:extLst>
                <a:ext uri="{FF2B5EF4-FFF2-40B4-BE49-F238E27FC236}">
                  <a16:creationId xmlns:a16="http://schemas.microsoft.com/office/drawing/2014/main" id="{657419F0-C32C-4221-9724-FAA47630BD20}"/>
                </a:ext>
              </a:extLst>
            </p:cNvPr>
            <p:cNvSpPr/>
            <p:nvPr/>
          </p:nvSpPr>
          <p:spPr bwMode="auto">
            <a:xfrm>
              <a:off x="3485169" y="2108087"/>
              <a:ext cx="739474" cy="293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no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DevOps</a:t>
              </a:r>
            </a:p>
          </p:txBody>
        </p:sp>
        <p:sp>
          <p:nvSpPr>
            <p:cNvPr id="87" name="Rectangle 86">
              <a:extLst>
                <a:ext uri="{FF2B5EF4-FFF2-40B4-BE49-F238E27FC236}">
                  <a16:creationId xmlns:a16="http://schemas.microsoft.com/office/drawing/2014/main" id="{584406B9-5A83-4053-A82A-80D762767844}"/>
                </a:ext>
              </a:extLst>
            </p:cNvPr>
            <p:cNvSpPr/>
            <p:nvPr/>
          </p:nvSpPr>
          <p:spPr bwMode="auto">
            <a:xfrm>
              <a:off x="4973006" y="2108087"/>
              <a:ext cx="1463233" cy="293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no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Management</a:t>
              </a:r>
            </a:p>
          </p:txBody>
        </p:sp>
        <p:sp>
          <p:nvSpPr>
            <p:cNvPr id="88" name="Rectangle 87">
              <a:extLst>
                <a:ext uri="{FF2B5EF4-FFF2-40B4-BE49-F238E27FC236}">
                  <a16:creationId xmlns:a16="http://schemas.microsoft.com/office/drawing/2014/main" id="{0B00B66F-6C63-4136-B414-F9AC8986A722}"/>
                </a:ext>
              </a:extLst>
            </p:cNvPr>
            <p:cNvSpPr/>
            <p:nvPr/>
          </p:nvSpPr>
          <p:spPr bwMode="auto">
            <a:xfrm>
              <a:off x="1847983" y="1609471"/>
              <a:ext cx="2478494" cy="31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spc="31">
                  <a:solidFill>
                    <a:schemeClr val="tx2"/>
                  </a:solidFill>
                  <a:ea typeface="Segoe UI" pitchFamily="34" charset="0"/>
                  <a:cs typeface="Segoe UI" pitchFamily="34" charset="0"/>
                </a:rPr>
                <a:t>Tools</a:t>
              </a:r>
            </a:p>
          </p:txBody>
        </p:sp>
      </p:grpSp>
      <p:grpSp>
        <p:nvGrpSpPr>
          <p:cNvPr id="89" name="Group 88" descr="Advanced workloads">
            <a:extLst>
              <a:ext uri="{FF2B5EF4-FFF2-40B4-BE49-F238E27FC236}">
                <a16:creationId xmlns:a16="http://schemas.microsoft.com/office/drawing/2014/main" id="{FFE826C3-B599-4883-8DA1-20B9810BBB32}"/>
              </a:ext>
            </a:extLst>
          </p:cNvPr>
          <p:cNvGrpSpPr/>
          <p:nvPr/>
        </p:nvGrpSpPr>
        <p:grpSpPr>
          <a:xfrm>
            <a:off x="3074196" y="2930360"/>
            <a:ext cx="7245106" cy="2029784"/>
            <a:chOff x="1847983" y="2873163"/>
            <a:chExt cx="7103690" cy="1990165"/>
          </a:xfrm>
        </p:grpSpPr>
        <p:sp>
          <p:nvSpPr>
            <p:cNvPr id="90" name="Rectangle 89">
              <a:extLst>
                <a:ext uri="{FF2B5EF4-FFF2-40B4-BE49-F238E27FC236}">
                  <a16:creationId xmlns:a16="http://schemas.microsoft.com/office/drawing/2014/main" id="{36B0F240-005A-4566-A7C3-E01CA497DF17}"/>
                </a:ext>
              </a:extLst>
            </p:cNvPr>
            <p:cNvSpPr/>
            <p:nvPr/>
          </p:nvSpPr>
          <p:spPr bwMode="auto">
            <a:xfrm>
              <a:off x="1856105" y="3371779"/>
              <a:ext cx="3978667" cy="1491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Web</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Mobile</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Functions</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Containers</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Integration services</a:t>
              </a:r>
            </a:p>
          </p:txBody>
        </p:sp>
        <p:sp>
          <p:nvSpPr>
            <p:cNvPr id="91" name="Rectangle 90">
              <a:extLst>
                <a:ext uri="{FF2B5EF4-FFF2-40B4-BE49-F238E27FC236}">
                  <a16:creationId xmlns:a16="http://schemas.microsoft.com/office/drawing/2014/main" id="{9D5810EB-4F6E-4514-9647-413407E28A65}"/>
                </a:ext>
              </a:extLst>
            </p:cNvPr>
            <p:cNvSpPr/>
            <p:nvPr/>
          </p:nvSpPr>
          <p:spPr bwMode="auto">
            <a:xfrm>
              <a:off x="4973006" y="3371779"/>
              <a:ext cx="3978667" cy="14915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Databases</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AI + Machine Learning</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Analytics</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Internet of Things</a:t>
              </a:r>
            </a:p>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Media</a:t>
              </a:r>
            </a:p>
          </p:txBody>
        </p:sp>
        <p:sp>
          <p:nvSpPr>
            <p:cNvPr id="92" name="Rectangle 91">
              <a:extLst>
                <a:ext uri="{FF2B5EF4-FFF2-40B4-BE49-F238E27FC236}">
                  <a16:creationId xmlns:a16="http://schemas.microsoft.com/office/drawing/2014/main" id="{26CDCAA4-D65A-463D-B648-2A33B81A1186}"/>
                </a:ext>
              </a:extLst>
            </p:cNvPr>
            <p:cNvSpPr/>
            <p:nvPr/>
          </p:nvSpPr>
          <p:spPr bwMode="auto">
            <a:xfrm>
              <a:off x="1847983" y="2873163"/>
              <a:ext cx="3686913" cy="31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spc="31">
                  <a:solidFill>
                    <a:schemeClr val="tx2"/>
                  </a:solidFill>
                  <a:ea typeface="Segoe UI" pitchFamily="34" charset="0"/>
                  <a:cs typeface="Segoe UI" pitchFamily="34" charset="0"/>
                </a:rPr>
                <a:t>Serverless</a:t>
              </a:r>
            </a:p>
          </p:txBody>
        </p:sp>
      </p:grpSp>
      <p:grpSp>
        <p:nvGrpSpPr>
          <p:cNvPr id="93" name="Group 92" descr="Core infrastructure">
            <a:extLst>
              <a:ext uri="{FF2B5EF4-FFF2-40B4-BE49-F238E27FC236}">
                <a16:creationId xmlns:a16="http://schemas.microsoft.com/office/drawing/2014/main" id="{71E1D5E8-3222-491D-8E12-0A2583698962}"/>
              </a:ext>
            </a:extLst>
          </p:cNvPr>
          <p:cNvGrpSpPr/>
          <p:nvPr/>
        </p:nvGrpSpPr>
        <p:grpSpPr>
          <a:xfrm>
            <a:off x="3074197" y="5393423"/>
            <a:ext cx="6891104" cy="927409"/>
            <a:chOff x="1847983" y="5161150"/>
            <a:chExt cx="6756598" cy="909307"/>
          </a:xfrm>
        </p:grpSpPr>
        <p:sp>
          <p:nvSpPr>
            <p:cNvPr id="94" name="Rectangle 93">
              <a:extLst>
                <a:ext uri="{FF2B5EF4-FFF2-40B4-BE49-F238E27FC236}">
                  <a16:creationId xmlns:a16="http://schemas.microsoft.com/office/drawing/2014/main" id="{0282DFF1-4948-4DFE-BA99-4884ADB04FDF}"/>
                </a:ext>
              </a:extLst>
            </p:cNvPr>
            <p:cNvSpPr/>
            <p:nvPr/>
          </p:nvSpPr>
          <p:spPr bwMode="auto">
            <a:xfrm>
              <a:off x="1847984" y="5659767"/>
              <a:ext cx="1037400" cy="410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Compute</a:t>
              </a:r>
            </a:p>
          </p:txBody>
        </p:sp>
        <p:sp>
          <p:nvSpPr>
            <p:cNvPr id="95" name="Rectangle 94">
              <a:extLst>
                <a:ext uri="{FF2B5EF4-FFF2-40B4-BE49-F238E27FC236}">
                  <a16:creationId xmlns:a16="http://schemas.microsoft.com/office/drawing/2014/main" id="{DCB64530-528F-4D44-AD8B-D30BD03C8F4B}"/>
                </a:ext>
              </a:extLst>
            </p:cNvPr>
            <p:cNvSpPr/>
            <p:nvPr/>
          </p:nvSpPr>
          <p:spPr bwMode="auto">
            <a:xfrm>
              <a:off x="3322715" y="5659767"/>
              <a:ext cx="1264449" cy="410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Networking</a:t>
              </a:r>
            </a:p>
          </p:txBody>
        </p:sp>
        <p:sp>
          <p:nvSpPr>
            <p:cNvPr id="96" name="Rectangle 95">
              <a:extLst>
                <a:ext uri="{FF2B5EF4-FFF2-40B4-BE49-F238E27FC236}">
                  <a16:creationId xmlns:a16="http://schemas.microsoft.com/office/drawing/2014/main" id="{B14B1BA1-4002-46B4-A2F3-7564BBBB9EC0}"/>
                </a:ext>
              </a:extLst>
            </p:cNvPr>
            <p:cNvSpPr/>
            <p:nvPr/>
          </p:nvSpPr>
          <p:spPr bwMode="auto">
            <a:xfrm>
              <a:off x="4993911" y="5659767"/>
              <a:ext cx="891206" cy="410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Storage</a:t>
              </a:r>
            </a:p>
          </p:txBody>
        </p:sp>
        <p:sp>
          <p:nvSpPr>
            <p:cNvPr id="97" name="Rectangle 96">
              <a:extLst>
                <a:ext uri="{FF2B5EF4-FFF2-40B4-BE49-F238E27FC236}">
                  <a16:creationId xmlns:a16="http://schemas.microsoft.com/office/drawing/2014/main" id="{60EE2DAA-59B9-44B2-A908-530EDDFA030C}"/>
                </a:ext>
              </a:extLst>
            </p:cNvPr>
            <p:cNvSpPr/>
            <p:nvPr/>
          </p:nvSpPr>
          <p:spPr bwMode="auto">
            <a:xfrm>
              <a:off x="6347456" y="5659767"/>
              <a:ext cx="914033" cy="410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Security</a:t>
              </a:r>
            </a:p>
          </p:txBody>
        </p:sp>
        <p:sp>
          <p:nvSpPr>
            <p:cNvPr id="98" name="Rectangle 97">
              <a:extLst>
                <a:ext uri="{FF2B5EF4-FFF2-40B4-BE49-F238E27FC236}">
                  <a16:creationId xmlns:a16="http://schemas.microsoft.com/office/drawing/2014/main" id="{C43CA2D7-88DD-4E5B-B916-6F6312EAFC13}"/>
                </a:ext>
              </a:extLst>
            </p:cNvPr>
            <p:cNvSpPr/>
            <p:nvPr/>
          </p:nvSpPr>
          <p:spPr bwMode="auto">
            <a:xfrm>
              <a:off x="7719402" y="5659767"/>
              <a:ext cx="885179" cy="410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1028" fontAlgn="base">
                <a:lnSpc>
                  <a:spcPct val="90000"/>
                </a:lnSpc>
                <a:spcBef>
                  <a:spcPts val="612"/>
                </a:spcBef>
              </a:pPr>
              <a:r>
                <a:rPr lang="en-US" sz="1632">
                  <a:gradFill>
                    <a:gsLst>
                      <a:gs pos="0">
                        <a:schemeClr val="tx1"/>
                      </a:gs>
                      <a:gs pos="100000">
                        <a:schemeClr val="tx1"/>
                      </a:gs>
                    </a:gsLst>
                    <a:lin ang="5400000" scaled="0"/>
                  </a:gradFill>
                  <a:cs typeface="Segoe UI" pitchFamily="34" charset="0"/>
                </a:rPr>
                <a:t>Identity</a:t>
              </a:r>
            </a:p>
          </p:txBody>
        </p:sp>
        <p:sp>
          <p:nvSpPr>
            <p:cNvPr id="99" name="Rectangle 98">
              <a:extLst>
                <a:ext uri="{FF2B5EF4-FFF2-40B4-BE49-F238E27FC236}">
                  <a16:creationId xmlns:a16="http://schemas.microsoft.com/office/drawing/2014/main" id="{AB36A62F-F5B9-4CA3-A880-FC43C735C5E8}"/>
                </a:ext>
              </a:extLst>
            </p:cNvPr>
            <p:cNvSpPr/>
            <p:nvPr/>
          </p:nvSpPr>
          <p:spPr bwMode="auto">
            <a:xfrm>
              <a:off x="1847983" y="5161150"/>
              <a:ext cx="4693910" cy="318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spc="31">
                  <a:solidFill>
                    <a:schemeClr val="tx2"/>
                  </a:solidFill>
                  <a:ea typeface="Segoe UI" pitchFamily="34" charset="0"/>
                  <a:cs typeface="Segoe UI" pitchFamily="34" charset="0"/>
                </a:rPr>
                <a:t>Infrastructure</a:t>
              </a:r>
            </a:p>
          </p:txBody>
        </p:sp>
      </p:grpSp>
      <p:grpSp>
        <p:nvGrpSpPr>
          <p:cNvPr id="101" name="Group 100">
            <a:extLst>
              <a:ext uri="{FF2B5EF4-FFF2-40B4-BE49-F238E27FC236}">
                <a16:creationId xmlns:a16="http://schemas.microsoft.com/office/drawing/2014/main" id="{793C7BDB-2EA3-409D-AE64-39FA34590C8A}"/>
              </a:ext>
              <a:ext uri="{C183D7F6-B498-43B3-948B-1728B52AA6E4}">
                <adec:decorative xmlns:adec="http://schemas.microsoft.com/office/drawing/2017/decorative" val="1"/>
              </a:ext>
            </a:extLst>
          </p:cNvPr>
          <p:cNvGrpSpPr/>
          <p:nvPr/>
        </p:nvGrpSpPr>
        <p:grpSpPr>
          <a:xfrm>
            <a:off x="2863330" y="2059900"/>
            <a:ext cx="7362609" cy="3794776"/>
            <a:chOff x="1641232" y="2019694"/>
            <a:chExt cx="7218899" cy="3551679"/>
          </a:xfrm>
        </p:grpSpPr>
        <p:cxnSp>
          <p:nvCxnSpPr>
            <p:cNvPr id="102" name="Straight Connector 101">
              <a:extLst>
                <a:ext uri="{FF2B5EF4-FFF2-40B4-BE49-F238E27FC236}">
                  <a16:creationId xmlns:a16="http://schemas.microsoft.com/office/drawing/2014/main" id="{7BB2B929-BB7C-41A3-90B7-A4B500E992D5}"/>
                </a:ext>
              </a:extLst>
            </p:cNvPr>
            <p:cNvCxnSpPr>
              <a:cxnSpLocks/>
            </p:cNvCxnSpPr>
            <p:nvPr/>
          </p:nvCxnSpPr>
          <p:spPr>
            <a:xfrm>
              <a:off x="1656080" y="2019694"/>
              <a:ext cx="7195026" cy="0"/>
            </a:xfrm>
            <a:prstGeom prst="line">
              <a:avLst/>
            </a:prstGeom>
            <a:ln w="1905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BCA505C-35D8-4B16-B4F0-DE093BA38A0E}"/>
                </a:ext>
              </a:extLst>
            </p:cNvPr>
            <p:cNvCxnSpPr>
              <a:cxnSpLocks/>
            </p:cNvCxnSpPr>
            <p:nvPr/>
          </p:nvCxnSpPr>
          <p:spPr>
            <a:xfrm>
              <a:off x="1641232" y="3283385"/>
              <a:ext cx="7209874" cy="0"/>
            </a:xfrm>
            <a:prstGeom prst="line">
              <a:avLst/>
            </a:prstGeom>
            <a:ln w="1905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4BEE825-198B-49DA-84A7-AD1444B19B7D}"/>
                </a:ext>
              </a:extLst>
            </p:cNvPr>
            <p:cNvCxnSpPr>
              <a:cxnSpLocks/>
            </p:cNvCxnSpPr>
            <p:nvPr/>
          </p:nvCxnSpPr>
          <p:spPr>
            <a:xfrm>
              <a:off x="1656080" y="5571373"/>
              <a:ext cx="7204051" cy="0"/>
            </a:xfrm>
            <a:prstGeom prst="line">
              <a:avLst/>
            </a:prstGeom>
            <a:ln w="1905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67EA2E27-E25E-46A4-9ADD-0F69453D4E45}"/>
              </a:ext>
              <a:ext uri="{C183D7F6-B498-43B3-948B-1728B52AA6E4}">
                <adec:decorative xmlns:adec="http://schemas.microsoft.com/office/drawing/2017/decorative" val="1"/>
              </a:ext>
            </a:extLst>
          </p:cNvPr>
          <p:cNvCxnSpPr>
            <a:cxnSpLocks/>
          </p:cNvCxnSpPr>
          <p:nvPr/>
        </p:nvCxnSpPr>
        <p:spPr>
          <a:xfrm>
            <a:off x="10214783" y="2050492"/>
            <a:ext cx="0" cy="3804184"/>
          </a:xfrm>
          <a:prstGeom prst="line">
            <a:avLst/>
          </a:prstGeom>
          <a:ln w="1905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5701B85D-76AA-4C7B-8626-6138F6BF2737}"/>
              </a:ext>
              <a:ext uri="{C183D7F6-B498-43B3-948B-1728B52AA6E4}">
                <adec:decorative xmlns:adec="http://schemas.microsoft.com/office/drawing/2017/decorative" val="1"/>
              </a:ext>
            </a:extLst>
          </p:cNvPr>
          <p:cNvGrpSpPr/>
          <p:nvPr/>
        </p:nvGrpSpPr>
        <p:grpSpPr>
          <a:xfrm>
            <a:off x="2221701" y="1728252"/>
            <a:ext cx="678258" cy="678258"/>
            <a:chOff x="1012127" y="1694519"/>
            <a:chExt cx="665019" cy="665019"/>
          </a:xfrm>
        </p:grpSpPr>
        <p:sp>
          <p:nvSpPr>
            <p:cNvPr id="108" name="Oval 107">
              <a:extLst>
                <a:ext uri="{FF2B5EF4-FFF2-40B4-BE49-F238E27FC236}">
                  <a16:creationId xmlns:a16="http://schemas.microsoft.com/office/drawing/2014/main" id="{9660ECC5-C8B7-442A-8998-5B161C3DB03F}"/>
                </a:ext>
              </a:extLst>
            </p:cNvPr>
            <p:cNvSpPr/>
            <p:nvPr/>
          </p:nvSpPr>
          <p:spPr bwMode="auto">
            <a:xfrm>
              <a:off x="1012127" y="1694519"/>
              <a:ext cx="665019" cy="66501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sp>
          <p:nvSpPr>
            <p:cNvPr id="109" name="Freeform 96" title="Icon of a gear with a wrench">
              <a:extLst>
                <a:ext uri="{FF2B5EF4-FFF2-40B4-BE49-F238E27FC236}">
                  <a16:creationId xmlns:a16="http://schemas.microsoft.com/office/drawing/2014/main" id="{1F513753-1A5A-42A9-BF3D-4C888009C820}"/>
                </a:ext>
              </a:extLst>
            </p:cNvPr>
            <p:cNvSpPr>
              <a:spLocks noChangeAspect="1" noEditPoints="1"/>
            </p:cNvSpPr>
            <p:nvPr/>
          </p:nvSpPr>
          <p:spPr bwMode="auto">
            <a:xfrm>
              <a:off x="1208220" y="1865084"/>
              <a:ext cx="323986" cy="2983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110" name="Group 109">
            <a:extLst>
              <a:ext uri="{FF2B5EF4-FFF2-40B4-BE49-F238E27FC236}">
                <a16:creationId xmlns:a16="http://schemas.microsoft.com/office/drawing/2014/main" id="{93943A57-0197-48E9-BA4F-B881E624FFCE}"/>
              </a:ext>
              <a:ext uri="{C183D7F6-B498-43B3-948B-1728B52AA6E4}">
                <adec:decorative xmlns:adec="http://schemas.microsoft.com/office/drawing/2017/decorative" val="1"/>
              </a:ext>
            </a:extLst>
          </p:cNvPr>
          <p:cNvGrpSpPr/>
          <p:nvPr/>
        </p:nvGrpSpPr>
        <p:grpSpPr>
          <a:xfrm>
            <a:off x="2221701" y="3013026"/>
            <a:ext cx="678258" cy="678258"/>
            <a:chOff x="1012127" y="2954215"/>
            <a:chExt cx="665019" cy="665019"/>
          </a:xfrm>
        </p:grpSpPr>
        <p:sp>
          <p:nvSpPr>
            <p:cNvPr id="111" name="Oval 110">
              <a:extLst>
                <a:ext uri="{FF2B5EF4-FFF2-40B4-BE49-F238E27FC236}">
                  <a16:creationId xmlns:a16="http://schemas.microsoft.com/office/drawing/2014/main" id="{4E66AD3A-1D2B-4B21-9C70-AEFD9CF24098}"/>
                </a:ext>
              </a:extLst>
            </p:cNvPr>
            <p:cNvSpPr/>
            <p:nvPr/>
          </p:nvSpPr>
          <p:spPr bwMode="auto">
            <a:xfrm>
              <a:off x="1012127" y="2954215"/>
              <a:ext cx="665019" cy="66501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sp>
          <p:nvSpPr>
            <p:cNvPr id="112" name="IoT" title="Icon of five circles that all connect to a center circle">
              <a:extLst>
                <a:ext uri="{FF2B5EF4-FFF2-40B4-BE49-F238E27FC236}">
                  <a16:creationId xmlns:a16="http://schemas.microsoft.com/office/drawing/2014/main" id="{137F0687-F192-466F-AFD6-8A5836B7DF9D}"/>
                </a:ext>
              </a:extLst>
            </p:cNvPr>
            <p:cNvSpPr>
              <a:spLocks noChangeAspect="1" noEditPoints="1"/>
            </p:cNvSpPr>
            <p:nvPr/>
          </p:nvSpPr>
          <p:spPr bwMode="auto">
            <a:xfrm>
              <a:off x="1189038" y="3130877"/>
              <a:ext cx="311196" cy="3116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113" name="Group 112">
            <a:extLst>
              <a:ext uri="{FF2B5EF4-FFF2-40B4-BE49-F238E27FC236}">
                <a16:creationId xmlns:a16="http://schemas.microsoft.com/office/drawing/2014/main" id="{4D6DD5D8-4C72-4865-BCF3-0CD2A5383F0D}"/>
              </a:ext>
              <a:ext uri="{C183D7F6-B498-43B3-948B-1728B52AA6E4}">
                <adec:decorative xmlns:adec="http://schemas.microsoft.com/office/drawing/2017/decorative" val="1"/>
              </a:ext>
            </a:extLst>
          </p:cNvPr>
          <p:cNvGrpSpPr/>
          <p:nvPr/>
        </p:nvGrpSpPr>
        <p:grpSpPr>
          <a:xfrm>
            <a:off x="2221701" y="5507070"/>
            <a:ext cx="678258" cy="678258"/>
            <a:chOff x="1012127" y="5237018"/>
            <a:chExt cx="665019" cy="665019"/>
          </a:xfrm>
        </p:grpSpPr>
        <p:sp>
          <p:nvSpPr>
            <p:cNvPr id="114" name="Oval 113">
              <a:extLst>
                <a:ext uri="{FF2B5EF4-FFF2-40B4-BE49-F238E27FC236}">
                  <a16:creationId xmlns:a16="http://schemas.microsoft.com/office/drawing/2014/main" id="{8FD25E78-02D5-453C-8337-26BB150D50DB}"/>
                </a:ext>
              </a:extLst>
            </p:cNvPr>
            <p:cNvSpPr/>
            <p:nvPr/>
          </p:nvSpPr>
          <p:spPr bwMode="auto">
            <a:xfrm>
              <a:off x="1012127" y="5237018"/>
              <a:ext cx="665019" cy="66501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115" name="circle_2" title="Icon of three circles overlappping to make a venn diagram">
              <a:extLst>
                <a:ext uri="{FF2B5EF4-FFF2-40B4-BE49-F238E27FC236}">
                  <a16:creationId xmlns:a16="http://schemas.microsoft.com/office/drawing/2014/main" id="{26233B3D-5B50-4A53-9C21-FE1722D182EB}"/>
                </a:ext>
              </a:extLst>
            </p:cNvPr>
            <p:cNvSpPr>
              <a:spLocks noChangeAspect="1" noEditPoints="1"/>
            </p:cNvSpPr>
            <p:nvPr/>
          </p:nvSpPr>
          <p:spPr bwMode="auto">
            <a:xfrm>
              <a:off x="1188914" y="5422456"/>
              <a:ext cx="311446" cy="294142"/>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sp>
        <p:nvSpPr>
          <p:cNvPr id="2" name="Title 1">
            <a:extLst>
              <a:ext uri="{FF2B5EF4-FFF2-40B4-BE49-F238E27FC236}">
                <a16:creationId xmlns:a16="http://schemas.microsoft.com/office/drawing/2014/main" id="{509A8A63-A4C1-449F-9FE6-F9FED632D1E6}"/>
              </a:ext>
            </a:extLst>
          </p:cNvPr>
          <p:cNvSpPr>
            <a:spLocks noGrp="1"/>
          </p:cNvSpPr>
          <p:nvPr>
            <p:ph type="title"/>
          </p:nvPr>
        </p:nvSpPr>
        <p:spPr>
          <a:xfrm>
            <a:off x="465079" y="-517941"/>
            <a:ext cx="11531715" cy="411162"/>
          </a:xfrm>
        </p:spPr>
        <p:txBody>
          <a:bodyPr/>
          <a:lstStyle/>
          <a:p>
            <a:endParaRPr lang="en-US"/>
          </a:p>
        </p:txBody>
      </p:sp>
      <p:sp>
        <p:nvSpPr>
          <p:cNvPr id="45" name="TextBox 44">
            <a:extLst>
              <a:ext uri="{FF2B5EF4-FFF2-40B4-BE49-F238E27FC236}">
                <a16:creationId xmlns:a16="http://schemas.microsoft.com/office/drawing/2014/main" id="{D11B9111-9698-4B7D-ACA9-6F1A7D4609F1}"/>
              </a:ext>
            </a:extLst>
          </p:cNvPr>
          <p:cNvSpPr txBox="1"/>
          <p:nvPr/>
        </p:nvSpPr>
        <p:spPr>
          <a:xfrm>
            <a:off x="4733465" y="582521"/>
            <a:ext cx="5043432" cy="664712"/>
          </a:xfrm>
          <a:prstGeom prst="rect">
            <a:avLst/>
          </a:prstGeom>
          <a:noFill/>
        </p:spPr>
        <p:txBody>
          <a:bodyPr wrap="square" lIns="0" tIns="0" rIns="0" bIns="0" rtlCol="0" anchor="ctr">
            <a:spAutoFit/>
          </a:bodyPr>
          <a:lstStyle/>
          <a:p>
            <a:pPr defTabSz="932504">
              <a:lnSpc>
                <a:spcPct val="90000"/>
              </a:lnSpc>
              <a:spcAft>
                <a:spcPts val="612"/>
              </a:spcAft>
              <a:defRPr/>
            </a:pPr>
            <a:r>
              <a:rPr lang="en-US" sz="4800" spc="-230">
                <a:gradFill>
                  <a:gsLst>
                    <a:gs pos="33217">
                      <a:srgbClr val="1A1A1A"/>
                    </a:gs>
                    <a:gs pos="66000">
                      <a:srgbClr val="1A1A1A"/>
                    </a:gs>
                  </a:gsLst>
                  <a:lin ang="5400000" scaled="0"/>
                </a:gradFill>
                <a:latin typeface="Segoe UI Semibold"/>
                <a:cs typeface="Segoe UI Semibold" panose="020B0702040204020203" pitchFamily="34" charset="0"/>
              </a:rPr>
              <a:t>Microsoft Azure</a:t>
            </a:r>
          </a:p>
        </p:txBody>
      </p:sp>
      <p:grpSp>
        <p:nvGrpSpPr>
          <p:cNvPr id="46" name="Group 45">
            <a:extLst>
              <a:ext uri="{FF2B5EF4-FFF2-40B4-BE49-F238E27FC236}">
                <a16:creationId xmlns:a16="http://schemas.microsoft.com/office/drawing/2014/main" id="{C9789D0A-6F31-4F83-8726-5C1726AED60C}"/>
              </a:ext>
            </a:extLst>
          </p:cNvPr>
          <p:cNvGrpSpPr/>
          <p:nvPr/>
        </p:nvGrpSpPr>
        <p:grpSpPr>
          <a:xfrm>
            <a:off x="21019" y="59334"/>
            <a:ext cx="4599308" cy="1643025"/>
            <a:chOff x="-1806677" y="2089422"/>
            <a:chExt cx="6578374" cy="2350013"/>
          </a:xfrm>
        </p:grpSpPr>
        <p:sp>
          <p:nvSpPr>
            <p:cNvPr id="47" name="Rectangle 46">
              <a:extLst>
                <a:ext uri="{FF2B5EF4-FFF2-40B4-BE49-F238E27FC236}">
                  <a16:creationId xmlns:a16="http://schemas.microsoft.com/office/drawing/2014/main" id="{0E2A17C5-6F4C-4C69-9F2D-55B2DF1E1806}"/>
                </a:ext>
              </a:extLst>
            </p:cNvPr>
            <p:cNvSpPr/>
            <p:nvPr/>
          </p:nvSpPr>
          <p:spPr bwMode="auto">
            <a:xfrm>
              <a:off x="-1806677" y="2596056"/>
              <a:ext cx="6578373" cy="1303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5F9AB610-5BB9-459E-BD3E-1C35EA5351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82"/>
            <a:stretch/>
          </p:blipFill>
          <p:spPr>
            <a:xfrm>
              <a:off x="2943396" y="2089422"/>
              <a:ext cx="1828301" cy="2350013"/>
            </a:xfrm>
            <a:prstGeom prst="rect">
              <a:avLst/>
            </a:prstGeom>
          </p:spPr>
        </p:pic>
      </p:grpSp>
    </p:spTree>
    <p:extLst>
      <p:ext uri="{BB962C8B-B14F-4D97-AF65-F5344CB8AC3E}">
        <p14:creationId xmlns:p14="http://schemas.microsoft.com/office/powerpoint/2010/main" val="1749587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10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107"/>
                                        </p:tgtEl>
                                      </p:cBhvr>
                                      <p:by x="0" y="0"/>
                                    </p:animScale>
                                  </p:childTnLst>
                                </p:cTn>
                              </p:par>
                              <p:par>
                                <p:cTn id="9" presetID="1" presetClass="entr" presetSubtype="0" fill="hold" nodeType="withEffect">
                                  <p:stCondLst>
                                    <p:cond delay="0"/>
                                  </p:stCondLst>
                                  <p:childTnLst>
                                    <p:set>
                                      <p:cBhvr>
                                        <p:cTn id="10" dur="1" fill="hold">
                                          <p:stCondLst>
                                            <p:cond delay="299"/>
                                          </p:stCondLst>
                                        </p:cTn>
                                        <p:tgtEl>
                                          <p:spTgt spid="110"/>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300" fill="hold"/>
                                        <p:tgtEl>
                                          <p:spTgt spid="110"/>
                                        </p:tgtEl>
                                      </p:cBhvr>
                                      <p:by x="0" y="0"/>
                                    </p:animScale>
                                  </p:childTnLst>
                                </p:cTn>
                              </p:par>
                              <p:par>
                                <p:cTn id="13" presetID="1" presetClass="entr" presetSubtype="0" fill="hold" nodeType="withEffect">
                                  <p:stCondLst>
                                    <p:cond delay="0"/>
                                  </p:stCondLst>
                                  <p:childTnLst>
                                    <p:set>
                                      <p:cBhvr>
                                        <p:cTn id="14" dur="1" fill="hold">
                                          <p:stCondLst>
                                            <p:cond delay="299"/>
                                          </p:stCondLst>
                                        </p:cTn>
                                        <p:tgtEl>
                                          <p:spTgt spid="11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3"/>
                                        </p:tgtEl>
                                      </p:cBhvr>
                                      <p:by x="0" y="0"/>
                                    </p:animScale>
                                  </p:childTnLst>
                                </p:cTn>
                              </p:par>
                              <p:par>
                                <p:cTn id="17" presetID="22" presetClass="entr" presetSubtype="8" fill="hold" nodeType="withEffect">
                                  <p:stCondLst>
                                    <p:cond delay="600"/>
                                  </p:stCondLst>
                                  <p:childTnLst>
                                    <p:set>
                                      <p:cBhvr>
                                        <p:cTn id="18" dur="1" fill="hold">
                                          <p:stCondLst>
                                            <p:cond delay="0"/>
                                          </p:stCondLst>
                                        </p:cTn>
                                        <p:tgtEl>
                                          <p:spTgt spid="101"/>
                                        </p:tgtEl>
                                        <p:attrNameLst>
                                          <p:attrName>style.visibility</p:attrName>
                                        </p:attrNameLst>
                                      </p:cBhvr>
                                      <p:to>
                                        <p:strVal val="visible"/>
                                      </p:to>
                                    </p:set>
                                    <p:animEffect transition="in" filter="wipe(left)">
                                      <p:cBhvr>
                                        <p:cTn id="19" dur="500"/>
                                        <p:tgtEl>
                                          <p:spTgt spid="101"/>
                                        </p:tgtEl>
                                      </p:cBhvr>
                                    </p:animEffect>
                                  </p:childTnLst>
                                </p:cTn>
                              </p:par>
                              <p:par>
                                <p:cTn id="20" presetID="10" presetClass="entr" presetSubtype="0" fill="hold" nodeType="withEffect">
                                  <p:stCondLst>
                                    <p:cond delay="6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35" presetClass="path" presetSubtype="0" decel="100000" fill="hold" nodeType="withEffect">
                                  <p:stCondLst>
                                    <p:cond delay="600"/>
                                  </p:stCondLst>
                                  <p:childTnLst>
                                    <p:animMotion origin="layout" path="M 3.33333E-6 -1.11111E-6 L -0.0267 -1.11111E-6 " pathEditMode="relative" rAng="0" ptsTypes="AA">
                                      <p:cBhvr>
                                        <p:cTn id="24" dur="500" spd="-100000" fill="hold"/>
                                        <p:tgtEl>
                                          <p:spTgt spid="71"/>
                                        </p:tgtEl>
                                        <p:attrNameLst>
                                          <p:attrName>ppt_x</p:attrName>
                                          <p:attrName>ppt_y</p:attrName>
                                        </p:attrNameLst>
                                      </p:cBhvr>
                                      <p:rCtr x="-1341" y="0"/>
                                    </p:animMotion>
                                  </p:childTnLst>
                                </p:cTn>
                              </p:par>
                              <p:par>
                                <p:cTn id="25" presetID="10" presetClass="entr" presetSubtype="0" fill="hold" nodeType="withEffect">
                                  <p:stCondLst>
                                    <p:cond delay="60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500"/>
                                        <p:tgtEl>
                                          <p:spTgt spid="89"/>
                                        </p:tgtEl>
                                      </p:cBhvr>
                                    </p:animEffect>
                                  </p:childTnLst>
                                </p:cTn>
                              </p:par>
                              <p:par>
                                <p:cTn id="28" presetID="35" presetClass="path" presetSubtype="0" decel="100000" fill="hold" nodeType="withEffect">
                                  <p:stCondLst>
                                    <p:cond delay="600"/>
                                  </p:stCondLst>
                                  <p:childTnLst>
                                    <p:animMotion origin="layout" path="M -1.66667E-6 -3.7037E-7 L -0.02669 -3.7037E-7 " pathEditMode="relative" rAng="0" ptsTypes="AA">
                                      <p:cBhvr>
                                        <p:cTn id="29" dur="500" spd="-100000" fill="hold"/>
                                        <p:tgtEl>
                                          <p:spTgt spid="89"/>
                                        </p:tgtEl>
                                        <p:attrNameLst>
                                          <p:attrName>ppt_x</p:attrName>
                                          <p:attrName>ppt_y</p:attrName>
                                        </p:attrNameLst>
                                      </p:cBhvr>
                                      <p:rCtr x="-1341" y="0"/>
                                    </p:animMotion>
                                  </p:childTnLst>
                                </p:cTn>
                              </p:par>
                              <p:par>
                                <p:cTn id="30" presetID="10" presetClass="entr" presetSubtype="0" fill="hold" nodeType="withEffect">
                                  <p:stCondLst>
                                    <p:cond delay="60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35" presetClass="path" presetSubtype="0" decel="100000" fill="hold" nodeType="withEffect">
                                  <p:stCondLst>
                                    <p:cond delay="600"/>
                                  </p:stCondLst>
                                  <p:childTnLst>
                                    <p:animMotion origin="layout" path="M 2.08333E-6 2.96296E-6 L -0.02669 2.96296E-6 " pathEditMode="relative" rAng="0" ptsTypes="AA">
                                      <p:cBhvr>
                                        <p:cTn id="34" dur="500" spd="-100000" fill="hold"/>
                                        <p:tgtEl>
                                          <p:spTgt spid="93"/>
                                        </p:tgtEl>
                                        <p:attrNameLst>
                                          <p:attrName>ppt_x</p:attrName>
                                          <p:attrName>ppt_y</p:attrName>
                                        </p:attrNameLst>
                                      </p:cBhvr>
                                      <p:rCtr x="-1341" y="0"/>
                                    </p:animMotion>
                                  </p:childTnLst>
                                </p:cTn>
                              </p:par>
                              <p:par>
                                <p:cTn id="35" presetID="16" presetClass="entr" presetSubtype="26" fill="hold" nodeType="withEffect">
                                  <p:stCondLst>
                                    <p:cond delay="1100"/>
                                  </p:stCondLst>
                                  <p:childTnLst>
                                    <p:set>
                                      <p:cBhvr>
                                        <p:cTn id="36" dur="1" fill="hold">
                                          <p:stCondLst>
                                            <p:cond delay="0"/>
                                          </p:stCondLst>
                                        </p:cTn>
                                        <p:tgtEl>
                                          <p:spTgt spid="105"/>
                                        </p:tgtEl>
                                        <p:attrNameLst>
                                          <p:attrName>style.visibility</p:attrName>
                                        </p:attrNameLst>
                                      </p:cBhvr>
                                      <p:to>
                                        <p:strVal val="visible"/>
                                      </p:to>
                                    </p:set>
                                    <p:animEffect transition="in" filter="barn(inHorizontal)">
                                      <p:cBhvr>
                                        <p:cTn id="3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1426-F4B1-4C6F-AB06-E97931A3E554}"/>
              </a:ext>
            </a:extLst>
          </p:cNvPr>
          <p:cNvSpPr>
            <a:spLocks noGrp="1"/>
          </p:cNvSpPr>
          <p:nvPr>
            <p:ph type="title"/>
          </p:nvPr>
        </p:nvSpPr>
        <p:spPr>
          <a:xfrm>
            <a:off x="436507" y="-772567"/>
            <a:ext cx="11561874" cy="773013"/>
          </a:xfrm>
        </p:spPr>
        <p:txBody>
          <a:bodyPr/>
          <a:lstStyle/>
          <a:p>
            <a:r>
              <a:rPr lang="en-US">
                <a:noFill/>
              </a:rPr>
              <a:t>&gt;95% of Fortune 500 use Microsoft Azure</a:t>
            </a:r>
            <a:br>
              <a:rPr lang="en-US"/>
            </a:br>
            <a:endParaRPr lang="en-US"/>
          </a:p>
        </p:txBody>
      </p:sp>
      <p:grpSp>
        <p:nvGrpSpPr>
          <p:cNvPr id="75" name="Group 74">
            <a:extLst>
              <a:ext uri="{FF2B5EF4-FFF2-40B4-BE49-F238E27FC236}">
                <a16:creationId xmlns:a16="http://schemas.microsoft.com/office/drawing/2014/main" id="{042EFF2B-FED1-4A99-A5F9-A1C2DF40F103}"/>
              </a:ext>
            </a:extLst>
          </p:cNvPr>
          <p:cNvGrpSpPr/>
          <p:nvPr/>
        </p:nvGrpSpPr>
        <p:grpSpPr>
          <a:xfrm>
            <a:off x="4185043" y="316799"/>
            <a:ext cx="1274227" cy="6336556"/>
            <a:chOff x="4185288" y="315940"/>
            <a:chExt cx="1274570" cy="6338264"/>
          </a:xfrm>
        </p:grpSpPr>
        <p:sp>
          <p:nvSpPr>
            <p:cNvPr id="76" name="Rectangle 75">
              <a:extLst>
                <a:ext uri="{FF2B5EF4-FFF2-40B4-BE49-F238E27FC236}">
                  <a16:creationId xmlns:a16="http://schemas.microsoft.com/office/drawing/2014/main" id="{A8214F88-C15B-40EF-B5BF-ADB0AA4E640C}"/>
                </a:ext>
              </a:extLst>
            </p:cNvPr>
            <p:cNvSpPr/>
            <p:nvPr/>
          </p:nvSpPr>
          <p:spPr bwMode="auto">
            <a:xfrm>
              <a:off x="4221399"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170AEF7A-916E-46E0-8B91-C389CADE4BD1}"/>
                </a:ext>
              </a:extLst>
            </p:cNvPr>
            <p:cNvSpPr/>
            <p:nvPr/>
          </p:nvSpPr>
          <p:spPr bwMode="auto">
            <a:xfrm>
              <a:off x="4221399"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3378EC24-1D21-4643-80B5-F3C2A3E0FCB3}"/>
                </a:ext>
              </a:extLst>
            </p:cNvPr>
            <p:cNvSpPr/>
            <p:nvPr/>
          </p:nvSpPr>
          <p:spPr bwMode="auto">
            <a:xfrm>
              <a:off x="4221399"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132969AF-2624-46AF-AA63-56C4CE28C9BF}"/>
                </a:ext>
              </a:extLst>
            </p:cNvPr>
            <p:cNvSpPr/>
            <p:nvPr/>
          </p:nvSpPr>
          <p:spPr bwMode="auto">
            <a:xfrm>
              <a:off x="4221399"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0" name="Group 79">
              <a:extLst>
                <a:ext uri="{FF2B5EF4-FFF2-40B4-BE49-F238E27FC236}">
                  <a16:creationId xmlns:a16="http://schemas.microsoft.com/office/drawing/2014/main" id="{31C3150E-7AE8-4A66-A6E5-8FAC227E3B23}"/>
                </a:ext>
              </a:extLst>
            </p:cNvPr>
            <p:cNvGrpSpPr/>
            <p:nvPr/>
          </p:nvGrpSpPr>
          <p:grpSpPr>
            <a:xfrm>
              <a:off x="4185288" y="315940"/>
              <a:ext cx="1274570" cy="1222267"/>
              <a:chOff x="4185288" y="315940"/>
              <a:chExt cx="1274570" cy="1222267"/>
            </a:xfrm>
          </p:grpSpPr>
          <p:sp>
            <p:nvSpPr>
              <p:cNvPr id="85" name="Rectangle 84">
                <a:extLst>
                  <a:ext uri="{FF2B5EF4-FFF2-40B4-BE49-F238E27FC236}">
                    <a16:creationId xmlns:a16="http://schemas.microsoft.com/office/drawing/2014/main" id="{8869C80B-1B43-4566-8647-A2003F647710}"/>
                  </a:ext>
                </a:extLst>
              </p:cNvPr>
              <p:cNvSpPr/>
              <p:nvPr/>
            </p:nvSpPr>
            <p:spPr bwMode="auto">
              <a:xfrm>
                <a:off x="4221399"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6" name="Picture 85">
                <a:extLst>
                  <a:ext uri="{FF2B5EF4-FFF2-40B4-BE49-F238E27FC236}">
                    <a16:creationId xmlns:a16="http://schemas.microsoft.com/office/drawing/2014/main" id="{DDBC9468-258A-4E5E-BB40-988783F8A0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ln>
                <a:noFill/>
              </a:ln>
            </p:spPr>
          </p:pic>
        </p:grpSp>
        <p:pic>
          <p:nvPicPr>
            <p:cNvPr id="81" name="Picture 80">
              <a:extLst>
                <a:ext uri="{FF2B5EF4-FFF2-40B4-BE49-F238E27FC236}">
                  <a16:creationId xmlns:a16="http://schemas.microsoft.com/office/drawing/2014/main" id="{FF45A691-4CCF-4A35-B5A8-26256CEFC7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ln>
              <a:noFill/>
            </a:ln>
          </p:spPr>
        </p:pic>
        <p:pic>
          <p:nvPicPr>
            <p:cNvPr id="82" name="Picture 2" descr="http://pngimg.com/upload/car_logo_PNG1666.png">
              <a:extLst>
                <a:ext uri="{FF2B5EF4-FFF2-40B4-BE49-F238E27FC236}">
                  <a16:creationId xmlns:a16="http://schemas.microsoft.com/office/drawing/2014/main" id="{5AE7761D-F16A-46AA-A018-57C05E7D1D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3" name="Picture 4" descr="https://upload.wikimedia.org/wikipedia/commons/a/ab/Logo_EY.gif">
              <a:extLst>
                <a:ext uri="{FF2B5EF4-FFF2-40B4-BE49-F238E27FC236}">
                  <a16:creationId xmlns:a16="http://schemas.microsoft.com/office/drawing/2014/main" id="{46510D3C-C24A-4D7E-9D21-4DFBB2BADD1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4470C6CD-5399-4D36-B5E3-F4D1911A48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ln>
              <a:noFill/>
            </a:ln>
          </p:spPr>
        </p:pic>
      </p:grpSp>
      <p:grpSp>
        <p:nvGrpSpPr>
          <p:cNvPr id="87" name="Group 86">
            <a:extLst>
              <a:ext uri="{FF2B5EF4-FFF2-40B4-BE49-F238E27FC236}">
                <a16:creationId xmlns:a16="http://schemas.microsoft.com/office/drawing/2014/main" id="{AEB9B8AC-4AEA-49CB-AFD4-EB64CF6663F2}"/>
              </a:ext>
            </a:extLst>
          </p:cNvPr>
          <p:cNvGrpSpPr/>
          <p:nvPr/>
        </p:nvGrpSpPr>
        <p:grpSpPr>
          <a:xfrm>
            <a:off x="2925945" y="316799"/>
            <a:ext cx="1238733" cy="6336556"/>
            <a:chOff x="2925850" y="315940"/>
            <a:chExt cx="1239066" cy="6338264"/>
          </a:xfrm>
        </p:grpSpPr>
        <p:sp>
          <p:nvSpPr>
            <p:cNvPr id="88" name="Rectangle 87">
              <a:extLst>
                <a:ext uri="{FF2B5EF4-FFF2-40B4-BE49-F238E27FC236}">
                  <a16:creationId xmlns:a16="http://schemas.microsoft.com/office/drawing/2014/main" id="{234FB574-6437-45AE-81B1-F8CBADF0A461}"/>
                </a:ext>
              </a:extLst>
            </p:cNvPr>
            <p:cNvSpPr/>
            <p:nvPr/>
          </p:nvSpPr>
          <p:spPr bwMode="auto">
            <a:xfrm>
              <a:off x="2925850"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8CE38510-A68F-4F75-B7D0-8990A4215445}"/>
                </a:ext>
              </a:extLst>
            </p:cNvPr>
            <p:cNvSpPr/>
            <p:nvPr/>
          </p:nvSpPr>
          <p:spPr bwMode="auto">
            <a:xfrm>
              <a:off x="2925850"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8C302AFC-A66B-4232-BB10-2C8DCB5F5386}"/>
                </a:ext>
              </a:extLst>
            </p:cNvPr>
            <p:cNvSpPr/>
            <p:nvPr/>
          </p:nvSpPr>
          <p:spPr bwMode="auto">
            <a:xfrm>
              <a:off x="2925850"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7DBF8E61-AA4F-46CC-A9ED-C64CE41D8341}"/>
                </a:ext>
              </a:extLst>
            </p:cNvPr>
            <p:cNvSpPr/>
            <p:nvPr/>
          </p:nvSpPr>
          <p:spPr bwMode="auto">
            <a:xfrm>
              <a:off x="2925850"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7B46C5E3-61ED-49F7-935D-1B1298A9F98F}"/>
                </a:ext>
              </a:extLst>
            </p:cNvPr>
            <p:cNvGrpSpPr/>
            <p:nvPr/>
          </p:nvGrpSpPr>
          <p:grpSpPr>
            <a:xfrm>
              <a:off x="2925850" y="315940"/>
              <a:ext cx="1239066" cy="1222267"/>
              <a:chOff x="2925850" y="315940"/>
              <a:chExt cx="1239066" cy="1222267"/>
            </a:xfrm>
          </p:grpSpPr>
          <p:sp>
            <p:nvSpPr>
              <p:cNvPr id="97" name="Rectangle 96">
                <a:extLst>
                  <a:ext uri="{FF2B5EF4-FFF2-40B4-BE49-F238E27FC236}">
                    <a16:creationId xmlns:a16="http://schemas.microsoft.com/office/drawing/2014/main" id="{EABD0D02-5FF1-4607-A916-B204AF89B098}"/>
                  </a:ext>
                </a:extLst>
              </p:cNvPr>
              <p:cNvSpPr/>
              <p:nvPr/>
            </p:nvSpPr>
            <p:spPr bwMode="auto">
              <a:xfrm>
                <a:off x="2925850"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2" descr="http://logok.org/wp-content/uploads/2014/05/Walmart-Logo-slogan.png">
                <a:extLst>
                  <a:ext uri="{FF2B5EF4-FFF2-40B4-BE49-F238E27FC236}">
                    <a16:creationId xmlns:a16="http://schemas.microsoft.com/office/drawing/2014/main" id="{F69E094A-F77B-4740-BEBE-B09D5FB2ADF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93" name="Picture 92">
              <a:extLst>
                <a:ext uri="{FF2B5EF4-FFF2-40B4-BE49-F238E27FC236}">
                  <a16:creationId xmlns:a16="http://schemas.microsoft.com/office/drawing/2014/main" id="{DA610FBA-F9F6-4B5E-ADB9-D459C700B09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ln>
              <a:noFill/>
            </a:ln>
          </p:spPr>
        </p:pic>
        <p:pic>
          <p:nvPicPr>
            <p:cNvPr id="94" name="Picture 93">
              <a:extLst>
                <a:ext uri="{FF2B5EF4-FFF2-40B4-BE49-F238E27FC236}">
                  <a16:creationId xmlns:a16="http://schemas.microsoft.com/office/drawing/2014/main" id="{C18A9BED-A679-4538-AFAE-2C811489D49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ln>
              <a:noFill/>
            </a:ln>
          </p:spPr>
        </p:pic>
        <p:pic>
          <p:nvPicPr>
            <p:cNvPr id="95" name="Picture 94">
              <a:extLst>
                <a:ext uri="{FF2B5EF4-FFF2-40B4-BE49-F238E27FC236}">
                  <a16:creationId xmlns:a16="http://schemas.microsoft.com/office/drawing/2014/main" id="{0FA4F7C3-370D-4DB8-9DEC-DF99F13E91A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ln>
              <a:noFill/>
            </a:ln>
          </p:spPr>
        </p:pic>
        <p:pic>
          <p:nvPicPr>
            <p:cNvPr id="96" name="Picture 95">
              <a:extLst>
                <a:ext uri="{FF2B5EF4-FFF2-40B4-BE49-F238E27FC236}">
                  <a16:creationId xmlns:a16="http://schemas.microsoft.com/office/drawing/2014/main" id="{E94D05A8-83D8-4A5D-9E2C-CD26304C781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ln>
              <a:noFill/>
            </a:ln>
          </p:spPr>
        </p:pic>
      </p:grpSp>
      <p:grpSp>
        <p:nvGrpSpPr>
          <p:cNvPr id="99" name="Group 98">
            <a:extLst>
              <a:ext uri="{FF2B5EF4-FFF2-40B4-BE49-F238E27FC236}">
                <a16:creationId xmlns:a16="http://schemas.microsoft.com/office/drawing/2014/main" id="{810768DB-D8F9-41B4-A2E2-70B0872167DB}"/>
              </a:ext>
            </a:extLst>
          </p:cNvPr>
          <p:cNvGrpSpPr/>
          <p:nvPr/>
        </p:nvGrpSpPr>
        <p:grpSpPr>
          <a:xfrm>
            <a:off x="343164" y="316799"/>
            <a:ext cx="1221938" cy="6336556"/>
            <a:chOff x="342373" y="315940"/>
            <a:chExt cx="1222267" cy="6338264"/>
          </a:xfrm>
        </p:grpSpPr>
        <p:sp>
          <p:nvSpPr>
            <p:cNvPr id="100" name="Rectangle 99">
              <a:extLst>
                <a:ext uri="{FF2B5EF4-FFF2-40B4-BE49-F238E27FC236}">
                  <a16:creationId xmlns:a16="http://schemas.microsoft.com/office/drawing/2014/main" id="{D20CB8CC-0BB0-4A84-B885-93762CD30A09}"/>
                </a:ext>
              </a:extLst>
            </p:cNvPr>
            <p:cNvSpPr/>
            <p:nvPr/>
          </p:nvSpPr>
          <p:spPr bwMode="auto">
            <a:xfrm>
              <a:off x="342373"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6BBEFCEB-81CA-439D-98EA-36353EAC7227}"/>
                </a:ext>
              </a:extLst>
            </p:cNvPr>
            <p:cNvSpPr/>
            <p:nvPr/>
          </p:nvSpPr>
          <p:spPr bwMode="auto">
            <a:xfrm>
              <a:off x="342373"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A0F0059C-6B12-4159-A0BC-A3C4AFC86816}"/>
                </a:ext>
              </a:extLst>
            </p:cNvPr>
            <p:cNvSpPr/>
            <p:nvPr/>
          </p:nvSpPr>
          <p:spPr bwMode="auto">
            <a:xfrm>
              <a:off x="342373"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FDF0B323-01A3-4487-BFB2-367F0678C75E}"/>
                </a:ext>
              </a:extLst>
            </p:cNvPr>
            <p:cNvSpPr/>
            <p:nvPr/>
          </p:nvSpPr>
          <p:spPr bwMode="auto">
            <a:xfrm>
              <a:off x="342373"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000" kern="0">
                <a:solidFill>
                  <a:srgbClr val="505050">
                    <a:lumMod val="60000"/>
                    <a:lumOff val="40000"/>
                  </a:srgbClr>
                </a:solidFill>
                <a:latin typeface="Segoe UI Semilight"/>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1E911A8-62DA-405A-87C1-51F6151F7E07}"/>
                </a:ext>
              </a:extLst>
            </p:cNvPr>
            <p:cNvGrpSpPr/>
            <p:nvPr/>
          </p:nvGrpSpPr>
          <p:grpSpPr>
            <a:xfrm>
              <a:off x="342373" y="315940"/>
              <a:ext cx="1222267" cy="1222267"/>
              <a:chOff x="342373" y="315940"/>
              <a:chExt cx="1222267" cy="1222267"/>
            </a:xfrm>
          </p:grpSpPr>
          <p:sp>
            <p:nvSpPr>
              <p:cNvPr id="109" name="Rectangle 108">
                <a:extLst>
                  <a:ext uri="{FF2B5EF4-FFF2-40B4-BE49-F238E27FC236}">
                    <a16:creationId xmlns:a16="http://schemas.microsoft.com/office/drawing/2014/main" id="{F964779E-CF72-4C1E-B1C8-F7817D9D0C5D}"/>
                  </a:ext>
                </a:extLst>
              </p:cNvPr>
              <p:cNvSpPr/>
              <p:nvPr/>
            </p:nvSpPr>
            <p:spPr bwMode="auto">
              <a:xfrm>
                <a:off x="342373"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a:extLst>
                  <a:ext uri="{FF2B5EF4-FFF2-40B4-BE49-F238E27FC236}">
                    <a16:creationId xmlns:a16="http://schemas.microsoft.com/office/drawing/2014/main" id="{3E0C18A2-3AB4-47ED-BCC0-97059F0F3E24}"/>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p:spPr>
          </p:pic>
        </p:grpSp>
        <p:pic>
          <p:nvPicPr>
            <p:cNvPr id="105" name="Picture 104">
              <a:extLst>
                <a:ext uri="{FF2B5EF4-FFF2-40B4-BE49-F238E27FC236}">
                  <a16:creationId xmlns:a16="http://schemas.microsoft.com/office/drawing/2014/main" id="{ACD8C439-86EA-4BE3-AA79-80DB26DD4B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p:spPr>
        </p:pic>
        <p:pic>
          <p:nvPicPr>
            <p:cNvPr id="106" name="Picture 105">
              <a:extLst>
                <a:ext uri="{FF2B5EF4-FFF2-40B4-BE49-F238E27FC236}">
                  <a16:creationId xmlns:a16="http://schemas.microsoft.com/office/drawing/2014/main" id="{FB636AD8-AC31-4C4A-B3FC-00462408762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p:spPr>
        </p:pic>
        <p:pic>
          <p:nvPicPr>
            <p:cNvPr id="107" name="Picture 106">
              <a:extLst>
                <a:ext uri="{FF2B5EF4-FFF2-40B4-BE49-F238E27FC236}">
                  <a16:creationId xmlns:a16="http://schemas.microsoft.com/office/drawing/2014/main" id="{F088BD0D-3A3C-4E35-B151-6DFCF3B3D4A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p:spPr>
        </p:pic>
        <p:pic>
          <p:nvPicPr>
            <p:cNvPr id="108" name="Picture 107">
              <a:extLst>
                <a:ext uri="{FF2B5EF4-FFF2-40B4-BE49-F238E27FC236}">
                  <a16:creationId xmlns:a16="http://schemas.microsoft.com/office/drawing/2014/main" id="{DC9579D5-B78C-4427-9765-CA8DD79AA36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p:spPr>
        </p:pic>
      </p:grpSp>
      <p:grpSp>
        <p:nvGrpSpPr>
          <p:cNvPr id="111" name="Group 110">
            <a:extLst>
              <a:ext uri="{FF2B5EF4-FFF2-40B4-BE49-F238E27FC236}">
                <a16:creationId xmlns:a16="http://schemas.microsoft.com/office/drawing/2014/main" id="{CC0DF700-D330-4D74-83A6-687463A8025E}"/>
              </a:ext>
            </a:extLst>
          </p:cNvPr>
          <p:cNvGrpSpPr/>
          <p:nvPr/>
        </p:nvGrpSpPr>
        <p:grpSpPr>
          <a:xfrm>
            <a:off x="5516345" y="316799"/>
            <a:ext cx="1221938" cy="6336556"/>
            <a:chOff x="5516948" y="315940"/>
            <a:chExt cx="1222267" cy="6338264"/>
          </a:xfrm>
        </p:grpSpPr>
        <p:sp>
          <p:nvSpPr>
            <p:cNvPr id="112" name="Rectangle 111">
              <a:extLst>
                <a:ext uri="{FF2B5EF4-FFF2-40B4-BE49-F238E27FC236}">
                  <a16:creationId xmlns:a16="http://schemas.microsoft.com/office/drawing/2014/main" id="{DA348F4E-D035-4E49-BBBB-F0D643B435D6}"/>
                </a:ext>
              </a:extLst>
            </p:cNvPr>
            <p:cNvSpPr/>
            <p:nvPr/>
          </p:nvSpPr>
          <p:spPr bwMode="auto">
            <a:xfrm>
              <a:off x="5516948"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62DD09F6-AD9D-4936-9F78-BAA648EB48E3}"/>
                </a:ext>
              </a:extLst>
            </p:cNvPr>
            <p:cNvSpPr/>
            <p:nvPr/>
          </p:nvSpPr>
          <p:spPr bwMode="auto">
            <a:xfrm>
              <a:off x="5516948"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E578C367-A891-4068-BCDE-232FB5A1FACE}"/>
                </a:ext>
              </a:extLst>
            </p:cNvPr>
            <p:cNvSpPr/>
            <p:nvPr/>
          </p:nvSpPr>
          <p:spPr bwMode="auto">
            <a:xfrm>
              <a:off x="5516948"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FBE14ABF-0E8C-4FC0-BD2C-8BF0445073B1}"/>
                </a:ext>
              </a:extLst>
            </p:cNvPr>
            <p:cNvSpPr/>
            <p:nvPr/>
          </p:nvSpPr>
          <p:spPr bwMode="auto">
            <a:xfrm>
              <a:off x="5516948"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6" name="Group 115">
              <a:extLst>
                <a:ext uri="{FF2B5EF4-FFF2-40B4-BE49-F238E27FC236}">
                  <a16:creationId xmlns:a16="http://schemas.microsoft.com/office/drawing/2014/main" id="{4E57CB97-A204-4FC4-BEB2-8570483910B1}"/>
                </a:ext>
              </a:extLst>
            </p:cNvPr>
            <p:cNvGrpSpPr/>
            <p:nvPr/>
          </p:nvGrpSpPr>
          <p:grpSpPr>
            <a:xfrm>
              <a:off x="5516948" y="315940"/>
              <a:ext cx="1222267" cy="1222267"/>
              <a:chOff x="5516948" y="315940"/>
              <a:chExt cx="1222267" cy="1222267"/>
            </a:xfrm>
          </p:grpSpPr>
          <p:sp>
            <p:nvSpPr>
              <p:cNvPr id="121" name="Rectangle 120">
                <a:extLst>
                  <a:ext uri="{FF2B5EF4-FFF2-40B4-BE49-F238E27FC236}">
                    <a16:creationId xmlns:a16="http://schemas.microsoft.com/office/drawing/2014/main" id="{DE0E7CCC-8356-4729-9216-FC732F7E0F78}"/>
                  </a:ext>
                </a:extLst>
              </p:cNvPr>
              <p:cNvSpPr/>
              <p:nvPr/>
            </p:nvSpPr>
            <p:spPr bwMode="auto">
              <a:xfrm>
                <a:off x="5516948"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2" name="Picture 121">
                <a:extLst>
                  <a:ext uri="{FF2B5EF4-FFF2-40B4-BE49-F238E27FC236}">
                    <a16:creationId xmlns:a16="http://schemas.microsoft.com/office/drawing/2014/main" id="{C42911E4-2E13-413F-BE35-F25215019FB0}"/>
                  </a:ext>
                </a:extLst>
              </p:cNvPr>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ln>
                <a:noFill/>
              </a:ln>
            </p:spPr>
          </p:pic>
        </p:grpSp>
        <p:pic>
          <p:nvPicPr>
            <p:cNvPr id="117" name="Picture 116">
              <a:extLst>
                <a:ext uri="{FF2B5EF4-FFF2-40B4-BE49-F238E27FC236}">
                  <a16:creationId xmlns:a16="http://schemas.microsoft.com/office/drawing/2014/main" id="{E2DAD802-10C1-4351-B056-7A52BCE95FC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ln>
              <a:noFill/>
            </a:ln>
          </p:spPr>
        </p:pic>
        <p:pic>
          <p:nvPicPr>
            <p:cNvPr id="118" name="Picture 117">
              <a:extLst>
                <a:ext uri="{FF2B5EF4-FFF2-40B4-BE49-F238E27FC236}">
                  <a16:creationId xmlns:a16="http://schemas.microsoft.com/office/drawing/2014/main" id="{01B6FAF8-E1B2-4711-B548-179177BE758F}"/>
                </a:ext>
              </a:extLst>
            </p:cNvPr>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ln>
              <a:noFill/>
            </a:ln>
          </p:spPr>
        </p:pic>
        <p:pic>
          <p:nvPicPr>
            <p:cNvPr id="119" name="Picture 2" descr="http://www.hunterssupport.com/hunters/images/Lufthansa.png">
              <a:extLst>
                <a:ext uri="{FF2B5EF4-FFF2-40B4-BE49-F238E27FC236}">
                  <a16:creationId xmlns:a16="http://schemas.microsoft.com/office/drawing/2014/main" id="{73362EDC-FA02-4D7A-AFBE-E1150B35A361}"/>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0" name="Picture 119">
              <a:extLst>
                <a:ext uri="{FF2B5EF4-FFF2-40B4-BE49-F238E27FC236}">
                  <a16:creationId xmlns:a16="http://schemas.microsoft.com/office/drawing/2014/main" id="{6A12E7EA-0CFE-428D-84CF-B21BC336B649}"/>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ln>
              <a:noFill/>
            </a:ln>
          </p:spPr>
        </p:pic>
      </p:grpSp>
      <p:grpSp>
        <p:nvGrpSpPr>
          <p:cNvPr id="123" name="Group 122">
            <a:extLst>
              <a:ext uri="{FF2B5EF4-FFF2-40B4-BE49-F238E27FC236}">
                <a16:creationId xmlns:a16="http://schemas.microsoft.com/office/drawing/2014/main" id="{1A1D27CE-9DD2-4C1F-BCF5-9EDE70D296E9}"/>
              </a:ext>
            </a:extLst>
          </p:cNvPr>
          <p:cNvGrpSpPr/>
          <p:nvPr/>
        </p:nvGrpSpPr>
        <p:grpSpPr>
          <a:xfrm>
            <a:off x="6811544" y="316799"/>
            <a:ext cx="1221938" cy="6336556"/>
            <a:chOff x="6812497" y="315940"/>
            <a:chExt cx="1222267" cy="6338264"/>
          </a:xfrm>
        </p:grpSpPr>
        <p:sp>
          <p:nvSpPr>
            <p:cNvPr id="124" name="Rectangle 123">
              <a:extLst>
                <a:ext uri="{FF2B5EF4-FFF2-40B4-BE49-F238E27FC236}">
                  <a16:creationId xmlns:a16="http://schemas.microsoft.com/office/drawing/2014/main" id="{70E78EF3-B62B-49A1-9576-294FFB8E0F93}"/>
                </a:ext>
              </a:extLst>
            </p:cNvPr>
            <p:cNvSpPr/>
            <p:nvPr/>
          </p:nvSpPr>
          <p:spPr bwMode="auto">
            <a:xfrm>
              <a:off x="6812497"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53305BCA-3170-4A94-A3A0-776E656A46C6}"/>
                </a:ext>
              </a:extLst>
            </p:cNvPr>
            <p:cNvSpPr/>
            <p:nvPr/>
          </p:nvSpPr>
          <p:spPr bwMode="auto">
            <a:xfrm>
              <a:off x="6812497"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6F564AF9-C11C-426E-9111-2407300104F3}"/>
                </a:ext>
              </a:extLst>
            </p:cNvPr>
            <p:cNvSpPr/>
            <p:nvPr/>
          </p:nvSpPr>
          <p:spPr bwMode="auto">
            <a:xfrm>
              <a:off x="6812497"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82E6668E-EA4E-457F-869D-B676B772A7B1}"/>
                </a:ext>
              </a:extLst>
            </p:cNvPr>
            <p:cNvSpPr/>
            <p:nvPr/>
          </p:nvSpPr>
          <p:spPr bwMode="auto">
            <a:xfrm>
              <a:off x="6812497"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8" name="Picture 8" descr="http://logok.org/wp-content/uploads/2014/07/Samsung-logo-2015-Nobg.png">
              <a:extLst>
                <a:ext uri="{FF2B5EF4-FFF2-40B4-BE49-F238E27FC236}">
                  <a16:creationId xmlns:a16="http://schemas.microsoft.com/office/drawing/2014/main" id="{2394BC30-C64A-4803-8B91-E18F72EBBAB6}"/>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29" name="Group 128">
              <a:extLst>
                <a:ext uri="{FF2B5EF4-FFF2-40B4-BE49-F238E27FC236}">
                  <a16:creationId xmlns:a16="http://schemas.microsoft.com/office/drawing/2014/main" id="{AF159B00-7B9C-4F5F-8666-F54DB8F7233B}"/>
                </a:ext>
              </a:extLst>
            </p:cNvPr>
            <p:cNvGrpSpPr/>
            <p:nvPr/>
          </p:nvGrpSpPr>
          <p:grpSpPr>
            <a:xfrm>
              <a:off x="6812497" y="315940"/>
              <a:ext cx="1222267" cy="1222267"/>
              <a:chOff x="6812497" y="315940"/>
              <a:chExt cx="1222267" cy="1222267"/>
            </a:xfrm>
          </p:grpSpPr>
          <p:sp>
            <p:nvSpPr>
              <p:cNvPr id="133" name="Rectangle 132">
                <a:extLst>
                  <a:ext uri="{FF2B5EF4-FFF2-40B4-BE49-F238E27FC236}">
                    <a16:creationId xmlns:a16="http://schemas.microsoft.com/office/drawing/2014/main" id="{4C9242AF-2972-4FDB-9B0F-F968D1893351}"/>
                  </a:ext>
                </a:extLst>
              </p:cNvPr>
              <p:cNvSpPr/>
              <p:nvPr/>
            </p:nvSpPr>
            <p:spPr bwMode="auto">
              <a:xfrm>
                <a:off x="6812497"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6B03DD80-B2F3-43E5-843F-F4851817105A}"/>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ln>
                <a:noFill/>
              </a:ln>
            </p:spPr>
          </p:pic>
        </p:grpSp>
        <p:pic>
          <p:nvPicPr>
            <p:cNvPr id="130" name="Picture 129">
              <a:extLst>
                <a:ext uri="{FF2B5EF4-FFF2-40B4-BE49-F238E27FC236}">
                  <a16:creationId xmlns:a16="http://schemas.microsoft.com/office/drawing/2014/main" id="{65BB8ACC-9FCF-4E35-824C-4833B9FE4444}"/>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ln>
              <a:noFill/>
            </a:ln>
          </p:spPr>
        </p:pic>
        <p:pic>
          <p:nvPicPr>
            <p:cNvPr id="131" name="Picture 2" descr="https://upload.wikimedia.org/wikipedia/commons/thumb/6/67/Alaska_Airlines_Logo.svg/2000px-Alaska_Airlines_Logo.svg.png">
              <a:extLst>
                <a:ext uri="{FF2B5EF4-FFF2-40B4-BE49-F238E27FC236}">
                  <a16:creationId xmlns:a16="http://schemas.microsoft.com/office/drawing/2014/main" id="{AB8BBD37-A6AB-413C-8F26-4471FB39B4D1}"/>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CFBE52D2-2570-4372-8304-E8E57196B7E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ln>
              <a:noFill/>
            </a:ln>
          </p:spPr>
        </p:pic>
      </p:grpSp>
      <p:grpSp>
        <p:nvGrpSpPr>
          <p:cNvPr id="135" name="Group 134">
            <a:extLst>
              <a:ext uri="{FF2B5EF4-FFF2-40B4-BE49-F238E27FC236}">
                <a16:creationId xmlns:a16="http://schemas.microsoft.com/office/drawing/2014/main" id="{DA0A2B90-99F8-4E76-908D-61BC057582A6}"/>
              </a:ext>
            </a:extLst>
          </p:cNvPr>
          <p:cNvGrpSpPr/>
          <p:nvPr/>
        </p:nvGrpSpPr>
        <p:grpSpPr>
          <a:xfrm>
            <a:off x="1578928" y="316799"/>
            <a:ext cx="1303277" cy="6336556"/>
            <a:chOff x="1578471" y="315940"/>
            <a:chExt cx="1303628" cy="6338264"/>
          </a:xfrm>
        </p:grpSpPr>
        <p:sp>
          <p:nvSpPr>
            <p:cNvPr id="136" name="Rectangle 135">
              <a:extLst>
                <a:ext uri="{FF2B5EF4-FFF2-40B4-BE49-F238E27FC236}">
                  <a16:creationId xmlns:a16="http://schemas.microsoft.com/office/drawing/2014/main" id="{BA44A7BB-D041-4C3A-BA14-7CBF0DD968A8}"/>
                </a:ext>
              </a:extLst>
            </p:cNvPr>
            <p:cNvSpPr/>
            <p:nvPr/>
          </p:nvSpPr>
          <p:spPr bwMode="auto">
            <a:xfrm>
              <a:off x="1630301" y="159257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3E2A8161-9B2B-4A1A-8534-6C5ABDB8AD7F}"/>
                </a:ext>
              </a:extLst>
            </p:cNvPr>
            <p:cNvSpPr/>
            <p:nvPr/>
          </p:nvSpPr>
          <p:spPr bwMode="auto">
            <a:xfrm>
              <a:off x="1630301" y="286921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53B401F4-37A5-4220-BCF1-FD7663A31287}"/>
                </a:ext>
              </a:extLst>
            </p:cNvPr>
            <p:cNvSpPr/>
            <p:nvPr/>
          </p:nvSpPr>
          <p:spPr bwMode="auto">
            <a:xfrm>
              <a:off x="1630301" y="4145845"/>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CC191C7A-2D89-4445-A4A3-553F21FFEE67}"/>
                </a:ext>
              </a:extLst>
            </p:cNvPr>
            <p:cNvSpPr/>
            <p:nvPr/>
          </p:nvSpPr>
          <p:spPr bwMode="auto">
            <a:xfrm>
              <a:off x="1630301" y="5431937"/>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0" name="Picture 139">
              <a:extLst>
                <a:ext uri="{FF2B5EF4-FFF2-40B4-BE49-F238E27FC236}">
                  <a16:creationId xmlns:a16="http://schemas.microsoft.com/office/drawing/2014/main" id="{06E928C0-9956-48BC-8BE5-30246E11CF7C}"/>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ln>
              <a:noFill/>
            </a:ln>
          </p:spPr>
        </p:pic>
        <p:pic>
          <p:nvPicPr>
            <p:cNvPr id="141" name="Picture 140">
              <a:extLst>
                <a:ext uri="{FF2B5EF4-FFF2-40B4-BE49-F238E27FC236}">
                  <a16:creationId xmlns:a16="http://schemas.microsoft.com/office/drawing/2014/main" id="{C4B37AB8-86A8-4F5C-AC5E-D83240F137F6}"/>
                </a:ext>
              </a:extLst>
            </p:cNvPr>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ln>
              <a:noFill/>
            </a:ln>
          </p:spPr>
        </p:pic>
        <p:pic>
          <p:nvPicPr>
            <p:cNvPr id="142" name="Picture 141">
              <a:extLst>
                <a:ext uri="{FF2B5EF4-FFF2-40B4-BE49-F238E27FC236}">
                  <a16:creationId xmlns:a16="http://schemas.microsoft.com/office/drawing/2014/main" id="{0EC5CAB9-CB54-4AE6-B3D6-DD346275AD0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ln>
              <a:noFill/>
            </a:ln>
          </p:spPr>
        </p:pic>
        <p:grpSp>
          <p:nvGrpSpPr>
            <p:cNvPr id="143" name="Group 142">
              <a:extLst>
                <a:ext uri="{FF2B5EF4-FFF2-40B4-BE49-F238E27FC236}">
                  <a16:creationId xmlns:a16="http://schemas.microsoft.com/office/drawing/2014/main" id="{7D91472E-66C6-45E6-BB5C-AB35031B3925}"/>
                </a:ext>
              </a:extLst>
            </p:cNvPr>
            <p:cNvGrpSpPr/>
            <p:nvPr/>
          </p:nvGrpSpPr>
          <p:grpSpPr>
            <a:xfrm>
              <a:off x="1630301" y="315940"/>
              <a:ext cx="1222267" cy="1222267"/>
              <a:chOff x="1630301" y="315940"/>
              <a:chExt cx="1222267" cy="1222267"/>
            </a:xfrm>
          </p:grpSpPr>
          <p:sp>
            <p:nvSpPr>
              <p:cNvPr id="145" name="Rectangle 144">
                <a:extLst>
                  <a:ext uri="{FF2B5EF4-FFF2-40B4-BE49-F238E27FC236}">
                    <a16:creationId xmlns:a16="http://schemas.microsoft.com/office/drawing/2014/main" id="{56E897C3-600C-4FBB-819E-E5EF1C6D4A35}"/>
                  </a:ext>
                </a:extLst>
              </p:cNvPr>
              <p:cNvSpPr/>
              <p:nvPr/>
            </p:nvSpPr>
            <p:spPr bwMode="auto">
              <a:xfrm>
                <a:off x="1630301" y="315940"/>
                <a:ext cx="1222267" cy="12222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6" name="Picture 145">
                <a:extLst>
                  <a:ext uri="{FF2B5EF4-FFF2-40B4-BE49-F238E27FC236}">
                    <a16:creationId xmlns:a16="http://schemas.microsoft.com/office/drawing/2014/main" id="{AC176BA5-621A-4597-80A5-62DEE3E2F762}"/>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ln>
                <a:noFill/>
              </a:ln>
            </p:spPr>
          </p:pic>
        </p:grpSp>
        <p:pic>
          <p:nvPicPr>
            <p:cNvPr id="144" name="Picture 143">
              <a:extLst>
                <a:ext uri="{FF2B5EF4-FFF2-40B4-BE49-F238E27FC236}">
                  <a16:creationId xmlns:a16="http://schemas.microsoft.com/office/drawing/2014/main" id="{3CBE0709-3289-44BE-AC6E-619BC5D24739}"/>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ln>
              <a:noFill/>
            </a:ln>
          </p:spPr>
        </p:pic>
      </p:grpSp>
      <p:sp>
        <p:nvSpPr>
          <p:cNvPr id="147" name="TextBox 146">
            <a:extLst>
              <a:ext uri="{FF2B5EF4-FFF2-40B4-BE49-F238E27FC236}">
                <a16:creationId xmlns:a16="http://schemas.microsoft.com/office/drawing/2014/main" id="{C32727DA-7513-402D-B529-698481AA3288}"/>
              </a:ext>
            </a:extLst>
          </p:cNvPr>
          <p:cNvSpPr txBox="1"/>
          <p:nvPr/>
        </p:nvSpPr>
        <p:spPr>
          <a:xfrm>
            <a:off x="8189790" y="1983925"/>
            <a:ext cx="3955473" cy="3746926"/>
          </a:xfrm>
          <a:prstGeom prst="rect">
            <a:avLst/>
          </a:prstGeom>
          <a:noFill/>
        </p:spPr>
        <p:txBody>
          <a:bodyPr wrap="square" lIns="182805" tIns="146243" rIns="182805" bIns="146243" rtlCol="0">
            <a:spAutoFit/>
          </a:bodyPr>
          <a:lstStyle/>
          <a:p>
            <a:pPr algn="ctr" defTabSz="932291">
              <a:spcAft>
                <a:spcPts val="600"/>
              </a:spcAft>
              <a:defRPr/>
            </a:pPr>
            <a:r>
              <a:rPr lang="en-US" sz="11499" spc="-714">
                <a:solidFill>
                  <a:srgbClr val="1A1A1A"/>
                </a:solidFill>
                <a:latin typeface="Segoe UI Semibold"/>
                <a:ea typeface="Adobe Gothic Std B" panose="020B0800000000000000" pitchFamily="34" charset="-128"/>
                <a:cs typeface="Segoe UI Semibold" panose="020B0702040204020203" pitchFamily="34" charset="0"/>
              </a:rPr>
              <a:t>&gt;</a:t>
            </a:r>
            <a:r>
              <a:rPr lang="en-US" sz="11524" kern="0">
                <a:solidFill>
                  <a:schemeClr val="tx2"/>
                </a:solidFill>
                <a:latin typeface="Segoe UI Semibold"/>
                <a:ea typeface="MS PGothic" panose="020B0600070205080204" pitchFamily="34" charset="-128"/>
                <a:cs typeface="Segoe UI Semibold" panose="020B0702040204020203" pitchFamily="34" charset="0"/>
              </a:rPr>
              <a:t>95</a:t>
            </a:r>
            <a:r>
              <a:rPr lang="en-US" sz="8156">
                <a:solidFill>
                  <a:schemeClr val="tx2"/>
                </a:solidFill>
                <a:latin typeface="Segoe UI Semibold"/>
                <a:ea typeface="MS PGothic" panose="020B0600070205080204" pitchFamily="34" charset="-128"/>
                <a:cs typeface="Segoe UI Semibold" panose="020B0702040204020203" pitchFamily="34" charset="0"/>
              </a:rPr>
              <a:t>%</a:t>
            </a:r>
            <a:r>
              <a:rPr lang="en-US" sz="11522">
                <a:solidFill>
                  <a:srgbClr val="1A1A1A"/>
                </a:solidFill>
                <a:latin typeface="Segoe UI Semibold"/>
                <a:ea typeface="MS PGothic" panose="020B0600070205080204" pitchFamily="34" charset="-128"/>
                <a:cs typeface="Segoe UI Semibold" panose="020B0702040204020203" pitchFamily="34" charset="0"/>
              </a:rPr>
              <a:t> </a:t>
            </a:r>
            <a:br>
              <a:rPr lang="en-US" sz="5997">
                <a:solidFill>
                  <a:srgbClr val="1A1A1A"/>
                </a:solidFill>
                <a:latin typeface="Segoe UI Light"/>
                <a:ea typeface="MS PGothic" panose="020B0600070205080204" pitchFamily="34" charset="-128"/>
                <a:cs typeface="Segoe UI Semibold" panose="020B0702040204020203" pitchFamily="34" charset="0"/>
              </a:rPr>
            </a:br>
            <a:r>
              <a:rPr lang="en-US" sz="2856">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99">
              <a:solidFill>
                <a:srgbClr val="1A1A1A"/>
              </a:solidFill>
              <a:latin typeface="Segoe UI Semibold"/>
              <a:ea typeface="MS PGothic" panose="020B0600070205080204" pitchFamily="34" charset="-128"/>
            </a:endParaRPr>
          </a:p>
          <a:p>
            <a:pPr algn="ctr" defTabSz="932291">
              <a:spcAft>
                <a:spcPts val="600"/>
              </a:spcAft>
              <a:defRPr/>
            </a:pPr>
            <a:endParaRPr lang="en-US" sz="3998">
              <a:solidFill>
                <a:srgbClr val="1A1A1A"/>
              </a:solidFill>
              <a:latin typeface="Segoe UI Semilight"/>
              <a:ea typeface="MS PGothic" panose="020B0600070205080204" pitchFamily="34" charset="-128"/>
            </a:endParaRPr>
          </a:p>
        </p:txBody>
      </p:sp>
    </p:spTree>
    <p:extLst>
      <p:ext uri="{BB962C8B-B14F-4D97-AF65-F5344CB8AC3E}">
        <p14:creationId xmlns:p14="http://schemas.microsoft.com/office/powerpoint/2010/main" val="3775633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10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nodeType="withEffect">
                                  <p:stCondLst>
                                    <p:cond delay="20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nodeType="withEffect">
                                  <p:stCondLst>
                                    <p:cond delay="3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4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nodeType="withEffect">
                                  <p:stCondLst>
                                    <p:cond delay="50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500"/>
                                        <p:tgtEl>
                                          <p:spTgt spid="12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300"/>
                                        <p:tgtEl>
                                          <p:spTgt spid="147"/>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4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7C64EE-7E6D-4B15-89AE-9ACA5C1D90DF}"/>
              </a:ext>
            </a:extLst>
          </p:cNvPr>
          <p:cNvSpPr/>
          <p:nvPr/>
        </p:nvSpPr>
        <p:spPr bwMode="auto">
          <a:xfrm>
            <a:off x="2519360" y="3958479"/>
            <a:ext cx="2324358" cy="65939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F64F0C7-6E68-452D-8A1F-FA4F999AA625}"/>
              </a:ext>
            </a:extLst>
          </p:cNvPr>
          <p:cNvSpPr/>
          <p:nvPr/>
        </p:nvSpPr>
        <p:spPr bwMode="auto">
          <a:xfrm>
            <a:off x="4714516" y="4181266"/>
            <a:ext cx="257781" cy="2577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4777A840-DB6E-42AE-AE58-3936D3A44D35}"/>
              </a:ext>
            </a:extLst>
          </p:cNvPr>
          <p:cNvSpPr txBox="1"/>
          <p:nvPr/>
        </p:nvSpPr>
        <p:spPr>
          <a:xfrm>
            <a:off x="1811388" y="3976582"/>
            <a:ext cx="8942833" cy="627784"/>
          </a:xfrm>
          <a:prstGeom prst="rect">
            <a:avLst/>
          </a:prstGeom>
          <a:noFill/>
        </p:spPr>
        <p:txBody>
          <a:bodyPr wrap="square" lIns="182857" tIns="146285" rIns="182857" bIns="146285" rtlCol="0">
            <a:spAutoFit/>
          </a:bodyPr>
          <a:lstStyle/>
          <a:p>
            <a:pPr algn="ctr">
              <a:lnSpc>
                <a:spcPct val="90000"/>
              </a:lnSpc>
              <a:spcAft>
                <a:spcPts val="600"/>
              </a:spcAft>
            </a:pPr>
            <a:r>
              <a:rPr lang="en-US" sz="2400">
                <a:solidFill>
                  <a:schemeClr val="tx2"/>
                </a:solidFill>
                <a:latin typeface="+mj-lt"/>
              </a:rPr>
              <a:t>Productive    </a:t>
            </a:r>
            <a:r>
              <a:rPr lang="en-US" sz="1600">
                <a:latin typeface="+mj-lt"/>
                <a:sym typeface="Wingdings" panose="05000000000000000000" pitchFamily="2" charset="2"/>
              </a:rPr>
              <a:t></a:t>
            </a:r>
            <a:r>
              <a:rPr lang="en-US" sz="2400">
                <a:solidFill>
                  <a:schemeClr val="tx2"/>
                </a:solidFill>
                <a:latin typeface="+mj-lt"/>
              </a:rPr>
              <a:t>    Hybrid    </a:t>
            </a:r>
            <a:r>
              <a:rPr lang="en-US" sz="1600">
                <a:sym typeface="Wingdings" panose="05000000000000000000" pitchFamily="2" charset="2"/>
              </a:rPr>
              <a:t></a:t>
            </a:r>
            <a:r>
              <a:rPr lang="en-US" sz="2400">
                <a:latin typeface="+mj-lt"/>
              </a:rPr>
              <a:t> </a:t>
            </a:r>
            <a:r>
              <a:rPr lang="en-US" sz="2400">
                <a:solidFill>
                  <a:schemeClr val="tx2"/>
                </a:solidFill>
                <a:latin typeface="+mj-lt"/>
              </a:rPr>
              <a:t>   Open    </a:t>
            </a:r>
            <a:r>
              <a:rPr lang="en-US" sz="1600">
                <a:solidFill>
                  <a:srgbClr val="3C3C41"/>
                </a:solidFill>
                <a:sym typeface="Wingdings" panose="05000000000000000000" pitchFamily="2" charset="2"/>
              </a:rPr>
              <a:t></a:t>
            </a:r>
            <a:r>
              <a:rPr lang="en-US" sz="2400">
                <a:solidFill>
                  <a:schemeClr val="tx2"/>
                </a:solidFill>
                <a:latin typeface="+mj-lt"/>
              </a:rPr>
              <a:t>    Trusted</a:t>
            </a:r>
          </a:p>
        </p:txBody>
      </p:sp>
      <p:sp>
        <p:nvSpPr>
          <p:cNvPr id="73" name="TextBox 72">
            <a:extLst>
              <a:ext uri="{FF2B5EF4-FFF2-40B4-BE49-F238E27FC236}">
                <a16:creationId xmlns:a16="http://schemas.microsoft.com/office/drawing/2014/main" id="{B865F381-164A-409B-9F5C-B2AD8DF7BC5A}"/>
              </a:ext>
            </a:extLst>
          </p:cNvPr>
          <p:cNvSpPr txBox="1"/>
          <p:nvPr/>
        </p:nvSpPr>
        <p:spPr>
          <a:xfrm>
            <a:off x="2762493" y="4120326"/>
            <a:ext cx="1945070" cy="332357"/>
          </a:xfrm>
          <a:prstGeom prst="rect">
            <a:avLst/>
          </a:prstGeom>
          <a:solidFill>
            <a:schemeClr val="bg1"/>
          </a:solidFill>
        </p:spPr>
        <p:txBody>
          <a:bodyPr wrap="square" lIns="182857" tIns="0" rIns="182857" bIns="0" rtlCol="0" anchor="ctr" anchorCtr="0">
            <a:spAutoFit/>
          </a:bodyPr>
          <a:lstStyle/>
          <a:p>
            <a:pPr defTabSz="932595">
              <a:lnSpc>
                <a:spcPct val="90000"/>
              </a:lnSpc>
              <a:spcAft>
                <a:spcPts val="600"/>
              </a:spcAft>
              <a:defRPr/>
            </a:pPr>
            <a:r>
              <a:rPr lang="en-US" sz="2400">
                <a:solidFill>
                  <a:srgbClr val="0078D3"/>
                </a:solidFill>
                <a:latin typeface="Segoe UI Semibold"/>
              </a:rPr>
              <a:t>Productive</a:t>
            </a:r>
          </a:p>
        </p:txBody>
      </p:sp>
      <p:sp>
        <p:nvSpPr>
          <p:cNvPr id="2" name="Title 1">
            <a:extLst>
              <a:ext uri="{FF2B5EF4-FFF2-40B4-BE49-F238E27FC236}">
                <a16:creationId xmlns:a16="http://schemas.microsoft.com/office/drawing/2014/main" id="{7CD425FB-C8A3-4CA0-8B8F-3B9145FAE03C}"/>
              </a:ext>
            </a:extLst>
          </p:cNvPr>
          <p:cNvSpPr>
            <a:spLocks noGrp="1"/>
          </p:cNvSpPr>
          <p:nvPr>
            <p:ph type="title"/>
          </p:nvPr>
        </p:nvSpPr>
        <p:spPr>
          <a:xfrm>
            <a:off x="465080" y="-410663"/>
            <a:ext cx="11531715" cy="411110"/>
          </a:xfrm>
        </p:spPr>
        <p:txBody>
          <a:bodyPr/>
          <a:lstStyle/>
          <a:p>
            <a:r>
              <a:rPr lang="en-US">
                <a:noFill/>
              </a:rPr>
              <a:t>Microsoft Azure</a:t>
            </a:r>
          </a:p>
        </p:txBody>
      </p:sp>
      <p:sp>
        <p:nvSpPr>
          <p:cNvPr id="3" name="Footer Placeholder 2">
            <a:extLst>
              <a:ext uri="{FF2B5EF4-FFF2-40B4-BE49-F238E27FC236}">
                <a16:creationId xmlns:a16="http://schemas.microsoft.com/office/drawing/2014/main" id="{3D222662-4897-4E6A-8F84-A6896F209BA7}"/>
              </a:ext>
            </a:extLst>
          </p:cNvPr>
          <p:cNvSpPr>
            <a:spLocks noGrp="1"/>
          </p:cNvSpPr>
          <p:nvPr>
            <p:ph type="ftr" sz="quarter" idx="3"/>
          </p:nvPr>
        </p:nvSpPr>
        <p:spPr/>
        <p:txBody>
          <a:bodyPr/>
          <a:lstStyle/>
          <a:p>
            <a:pPr defTabSz="932595">
              <a:defRPr/>
            </a:pPr>
            <a:r>
              <a:rPr lang="en-US">
                <a:solidFill>
                  <a:srgbClr val="FFFFFF">
                    <a:lumMod val="65000"/>
                  </a:srgbClr>
                </a:solidFill>
                <a:latin typeface="Segoe UI"/>
              </a:rPr>
              <a:t>© Microsoft Corporation                                                                                  								                                Azure </a:t>
            </a:r>
          </a:p>
        </p:txBody>
      </p:sp>
      <p:pic>
        <p:nvPicPr>
          <p:cNvPr id="72" name="Picture 71">
            <a:extLst>
              <a:ext uri="{FF2B5EF4-FFF2-40B4-BE49-F238E27FC236}">
                <a16:creationId xmlns:a16="http://schemas.microsoft.com/office/drawing/2014/main" id="{F9C14458-56AA-41BA-8ECD-4B1AB9740864}"/>
              </a:ext>
            </a:extLst>
          </p:cNvPr>
          <p:cNvPicPr>
            <a:picLocks noChangeAspect="1"/>
          </p:cNvPicPr>
          <p:nvPr/>
        </p:nvPicPr>
        <p:blipFill rotWithShape="1">
          <a:blip r:embed="rId3"/>
          <a:srcRect r="13130"/>
          <a:stretch/>
        </p:blipFill>
        <p:spPr>
          <a:xfrm>
            <a:off x="3547452" y="2504650"/>
            <a:ext cx="5359031" cy="784874"/>
          </a:xfrm>
          <a:prstGeom prst="rect">
            <a:avLst/>
          </a:prstGeom>
        </p:spPr>
      </p:pic>
    </p:spTree>
    <p:extLst>
      <p:ext uri="{BB962C8B-B14F-4D97-AF65-F5344CB8AC3E}">
        <p14:creationId xmlns:p14="http://schemas.microsoft.com/office/powerpoint/2010/main" val="385003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a:xfrm>
            <a:off x="465080" y="-519680"/>
            <a:ext cx="11531715" cy="411110"/>
          </a:xfrm>
        </p:spPr>
        <p:txBody>
          <a:bodyPr>
            <a:normAutofit/>
          </a:bodyPr>
          <a:lstStyle/>
          <a:p>
            <a:r>
              <a:rPr lang="en-US">
                <a:noFill/>
                <a:cs typeface="Segoe UI Light" panose="020B0502040204020203" pitchFamily="34" charset="0"/>
              </a:rPr>
              <a:t>Azure: Productive</a:t>
            </a:r>
            <a:endParaRPr lang="en-US">
              <a:noFill/>
            </a:endParaRPr>
          </a:p>
        </p:txBody>
      </p:sp>
      <p:grpSp>
        <p:nvGrpSpPr>
          <p:cNvPr id="53" name="Group 52">
            <a:extLst>
              <a:ext uri="{FF2B5EF4-FFF2-40B4-BE49-F238E27FC236}">
                <a16:creationId xmlns:a16="http://schemas.microsoft.com/office/drawing/2014/main" id="{3F253BA5-6035-4D51-BA41-74B7BBA73423}"/>
              </a:ext>
            </a:extLst>
          </p:cNvPr>
          <p:cNvGrpSpPr/>
          <p:nvPr/>
        </p:nvGrpSpPr>
        <p:grpSpPr>
          <a:xfrm>
            <a:off x="2092607" y="3487716"/>
            <a:ext cx="8249674" cy="676608"/>
            <a:chOff x="1991582" y="3617917"/>
            <a:chExt cx="8250727" cy="676694"/>
          </a:xfrm>
        </p:grpSpPr>
        <p:grpSp>
          <p:nvGrpSpPr>
            <p:cNvPr id="54" name="Group 53">
              <a:extLst>
                <a:ext uri="{FF2B5EF4-FFF2-40B4-BE49-F238E27FC236}">
                  <a16:creationId xmlns:a16="http://schemas.microsoft.com/office/drawing/2014/main" id="{84B4A57A-0FF9-4FCE-AF0E-B95852A11F81}"/>
                </a:ext>
              </a:extLst>
            </p:cNvPr>
            <p:cNvGrpSpPr/>
            <p:nvPr/>
          </p:nvGrpSpPr>
          <p:grpSpPr>
            <a:xfrm>
              <a:off x="1991582" y="3617917"/>
              <a:ext cx="4050371" cy="676582"/>
              <a:chOff x="3304120" y="2439719"/>
              <a:chExt cx="2720569" cy="454452"/>
            </a:xfrm>
          </p:grpSpPr>
          <p:sp>
            <p:nvSpPr>
              <p:cNvPr id="115" name="Freeform: Shape 114">
                <a:extLst>
                  <a:ext uri="{FF2B5EF4-FFF2-40B4-BE49-F238E27FC236}">
                    <a16:creationId xmlns:a16="http://schemas.microsoft.com/office/drawing/2014/main" id="{5E12C40A-1D2D-4453-AE0A-A1EC81345FDC}"/>
                  </a:ext>
                </a:extLst>
              </p:cNvPr>
              <p:cNvSpPr/>
              <p:nvPr/>
            </p:nvSpPr>
            <p:spPr>
              <a:xfrm>
                <a:off x="3304120" y="2439719"/>
                <a:ext cx="81920" cy="40960"/>
              </a:xfrm>
              <a:custGeom>
                <a:avLst/>
                <a:gdLst>
                  <a:gd name="connsiteX0" fmla="*/ 65024 w 81920"/>
                  <a:gd name="connsiteY0" fmla="*/ 20992 h 40960"/>
                  <a:gd name="connsiteX1" fmla="*/ 65024 w 81920"/>
                  <a:gd name="connsiteY1" fmla="*/ 20992 h 40960"/>
                  <a:gd name="connsiteX2" fmla="*/ 57856 w 81920"/>
                  <a:gd name="connsiteY2" fmla="*/ 10752 h 40960"/>
                  <a:gd name="connsiteX3" fmla="*/ 64000 w 81920"/>
                  <a:gd name="connsiteY3" fmla="*/ 7680 h 40960"/>
                  <a:gd name="connsiteX4" fmla="*/ 73216 w 81920"/>
                  <a:gd name="connsiteY4" fmla="*/ 20992 h 40960"/>
                  <a:gd name="connsiteX5" fmla="*/ 74240 w 81920"/>
                  <a:gd name="connsiteY5" fmla="*/ 28160 h 40960"/>
                  <a:gd name="connsiteX6" fmla="*/ 8704 w 81920"/>
                  <a:gd name="connsiteY6" fmla="*/ 37376 h 40960"/>
                  <a:gd name="connsiteX7" fmla="*/ 7680 w 81920"/>
                  <a:gd name="connsiteY7" fmla="*/ 29184 h 40960"/>
                  <a:gd name="connsiteX8" fmla="*/ 65024 w 81920"/>
                  <a:gd name="connsiteY8" fmla="*/ 20992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20" h="40960">
                    <a:moveTo>
                      <a:pt x="65024" y="20992"/>
                    </a:moveTo>
                    <a:lnTo>
                      <a:pt x="65024" y="20992"/>
                    </a:lnTo>
                    <a:lnTo>
                      <a:pt x="57856" y="10752"/>
                    </a:lnTo>
                    <a:lnTo>
                      <a:pt x="64000" y="7680"/>
                    </a:lnTo>
                    <a:lnTo>
                      <a:pt x="73216" y="20992"/>
                    </a:lnTo>
                    <a:lnTo>
                      <a:pt x="74240" y="28160"/>
                    </a:lnTo>
                    <a:lnTo>
                      <a:pt x="8704" y="37376"/>
                    </a:lnTo>
                    <a:lnTo>
                      <a:pt x="7680" y="29184"/>
                    </a:lnTo>
                    <a:lnTo>
                      <a:pt x="65024" y="2099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6" name="Freeform: Shape 115">
                <a:extLst>
                  <a:ext uri="{FF2B5EF4-FFF2-40B4-BE49-F238E27FC236}">
                    <a16:creationId xmlns:a16="http://schemas.microsoft.com/office/drawing/2014/main" id="{87BD980E-9A47-415F-8719-246002E381E1}"/>
                  </a:ext>
                </a:extLst>
              </p:cNvPr>
              <p:cNvSpPr/>
              <p:nvPr/>
            </p:nvSpPr>
            <p:spPr>
              <a:xfrm>
                <a:off x="3321528" y="2486823"/>
                <a:ext cx="71680" cy="51200"/>
              </a:xfrm>
              <a:custGeom>
                <a:avLst/>
                <a:gdLst>
                  <a:gd name="connsiteX0" fmla="*/ 59904 w 71680"/>
                  <a:gd name="connsiteY0" fmla="*/ 19968 h 51200"/>
                  <a:gd name="connsiteX1" fmla="*/ 59904 w 71680"/>
                  <a:gd name="connsiteY1" fmla="*/ 19968 h 51200"/>
                  <a:gd name="connsiteX2" fmla="*/ 49664 w 71680"/>
                  <a:gd name="connsiteY2" fmla="*/ 11776 h 51200"/>
                  <a:gd name="connsiteX3" fmla="*/ 55808 w 71680"/>
                  <a:gd name="connsiteY3" fmla="*/ 7680 h 51200"/>
                  <a:gd name="connsiteX4" fmla="*/ 69120 w 71680"/>
                  <a:gd name="connsiteY4" fmla="*/ 17920 h 51200"/>
                  <a:gd name="connsiteX5" fmla="*/ 72192 w 71680"/>
                  <a:gd name="connsiteY5" fmla="*/ 25088 h 51200"/>
                  <a:gd name="connsiteX6" fmla="*/ 10752 w 71680"/>
                  <a:gd name="connsiteY6" fmla="*/ 51712 h 51200"/>
                  <a:gd name="connsiteX7" fmla="*/ 7680 w 71680"/>
                  <a:gd name="connsiteY7" fmla="*/ 43520 h 51200"/>
                  <a:gd name="connsiteX8" fmla="*/ 59904 w 71680"/>
                  <a:gd name="connsiteY8" fmla="*/ 19968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51200">
                    <a:moveTo>
                      <a:pt x="59904" y="19968"/>
                    </a:moveTo>
                    <a:lnTo>
                      <a:pt x="59904" y="19968"/>
                    </a:lnTo>
                    <a:lnTo>
                      <a:pt x="49664" y="11776"/>
                    </a:lnTo>
                    <a:lnTo>
                      <a:pt x="55808" y="7680"/>
                    </a:lnTo>
                    <a:lnTo>
                      <a:pt x="69120" y="17920"/>
                    </a:lnTo>
                    <a:lnTo>
                      <a:pt x="72192" y="25088"/>
                    </a:lnTo>
                    <a:lnTo>
                      <a:pt x="10752" y="51712"/>
                    </a:lnTo>
                    <a:lnTo>
                      <a:pt x="7680" y="43520"/>
                    </a:lnTo>
                    <a:lnTo>
                      <a:pt x="59904" y="19968"/>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7" name="Freeform: Shape 116">
                <a:extLst>
                  <a:ext uri="{FF2B5EF4-FFF2-40B4-BE49-F238E27FC236}">
                    <a16:creationId xmlns:a16="http://schemas.microsoft.com/office/drawing/2014/main" id="{B82192F6-3434-478B-8ADE-CD3FDCAF7ACD}"/>
                  </a:ext>
                </a:extLst>
              </p:cNvPr>
              <p:cNvSpPr/>
              <p:nvPr/>
            </p:nvSpPr>
            <p:spPr>
              <a:xfrm>
                <a:off x="3349176" y="2528743"/>
                <a:ext cx="71680" cy="71680"/>
              </a:xfrm>
              <a:custGeom>
                <a:avLst/>
                <a:gdLst>
                  <a:gd name="connsiteX0" fmla="*/ 53760 w 71680"/>
                  <a:gd name="connsiteY0" fmla="*/ 53825 h 71680"/>
                  <a:gd name="connsiteX1" fmla="*/ 11776 w 71680"/>
                  <a:gd name="connsiteY1" fmla="*/ 57921 h 71680"/>
                  <a:gd name="connsiteX2" fmla="*/ 24064 w 71680"/>
                  <a:gd name="connsiteY2" fmla="*/ 19008 h 71680"/>
                  <a:gd name="connsiteX3" fmla="*/ 65024 w 71680"/>
                  <a:gd name="connsiteY3" fmla="*/ 14912 h 71680"/>
                  <a:gd name="connsiteX4" fmla="*/ 53760 w 71680"/>
                  <a:gd name="connsiteY4" fmla="*/ 53825 h 71680"/>
                  <a:gd name="connsiteX5" fmla="*/ 30208 w 71680"/>
                  <a:gd name="connsiteY5" fmla="*/ 27200 h 71680"/>
                  <a:gd name="connsiteX6" fmla="*/ 17920 w 71680"/>
                  <a:gd name="connsiteY6" fmla="*/ 54849 h 71680"/>
                  <a:gd name="connsiteX7" fmla="*/ 47616 w 71680"/>
                  <a:gd name="connsiteY7" fmla="*/ 47680 h 71680"/>
                  <a:gd name="connsiteX8" fmla="*/ 59904 w 71680"/>
                  <a:gd name="connsiteY8" fmla="*/ 20032 h 71680"/>
                  <a:gd name="connsiteX9" fmla="*/ 30208 w 71680"/>
                  <a:gd name="connsiteY9" fmla="*/ 27200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71680">
                    <a:moveTo>
                      <a:pt x="53760" y="53825"/>
                    </a:moveTo>
                    <a:cubicBezTo>
                      <a:pt x="36352" y="68161"/>
                      <a:pt x="22016" y="70209"/>
                      <a:pt x="11776" y="57921"/>
                    </a:cubicBezTo>
                    <a:cubicBezTo>
                      <a:pt x="3584" y="47680"/>
                      <a:pt x="7680" y="33344"/>
                      <a:pt x="24064" y="19008"/>
                    </a:cubicBezTo>
                    <a:cubicBezTo>
                      <a:pt x="41472" y="4672"/>
                      <a:pt x="56832" y="4672"/>
                      <a:pt x="65024" y="14912"/>
                    </a:cubicBezTo>
                    <a:cubicBezTo>
                      <a:pt x="75264" y="26176"/>
                      <a:pt x="70144" y="40512"/>
                      <a:pt x="53760" y="53825"/>
                    </a:cubicBezTo>
                    <a:close/>
                    <a:moveTo>
                      <a:pt x="30208" y="27200"/>
                    </a:moveTo>
                    <a:cubicBezTo>
                      <a:pt x="16896" y="37440"/>
                      <a:pt x="12800" y="47680"/>
                      <a:pt x="17920" y="54849"/>
                    </a:cubicBezTo>
                    <a:cubicBezTo>
                      <a:pt x="24064" y="60993"/>
                      <a:pt x="35328" y="57921"/>
                      <a:pt x="47616" y="47680"/>
                    </a:cubicBezTo>
                    <a:cubicBezTo>
                      <a:pt x="59904" y="37440"/>
                      <a:pt x="66048" y="27200"/>
                      <a:pt x="59904" y="20032"/>
                    </a:cubicBezTo>
                    <a:cubicBezTo>
                      <a:pt x="55808" y="13888"/>
                      <a:pt x="44544" y="14912"/>
                      <a:pt x="30208" y="27200"/>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8" name="Freeform: Shape 117">
                <a:extLst>
                  <a:ext uri="{FF2B5EF4-FFF2-40B4-BE49-F238E27FC236}">
                    <a16:creationId xmlns:a16="http://schemas.microsoft.com/office/drawing/2014/main" id="{8CE38120-1229-411C-B143-9C30D6D5FBE4}"/>
                  </a:ext>
                </a:extLst>
              </p:cNvPr>
              <p:cNvSpPr/>
              <p:nvPr/>
            </p:nvSpPr>
            <p:spPr>
              <a:xfrm>
                <a:off x="3399352" y="2565672"/>
                <a:ext cx="51200" cy="71680"/>
              </a:xfrm>
              <a:custGeom>
                <a:avLst/>
                <a:gdLst>
                  <a:gd name="connsiteX0" fmla="*/ 41472 w 51200"/>
                  <a:gd name="connsiteY0" fmla="*/ 15872 h 71680"/>
                  <a:gd name="connsiteX1" fmla="*/ 41472 w 51200"/>
                  <a:gd name="connsiteY1" fmla="*/ 15872 h 71680"/>
                  <a:gd name="connsiteX2" fmla="*/ 28160 w 51200"/>
                  <a:gd name="connsiteY2" fmla="*/ 13824 h 71680"/>
                  <a:gd name="connsiteX3" fmla="*/ 30208 w 51200"/>
                  <a:gd name="connsiteY3" fmla="*/ 7680 h 71680"/>
                  <a:gd name="connsiteX4" fmla="*/ 46592 w 51200"/>
                  <a:gd name="connsiteY4" fmla="*/ 9728 h 71680"/>
                  <a:gd name="connsiteX5" fmla="*/ 52736 w 51200"/>
                  <a:gd name="connsiteY5" fmla="*/ 13824 h 71680"/>
                  <a:gd name="connsiteX6" fmla="*/ 14848 w 51200"/>
                  <a:gd name="connsiteY6" fmla="*/ 68096 h 71680"/>
                  <a:gd name="connsiteX7" fmla="*/ 7680 w 51200"/>
                  <a:gd name="connsiteY7" fmla="*/ 62976 h 71680"/>
                  <a:gd name="connsiteX8" fmla="*/ 41472 w 51200"/>
                  <a:gd name="connsiteY8" fmla="*/ 15872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41472" y="15872"/>
                    </a:moveTo>
                    <a:lnTo>
                      <a:pt x="41472" y="15872"/>
                    </a:lnTo>
                    <a:lnTo>
                      <a:pt x="28160" y="13824"/>
                    </a:lnTo>
                    <a:lnTo>
                      <a:pt x="30208" y="7680"/>
                    </a:lnTo>
                    <a:lnTo>
                      <a:pt x="46592" y="9728"/>
                    </a:lnTo>
                    <a:lnTo>
                      <a:pt x="52736" y="13824"/>
                    </a:lnTo>
                    <a:lnTo>
                      <a:pt x="14848" y="68096"/>
                    </a:lnTo>
                    <a:lnTo>
                      <a:pt x="7680" y="62976"/>
                    </a:lnTo>
                    <a:lnTo>
                      <a:pt x="41472" y="1587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9" name="Freeform: Shape 118">
                <a:extLst>
                  <a:ext uri="{FF2B5EF4-FFF2-40B4-BE49-F238E27FC236}">
                    <a16:creationId xmlns:a16="http://schemas.microsoft.com/office/drawing/2014/main" id="{AFBF3A04-4CE9-4DAA-8591-98B75B2C93BB}"/>
                  </a:ext>
                </a:extLst>
              </p:cNvPr>
              <p:cNvSpPr/>
              <p:nvPr/>
            </p:nvSpPr>
            <p:spPr>
              <a:xfrm>
                <a:off x="3444977" y="2586156"/>
                <a:ext cx="61440" cy="81920"/>
              </a:xfrm>
              <a:custGeom>
                <a:avLst/>
                <a:gdLst>
                  <a:gd name="connsiteX0" fmla="*/ 54215 w 61440"/>
                  <a:gd name="connsiteY0" fmla="*/ 48636 h 81920"/>
                  <a:gd name="connsiteX1" fmla="*/ 20423 w 61440"/>
                  <a:gd name="connsiteY1" fmla="*/ 74236 h 81920"/>
                  <a:gd name="connsiteX2" fmla="*/ 11207 w 61440"/>
                  <a:gd name="connsiteY2" fmla="*/ 34299 h 81920"/>
                  <a:gd name="connsiteX3" fmla="*/ 43975 w 61440"/>
                  <a:gd name="connsiteY3" fmla="*/ 8699 h 81920"/>
                  <a:gd name="connsiteX4" fmla="*/ 54215 w 61440"/>
                  <a:gd name="connsiteY4" fmla="*/ 48636 h 81920"/>
                  <a:gd name="connsiteX5" fmla="*/ 19399 w 61440"/>
                  <a:gd name="connsiteY5" fmla="*/ 37371 h 81920"/>
                  <a:gd name="connsiteX6" fmla="*/ 23495 w 61440"/>
                  <a:gd name="connsiteY6" fmla="*/ 67068 h 81920"/>
                  <a:gd name="connsiteX7" fmla="*/ 44999 w 61440"/>
                  <a:gd name="connsiteY7" fmla="*/ 45563 h 81920"/>
                  <a:gd name="connsiteX8" fmla="*/ 40903 w 61440"/>
                  <a:gd name="connsiteY8" fmla="*/ 15867 h 81920"/>
                  <a:gd name="connsiteX9" fmla="*/ 19399 w 61440"/>
                  <a:gd name="connsiteY9" fmla="*/ 37371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81920">
                    <a:moveTo>
                      <a:pt x="54215" y="48636"/>
                    </a:moveTo>
                    <a:cubicBezTo>
                      <a:pt x="47047" y="70140"/>
                      <a:pt x="34759" y="79356"/>
                      <a:pt x="20423" y="74236"/>
                    </a:cubicBezTo>
                    <a:cubicBezTo>
                      <a:pt x="8135" y="70140"/>
                      <a:pt x="4039" y="55804"/>
                      <a:pt x="11207" y="34299"/>
                    </a:cubicBezTo>
                    <a:cubicBezTo>
                      <a:pt x="18375" y="12795"/>
                      <a:pt x="31687" y="4603"/>
                      <a:pt x="43975" y="8699"/>
                    </a:cubicBezTo>
                    <a:cubicBezTo>
                      <a:pt x="57287" y="13819"/>
                      <a:pt x="61383" y="28155"/>
                      <a:pt x="54215" y="48636"/>
                    </a:cubicBezTo>
                    <a:close/>
                    <a:moveTo>
                      <a:pt x="19399" y="37371"/>
                    </a:moveTo>
                    <a:cubicBezTo>
                      <a:pt x="14279" y="53756"/>
                      <a:pt x="15303" y="65020"/>
                      <a:pt x="23495" y="67068"/>
                    </a:cubicBezTo>
                    <a:cubicBezTo>
                      <a:pt x="32711" y="70140"/>
                      <a:pt x="39879" y="60924"/>
                      <a:pt x="44999" y="45563"/>
                    </a:cubicBezTo>
                    <a:cubicBezTo>
                      <a:pt x="50119" y="30203"/>
                      <a:pt x="50119" y="18939"/>
                      <a:pt x="40903" y="15867"/>
                    </a:cubicBezTo>
                    <a:cubicBezTo>
                      <a:pt x="33735" y="12795"/>
                      <a:pt x="25543" y="19963"/>
                      <a:pt x="19399" y="37371"/>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0" name="Freeform: Shape 119">
                <a:extLst>
                  <a:ext uri="{FF2B5EF4-FFF2-40B4-BE49-F238E27FC236}">
                    <a16:creationId xmlns:a16="http://schemas.microsoft.com/office/drawing/2014/main" id="{E9443EB5-7020-4AE6-87FA-52D947EC7A3A}"/>
                  </a:ext>
                </a:extLst>
              </p:cNvPr>
              <p:cNvSpPr/>
              <p:nvPr/>
            </p:nvSpPr>
            <p:spPr>
              <a:xfrm>
                <a:off x="3508921" y="2597416"/>
                <a:ext cx="30720" cy="81920"/>
              </a:xfrm>
              <a:custGeom>
                <a:avLst/>
                <a:gdLst>
                  <a:gd name="connsiteX0" fmla="*/ 22016 w 30720"/>
                  <a:gd name="connsiteY0" fmla="*/ 15872 h 81920"/>
                  <a:gd name="connsiteX1" fmla="*/ 22016 w 30720"/>
                  <a:gd name="connsiteY1" fmla="*/ 15872 h 81920"/>
                  <a:gd name="connsiteX2" fmla="*/ 9728 w 30720"/>
                  <a:gd name="connsiteY2" fmla="*/ 20992 h 81920"/>
                  <a:gd name="connsiteX3" fmla="*/ 7680 w 30720"/>
                  <a:gd name="connsiteY3" fmla="*/ 14848 h 81920"/>
                  <a:gd name="connsiteX4" fmla="*/ 23040 w 30720"/>
                  <a:gd name="connsiteY4" fmla="*/ 7680 h 81920"/>
                  <a:gd name="connsiteX5" fmla="*/ 30208 w 30720"/>
                  <a:gd name="connsiteY5" fmla="*/ 7680 h 81920"/>
                  <a:gd name="connsiteX6" fmla="*/ 27136 w 30720"/>
                  <a:gd name="connsiteY6" fmla="*/ 74240 h 81920"/>
                  <a:gd name="connsiteX7" fmla="*/ 18944 w 30720"/>
                  <a:gd name="connsiteY7" fmla="*/ 74240 h 81920"/>
                  <a:gd name="connsiteX8" fmla="*/ 22016 w 3072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2016" y="15872"/>
                    </a:moveTo>
                    <a:lnTo>
                      <a:pt x="22016" y="15872"/>
                    </a:lnTo>
                    <a:lnTo>
                      <a:pt x="9728" y="20992"/>
                    </a:lnTo>
                    <a:lnTo>
                      <a:pt x="7680" y="14848"/>
                    </a:lnTo>
                    <a:lnTo>
                      <a:pt x="23040" y="7680"/>
                    </a:lnTo>
                    <a:lnTo>
                      <a:pt x="30208" y="7680"/>
                    </a:lnTo>
                    <a:lnTo>
                      <a:pt x="27136" y="74240"/>
                    </a:lnTo>
                    <a:lnTo>
                      <a:pt x="18944" y="74240"/>
                    </a:lnTo>
                    <a:lnTo>
                      <a:pt x="22016" y="1587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1" name="Freeform: Shape 120">
                <a:extLst>
                  <a:ext uri="{FF2B5EF4-FFF2-40B4-BE49-F238E27FC236}">
                    <a16:creationId xmlns:a16="http://schemas.microsoft.com/office/drawing/2014/main" id="{3F1C23DB-E08B-4A1B-B8EE-21B6A801FDFA}"/>
                  </a:ext>
                </a:extLst>
              </p:cNvPr>
              <p:cNvSpPr/>
              <p:nvPr/>
            </p:nvSpPr>
            <p:spPr>
              <a:xfrm>
                <a:off x="355397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2" name="Freeform: Shape 121">
                <a:extLst>
                  <a:ext uri="{FF2B5EF4-FFF2-40B4-BE49-F238E27FC236}">
                    <a16:creationId xmlns:a16="http://schemas.microsoft.com/office/drawing/2014/main" id="{E709183A-11F4-4BB7-A780-3F33752B146D}"/>
                  </a:ext>
                </a:extLst>
              </p:cNvPr>
              <p:cNvSpPr/>
              <p:nvPr/>
            </p:nvSpPr>
            <p:spPr>
              <a:xfrm>
                <a:off x="361439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3" name="Freeform: Shape 122">
                <a:extLst>
                  <a:ext uri="{FF2B5EF4-FFF2-40B4-BE49-F238E27FC236}">
                    <a16:creationId xmlns:a16="http://schemas.microsoft.com/office/drawing/2014/main" id="{523881CD-0592-417C-B4AA-A2F999F7DB64}"/>
                  </a:ext>
                </a:extLst>
              </p:cNvPr>
              <p:cNvSpPr/>
              <p:nvPr/>
            </p:nvSpPr>
            <p:spPr>
              <a:xfrm>
                <a:off x="3659449"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4" name="Freeform: Shape 123">
                <a:extLst>
                  <a:ext uri="{FF2B5EF4-FFF2-40B4-BE49-F238E27FC236}">
                    <a16:creationId xmlns:a16="http://schemas.microsoft.com/office/drawing/2014/main" id="{377BCCB9-E9D8-478C-B097-CFFF61779373}"/>
                  </a:ext>
                </a:extLst>
              </p:cNvPr>
              <p:cNvSpPr/>
              <p:nvPr/>
            </p:nvSpPr>
            <p:spPr>
              <a:xfrm>
                <a:off x="371884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5" name="Freeform: Shape 124">
                <a:extLst>
                  <a:ext uri="{FF2B5EF4-FFF2-40B4-BE49-F238E27FC236}">
                    <a16:creationId xmlns:a16="http://schemas.microsoft.com/office/drawing/2014/main" id="{DD85E949-6784-42AB-A49E-8E0D7E8FCE0A}"/>
                  </a:ext>
                </a:extLst>
              </p:cNvPr>
              <p:cNvSpPr/>
              <p:nvPr/>
            </p:nvSpPr>
            <p:spPr>
              <a:xfrm>
                <a:off x="376389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6" name="Freeform: Shape 125">
                <a:extLst>
                  <a:ext uri="{FF2B5EF4-FFF2-40B4-BE49-F238E27FC236}">
                    <a16:creationId xmlns:a16="http://schemas.microsoft.com/office/drawing/2014/main" id="{30E316ED-FABF-4116-9537-B8B75FD64360}"/>
                  </a:ext>
                </a:extLst>
              </p:cNvPr>
              <p:cNvSpPr/>
              <p:nvPr/>
            </p:nvSpPr>
            <p:spPr>
              <a:xfrm>
                <a:off x="382431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7" name="Freeform: Shape 126">
                <a:extLst>
                  <a:ext uri="{FF2B5EF4-FFF2-40B4-BE49-F238E27FC236}">
                    <a16:creationId xmlns:a16="http://schemas.microsoft.com/office/drawing/2014/main" id="{D0F6B3EE-2F24-4364-81EA-CC2F4417F9BE}"/>
                  </a:ext>
                </a:extLst>
              </p:cNvPr>
              <p:cNvSpPr/>
              <p:nvPr/>
            </p:nvSpPr>
            <p:spPr>
              <a:xfrm>
                <a:off x="386937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8" name="Freeform: Shape 127">
                <a:extLst>
                  <a:ext uri="{FF2B5EF4-FFF2-40B4-BE49-F238E27FC236}">
                    <a16:creationId xmlns:a16="http://schemas.microsoft.com/office/drawing/2014/main" id="{C123D15B-A075-455C-8B7E-C2C5FBC3928B}"/>
                  </a:ext>
                </a:extLst>
              </p:cNvPr>
              <p:cNvSpPr/>
              <p:nvPr/>
            </p:nvSpPr>
            <p:spPr>
              <a:xfrm>
                <a:off x="3928762" y="2597416"/>
                <a:ext cx="30720" cy="81920"/>
              </a:xfrm>
              <a:custGeom>
                <a:avLst/>
                <a:gdLst>
                  <a:gd name="connsiteX0" fmla="*/ 20992 w 30720"/>
                  <a:gd name="connsiteY0" fmla="*/ 15872 h 81920"/>
                  <a:gd name="connsiteX1" fmla="*/ 20992 w 30720"/>
                  <a:gd name="connsiteY1" fmla="*/ 15872 h 81920"/>
                  <a:gd name="connsiteX2" fmla="*/ 9728 w 30720"/>
                  <a:gd name="connsiteY2" fmla="*/ 22016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5872"/>
                    </a:moveTo>
                    <a:lnTo>
                      <a:pt x="20992" y="15872"/>
                    </a:lnTo>
                    <a:lnTo>
                      <a:pt x="9728" y="22016"/>
                    </a:lnTo>
                    <a:lnTo>
                      <a:pt x="7680" y="15872"/>
                    </a:lnTo>
                    <a:lnTo>
                      <a:pt x="22016" y="7680"/>
                    </a:lnTo>
                    <a:lnTo>
                      <a:pt x="29184" y="7680"/>
                    </a:lnTo>
                    <a:lnTo>
                      <a:pt x="29184" y="74240"/>
                    </a:lnTo>
                    <a:lnTo>
                      <a:pt x="20992" y="74240"/>
                    </a:lnTo>
                    <a:lnTo>
                      <a:pt x="20992" y="1587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29" name="Freeform: Shape 128">
                <a:extLst>
                  <a:ext uri="{FF2B5EF4-FFF2-40B4-BE49-F238E27FC236}">
                    <a16:creationId xmlns:a16="http://schemas.microsoft.com/office/drawing/2014/main" id="{8619CB63-9F6D-41D5-B3AF-595CDBA9663F}"/>
                  </a:ext>
                </a:extLst>
              </p:cNvPr>
              <p:cNvSpPr/>
              <p:nvPr/>
            </p:nvSpPr>
            <p:spPr>
              <a:xfrm>
                <a:off x="397484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0" name="Freeform: Shape 129">
                <a:extLst>
                  <a:ext uri="{FF2B5EF4-FFF2-40B4-BE49-F238E27FC236}">
                    <a16:creationId xmlns:a16="http://schemas.microsoft.com/office/drawing/2014/main" id="{61237646-E1FC-4A8E-B8A9-2F24B02CEE10}"/>
                  </a:ext>
                </a:extLst>
              </p:cNvPr>
              <p:cNvSpPr/>
              <p:nvPr/>
            </p:nvSpPr>
            <p:spPr>
              <a:xfrm>
                <a:off x="403423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1" name="Freeform: Shape 130">
                <a:extLst>
                  <a:ext uri="{FF2B5EF4-FFF2-40B4-BE49-F238E27FC236}">
                    <a16:creationId xmlns:a16="http://schemas.microsoft.com/office/drawing/2014/main" id="{33AD97AF-CC10-48FF-8B17-2917CB1E6EA8}"/>
                  </a:ext>
                </a:extLst>
              </p:cNvPr>
              <p:cNvSpPr/>
              <p:nvPr/>
            </p:nvSpPr>
            <p:spPr>
              <a:xfrm>
                <a:off x="407929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2" name="Freeform: Shape 131">
                <a:extLst>
                  <a:ext uri="{FF2B5EF4-FFF2-40B4-BE49-F238E27FC236}">
                    <a16:creationId xmlns:a16="http://schemas.microsoft.com/office/drawing/2014/main" id="{C2C9814C-82D8-444C-8C47-E692B46D6E1A}"/>
                  </a:ext>
                </a:extLst>
              </p:cNvPr>
              <p:cNvSpPr/>
              <p:nvPr/>
            </p:nvSpPr>
            <p:spPr>
              <a:xfrm>
                <a:off x="4132538"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3" name="Freeform: Shape 132">
                <a:extLst>
                  <a:ext uri="{FF2B5EF4-FFF2-40B4-BE49-F238E27FC236}">
                    <a16:creationId xmlns:a16="http://schemas.microsoft.com/office/drawing/2014/main" id="{38A8E2DF-1044-4541-B308-3C5091149A6E}"/>
                  </a:ext>
                </a:extLst>
              </p:cNvPr>
              <p:cNvSpPr/>
              <p:nvPr/>
            </p:nvSpPr>
            <p:spPr>
              <a:xfrm>
                <a:off x="419193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4" name="Freeform: Shape 133">
                <a:extLst>
                  <a:ext uri="{FF2B5EF4-FFF2-40B4-BE49-F238E27FC236}">
                    <a16:creationId xmlns:a16="http://schemas.microsoft.com/office/drawing/2014/main" id="{B499D0F6-F83F-47B1-A222-C8C2571640EE}"/>
                  </a:ext>
                </a:extLst>
              </p:cNvPr>
              <p:cNvSpPr/>
              <p:nvPr/>
            </p:nvSpPr>
            <p:spPr>
              <a:xfrm>
                <a:off x="423698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5" name="Freeform: Shape 134">
                <a:extLst>
                  <a:ext uri="{FF2B5EF4-FFF2-40B4-BE49-F238E27FC236}">
                    <a16:creationId xmlns:a16="http://schemas.microsoft.com/office/drawing/2014/main" id="{383B3864-ED60-4CE5-B494-4084EA8C6B1B}"/>
                  </a:ext>
                </a:extLst>
              </p:cNvPr>
              <p:cNvSpPr/>
              <p:nvPr/>
            </p:nvSpPr>
            <p:spPr>
              <a:xfrm>
                <a:off x="429637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6" name="Freeform: Shape 135">
                <a:extLst>
                  <a:ext uri="{FF2B5EF4-FFF2-40B4-BE49-F238E27FC236}">
                    <a16:creationId xmlns:a16="http://schemas.microsoft.com/office/drawing/2014/main" id="{B15ECA7D-CFBC-4E7A-A948-5D88094B5AFA}"/>
                  </a:ext>
                </a:extLst>
              </p:cNvPr>
              <p:cNvSpPr/>
              <p:nvPr/>
            </p:nvSpPr>
            <p:spPr>
              <a:xfrm>
                <a:off x="4349627"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7" name="Freeform: Shape 136">
                <a:extLst>
                  <a:ext uri="{FF2B5EF4-FFF2-40B4-BE49-F238E27FC236}">
                    <a16:creationId xmlns:a16="http://schemas.microsoft.com/office/drawing/2014/main" id="{174A12B7-5C28-4FD9-B3CA-3132522681FA}"/>
                  </a:ext>
                </a:extLst>
              </p:cNvPr>
              <p:cNvSpPr/>
              <p:nvPr/>
            </p:nvSpPr>
            <p:spPr>
              <a:xfrm>
                <a:off x="440185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8" name="Freeform: Shape 137">
                <a:extLst>
                  <a:ext uri="{FF2B5EF4-FFF2-40B4-BE49-F238E27FC236}">
                    <a16:creationId xmlns:a16="http://schemas.microsoft.com/office/drawing/2014/main" id="{0B0B77FC-3B5C-4A22-AD77-DD17BD39AF57}"/>
                  </a:ext>
                </a:extLst>
              </p:cNvPr>
              <p:cNvSpPr/>
              <p:nvPr/>
            </p:nvSpPr>
            <p:spPr>
              <a:xfrm>
                <a:off x="444690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39" name="Freeform: Shape 138">
                <a:extLst>
                  <a:ext uri="{FF2B5EF4-FFF2-40B4-BE49-F238E27FC236}">
                    <a16:creationId xmlns:a16="http://schemas.microsoft.com/office/drawing/2014/main" id="{AA69C615-3426-4574-81A7-BE51E27CCD8D}"/>
                  </a:ext>
                </a:extLst>
              </p:cNvPr>
              <p:cNvSpPr/>
              <p:nvPr/>
            </p:nvSpPr>
            <p:spPr>
              <a:xfrm>
                <a:off x="450015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0" name="Freeform: Shape 139">
                <a:extLst>
                  <a:ext uri="{FF2B5EF4-FFF2-40B4-BE49-F238E27FC236}">
                    <a16:creationId xmlns:a16="http://schemas.microsoft.com/office/drawing/2014/main" id="{676A352F-3AA9-4365-A4C0-9B53CF6FA237}"/>
                  </a:ext>
                </a:extLst>
              </p:cNvPr>
              <p:cNvSpPr/>
              <p:nvPr/>
            </p:nvSpPr>
            <p:spPr>
              <a:xfrm>
                <a:off x="4552379"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1" name="Freeform: Shape 140">
                <a:extLst>
                  <a:ext uri="{FF2B5EF4-FFF2-40B4-BE49-F238E27FC236}">
                    <a16:creationId xmlns:a16="http://schemas.microsoft.com/office/drawing/2014/main" id="{38B92D7E-E383-41DC-B0D7-EEB63218905E}"/>
                  </a:ext>
                </a:extLst>
              </p:cNvPr>
              <p:cNvSpPr/>
              <p:nvPr/>
            </p:nvSpPr>
            <p:spPr>
              <a:xfrm>
                <a:off x="4605628"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2" name="Freeform: Shape 141">
                <a:extLst>
                  <a:ext uri="{FF2B5EF4-FFF2-40B4-BE49-F238E27FC236}">
                    <a16:creationId xmlns:a16="http://schemas.microsoft.com/office/drawing/2014/main" id="{D8E2694C-BCD9-4EEB-82A3-17020FE06943}"/>
                  </a:ext>
                </a:extLst>
              </p:cNvPr>
              <p:cNvSpPr/>
              <p:nvPr/>
            </p:nvSpPr>
            <p:spPr>
              <a:xfrm>
                <a:off x="466502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3" name="Freeform: Shape 142">
                <a:extLst>
                  <a:ext uri="{FF2B5EF4-FFF2-40B4-BE49-F238E27FC236}">
                    <a16:creationId xmlns:a16="http://schemas.microsoft.com/office/drawing/2014/main" id="{0142E75A-753C-4B9E-930B-112DCF45EB2C}"/>
                  </a:ext>
                </a:extLst>
              </p:cNvPr>
              <p:cNvSpPr/>
              <p:nvPr/>
            </p:nvSpPr>
            <p:spPr>
              <a:xfrm>
                <a:off x="471724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4" name="Freeform: Shape 143">
                <a:extLst>
                  <a:ext uri="{FF2B5EF4-FFF2-40B4-BE49-F238E27FC236}">
                    <a16:creationId xmlns:a16="http://schemas.microsoft.com/office/drawing/2014/main" id="{98950777-87ED-4CE0-83C5-2166BF5FAFAD}"/>
                  </a:ext>
                </a:extLst>
              </p:cNvPr>
              <p:cNvSpPr/>
              <p:nvPr/>
            </p:nvSpPr>
            <p:spPr>
              <a:xfrm>
                <a:off x="4769468"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5" name="Freeform: Shape 144">
                <a:extLst>
                  <a:ext uri="{FF2B5EF4-FFF2-40B4-BE49-F238E27FC236}">
                    <a16:creationId xmlns:a16="http://schemas.microsoft.com/office/drawing/2014/main" id="{01D6D9E1-835B-4B8D-BFD6-94004B6B67AB}"/>
                  </a:ext>
                </a:extLst>
              </p:cNvPr>
              <p:cNvSpPr/>
              <p:nvPr/>
            </p:nvSpPr>
            <p:spPr>
              <a:xfrm>
                <a:off x="4822716"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6" name="Freeform: Shape 145">
                <a:extLst>
                  <a:ext uri="{FF2B5EF4-FFF2-40B4-BE49-F238E27FC236}">
                    <a16:creationId xmlns:a16="http://schemas.microsoft.com/office/drawing/2014/main" id="{C03E8656-EFEA-458B-999A-0118423E1F8B}"/>
                  </a:ext>
                </a:extLst>
              </p:cNvPr>
              <p:cNvSpPr/>
              <p:nvPr/>
            </p:nvSpPr>
            <p:spPr>
              <a:xfrm>
                <a:off x="486777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7" name="Freeform: Shape 146">
                <a:extLst>
                  <a:ext uri="{FF2B5EF4-FFF2-40B4-BE49-F238E27FC236}">
                    <a16:creationId xmlns:a16="http://schemas.microsoft.com/office/drawing/2014/main" id="{BAD51D51-9F12-49BD-B2D9-3110BBE5F1C7}"/>
                  </a:ext>
                </a:extLst>
              </p:cNvPr>
              <p:cNvSpPr/>
              <p:nvPr/>
            </p:nvSpPr>
            <p:spPr>
              <a:xfrm>
                <a:off x="492716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8" name="Freeform: Shape 147">
                <a:extLst>
                  <a:ext uri="{FF2B5EF4-FFF2-40B4-BE49-F238E27FC236}">
                    <a16:creationId xmlns:a16="http://schemas.microsoft.com/office/drawing/2014/main" id="{52D478F3-4E4A-4842-A4F1-EA127E3CDFDF}"/>
                  </a:ext>
                </a:extLst>
              </p:cNvPr>
              <p:cNvSpPr/>
              <p:nvPr/>
            </p:nvSpPr>
            <p:spPr>
              <a:xfrm>
                <a:off x="497324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49" name="Freeform: Shape 148">
                <a:extLst>
                  <a:ext uri="{FF2B5EF4-FFF2-40B4-BE49-F238E27FC236}">
                    <a16:creationId xmlns:a16="http://schemas.microsoft.com/office/drawing/2014/main" id="{AB9ACD9F-A013-426F-99C4-97FAEBEF23E3}"/>
                  </a:ext>
                </a:extLst>
              </p:cNvPr>
              <p:cNvSpPr/>
              <p:nvPr/>
            </p:nvSpPr>
            <p:spPr>
              <a:xfrm>
                <a:off x="5032637"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0" name="Freeform: Shape 149">
                <a:extLst>
                  <a:ext uri="{FF2B5EF4-FFF2-40B4-BE49-F238E27FC236}">
                    <a16:creationId xmlns:a16="http://schemas.microsoft.com/office/drawing/2014/main" id="{85A134E3-DEB7-45AA-8F29-8C79C19ACE80}"/>
                  </a:ext>
                </a:extLst>
              </p:cNvPr>
              <p:cNvSpPr/>
              <p:nvPr/>
            </p:nvSpPr>
            <p:spPr>
              <a:xfrm>
                <a:off x="5077693"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1" name="Freeform: Shape 150">
                <a:extLst>
                  <a:ext uri="{FF2B5EF4-FFF2-40B4-BE49-F238E27FC236}">
                    <a16:creationId xmlns:a16="http://schemas.microsoft.com/office/drawing/2014/main" id="{24378F0F-35EB-42E4-B626-53A09C1A1C3E}"/>
                  </a:ext>
                </a:extLst>
              </p:cNvPr>
              <p:cNvSpPr/>
              <p:nvPr/>
            </p:nvSpPr>
            <p:spPr>
              <a:xfrm>
                <a:off x="513810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2" name="Freeform: Shape 151">
                <a:extLst>
                  <a:ext uri="{FF2B5EF4-FFF2-40B4-BE49-F238E27FC236}">
                    <a16:creationId xmlns:a16="http://schemas.microsoft.com/office/drawing/2014/main" id="{70FE6A88-2319-4278-9040-63D359FD1C9A}"/>
                  </a:ext>
                </a:extLst>
              </p:cNvPr>
              <p:cNvSpPr/>
              <p:nvPr/>
            </p:nvSpPr>
            <p:spPr>
              <a:xfrm>
                <a:off x="518316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3" name="Freeform: Shape 152">
                <a:extLst>
                  <a:ext uri="{FF2B5EF4-FFF2-40B4-BE49-F238E27FC236}">
                    <a16:creationId xmlns:a16="http://schemas.microsoft.com/office/drawing/2014/main" id="{B790225D-B917-4A50-89B4-DE869538C9A1}"/>
                  </a:ext>
                </a:extLst>
              </p:cNvPr>
              <p:cNvSpPr/>
              <p:nvPr/>
            </p:nvSpPr>
            <p:spPr>
              <a:xfrm>
                <a:off x="5236413"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4" name="Freeform: Shape 153">
                <a:extLst>
                  <a:ext uri="{FF2B5EF4-FFF2-40B4-BE49-F238E27FC236}">
                    <a16:creationId xmlns:a16="http://schemas.microsoft.com/office/drawing/2014/main" id="{C0130E56-47A5-44DE-A227-4AC736164490}"/>
                  </a:ext>
                </a:extLst>
              </p:cNvPr>
              <p:cNvSpPr/>
              <p:nvPr/>
            </p:nvSpPr>
            <p:spPr>
              <a:xfrm>
                <a:off x="5295805"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5" name="Freeform: Shape 154">
                <a:extLst>
                  <a:ext uri="{FF2B5EF4-FFF2-40B4-BE49-F238E27FC236}">
                    <a16:creationId xmlns:a16="http://schemas.microsoft.com/office/drawing/2014/main" id="{888BDEEB-E682-4696-B87B-10E259FAB16C}"/>
                  </a:ext>
                </a:extLst>
              </p:cNvPr>
              <p:cNvSpPr/>
              <p:nvPr/>
            </p:nvSpPr>
            <p:spPr>
              <a:xfrm>
                <a:off x="534086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6" name="Freeform: Shape 155">
                <a:extLst>
                  <a:ext uri="{FF2B5EF4-FFF2-40B4-BE49-F238E27FC236}">
                    <a16:creationId xmlns:a16="http://schemas.microsoft.com/office/drawing/2014/main" id="{ED5AD32E-628C-43BE-86D3-93994CA41288}"/>
                  </a:ext>
                </a:extLst>
              </p:cNvPr>
              <p:cNvSpPr/>
              <p:nvPr/>
            </p:nvSpPr>
            <p:spPr>
              <a:xfrm>
                <a:off x="5393086"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7" name="Freeform: Shape 156">
                <a:extLst>
                  <a:ext uri="{FF2B5EF4-FFF2-40B4-BE49-F238E27FC236}">
                    <a16:creationId xmlns:a16="http://schemas.microsoft.com/office/drawing/2014/main" id="{979EA7CF-D0A4-43CE-BD64-609540C19C9C}"/>
                  </a:ext>
                </a:extLst>
              </p:cNvPr>
              <p:cNvSpPr/>
              <p:nvPr/>
            </p:nvSpPr>
            <p:spPr>
              <a:xfrm>
                <a:off x="5446334"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8" name="Freeform: Shape 157">
                <a:extLst>
                  <a:ext uri="{FF2B5EF4-FFF2-40B4-BE49-F238E27FC236}">
                    <a16:creationId xmlns:a16="http://schemas.microsoft.com/office/drawing/2014/main" id="{260621A8-6E5A-4405-BC0F-B8361DC268C7}"/>
                  </a:ext>
                </a:extLst>
              </p:cNvPr>
              <p:cNvSpPr/>
              <p:nvPr/>
            </p:nvSpPr>
            <p:spPr>
              <a:xfrm>
                <a:off x="5505726"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59" name="Freeform: Shape 158">
                <a:extLst>
                  <a:ext uri="{FF2B5EF4-FFF2-40B4-BE49-F238E27FC236}">
                    <a16:creationId xmlns:a16="http://schemas.microsoft.com/office/drawing/2014/main" id="{BFB91563-A15E-4D66-907D-42AAD78A94AC}"/>
                  </a:ext>
                </a:extLst>
              </p:cNvPr>
              <p:cNvSpPr/>
              <p:nvPr/>
            </p:nvSpPr>
            <p:spPr>
              <a:xfrm>
                <a:off x="555795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0" name="Freeform: Shape 159">
                <a:extLst>
                  <a:ext uri="{FF2B5EF4-FFF2-40B4-BE49-F238E27FC236}">
                    <a16:creationId xmlns:a16="http://schemas.microsoft.com/office/drawing/2014/main" id="{C93C818B-C0E8-4BB4-B19B-F37FE9EB8CB8}"/>
                  </a:ext>
                </a:extLst>
              </p:cNvPr>
              <p:cNvSpPr/>
              <p:nvPr/>
            </p:nvSpPr>
            <p:spPr>
              <a:xfrm>
                <a:off x="560403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1" name="Freeform: Shape 160">
                <a:extLst>
                  <a:ext uri="{FF2B5EF4-FFF2-40B4-BE49-F238E27FC236}">
                    <a16:creationId xmlns:a16="http://schemas.microsoft.com/office/drawing/2014/main" id="{73BA0C2A-AE2A-4092-AFAA-E9E7E33FC171}"/>
                  </a:ext>
                </a:extLst>
              </p:cNvPr>
              <p:cNvSpPr/>
              <p:nvPr/>
            </p:nvSpPr>
            <p:spPr>
              <a:xfrm>
                <a:off x="566342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2" name="Freeform: Shape 161">
                <a:extLst>
                  <a:ext uri="{FF2B5EF4-FFF2-40B4-BE49-F238E27FC236}">
                    <a16:creationId xmlns:a16="http://schemas.microsoft.com/office/drawing/2014/main" id="{5E71417F-7885-4CE2-987C-6C6A3509CA01}"/>
                  </a:ext>
                </a:extLst>
              </p:cNvPr>
              <p:cNvSpPr/>
              <p:nvPr/>
            </p:nvSpPr>
            <p:spPr>
              <a:xfrm>
                <a:off x="5709416" y="2596392"/>
                <a:ext cx="51200" cy="81920"/>
              </a:xfrm>
              <a:custGeom>
                <a:avLst/>
                <a:gdLst>
                  <a:gd name="connsiteX0" fmla="*/ 52822 w 51200"/>
                  <a:gd name="connsiteY0" fmla="*/ 42496 h 81920"/>
                  <a:gd name="connsiteX1" fmla="*/ 28246 w 51200"/>
                  <a:gd name="connsiteY1" fmla="*/ 76288 h 81920"/>
                  <a:gd name="connsiteX2" fmla="*/ 7766 w 51200"/>
                  <a:gd name="connsiteY2" fmla="*/ 41472 h 81920"/>
                  <a:gd name="connsiteX3" fmla="*/ 32342 w 51200"/>
                  <a:gd name="connsiteY3" fmla="*/ 7680 h 81920"/>
                  <a:gd name="connsiteX4" fmla="*/ 52822 w 51200"/>
                  <a:gd name="connsiteY4" fmla="*/ 42496 h 81920"/>
                  <a:gd name="connsiteX5" fmla="*/ 16982 w 51200"/>
                  <a:gd name="connsiteY5" fmla="*/ 42496 h 81920"/>
                  <a:gd name="connsiteX6" fmla="*/ 29270 w 51200"/>
                  <a:gd name="connsiteY6" fmla="*/ 70144 h 81920"/>
                  <a:gd name="connsiteX7" fmla="*/ 44630 w 51200"/>
                  <a:gd name="connsiteY7" fmla="*/ 43520 h 81920"/>
                  <a:gd name="connsiteX8" fmla="*/ 32342 w 51200"/>
                  <a:gd name="connsiteY8" fmla="*/ 15872 h 81920"/>
                  <a:gd name="connsiteX9" fmla="*/ 1698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822" y="42496"/>
                    </a:moveTo>
                    <a:cubicBezTo>
                      <a:pt x="51798" y="65024"/>
                      <a:pt x="42582" y="77312"/>
                      <a:pt x="28246" y="76288"/>
                    </a:cubicBezTo>
                    <a:cubicBezTo>
                      <a:pt x="14934" y="75264"/>
                      <a:pt x="6742" y="62976"/>
                      <a:pt x="7766" y="41472"/>
                    </a:cubicBezTo>
                    <a:cubicBezTo>
                      <a:pt x="8790" y="18944"/>
                      <a:pt x="19030" y="7680"/>
                      <a:pt x="32342" y="7680"/>
                    </a:cubicBezTo>
                    <a:cubicBezTo>
                      <a:pt x="46678" y="8704"/>
                      <a:pt x="53846" y="22016"/>
                      <a:pt x="52822" y="42496"/>
                    </a:cubicBezTo>
                    <a:close/>
                    <a:moveTo>
                      <a:pt x="16982" y="42496"/>
                    </a:moveTo>
                    <a:cubicBezTo>
                      <a:pt x="15958" y="59904"/>
                      <a:pt x="21078" y="70144"/>
                      <a:pt x="29270" y="70144"/>
                    </a:cubicBezTo>
                    <a:cubicBezTo>
                      <a:pt x="38486" y="70144"/>
                      <a:pt x="43606" y="59904"/>
                      <a:pt x="44630" y="43520"/>
                    </a:cubicBezTo>
                    <a:cubicBezTo>
                      <a:pt x="45654" y="27136"/>
                      <a:pt x="41558" y="15872"/>
                      <a:pt x="32342" y="15872"/>
                    </a:cubicBezTo>
                    <a:cubicBezTo>
                      <a:pt x="24150" y="14848"/>
                      <a:pt x="18006" y="24064"/>
                      <a:pt x="1698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3" name="Freeform: Shape 162">
                <a:extLst>
                  <a:ext uri="{FF2B5EF4-FFF2-40B4-BE49-F238E27FC236}">
                    <a16:creationId xmlns:a16="http://schemas.microsoft.com/office/drawing/2014/main" id="{7C05EF90-72EC-4047-B0F4-A46E9FC83C4B}"/>
                  </a:ext>
                </a:extLst>
              </p:cNvPr>
              <p:cNvSpPr/>
              <p:nvPr/>
            </p:nvSpPr>
            <p:spPr>
              <a:xfrm>
                <a:off x="5777087" y="2607656"/>
                <a:ext cx="40960" cy="81920"/>
              </a:xfrm>
              <a:custGeom>
                <a:avLst/>
                <a:gdLst>
                  <a:gd name="connsiteX0" fmla="*/ 22016 w 40960"/>
                  <a:gd name="connsiteY0" fmla="*/ 15872 h 81920"/>
                  <a:gd name="connsiteX1" fmla="*/ 22016 w 40960"/>
                  <a:gd name="connsiteY1" fmla="*/ 15872 h 81920"/>
                  <a:gd name="connsiteX2" fmla="*/ 8704 w 40960"/>
                  <a:gd name="connsiteY2" fmla="*/ 18944 h 81920"/>
                  <a:gd name="connsiteX3" fmla="*/ 8704 w 40960"/>
                  <a:gd name="connsiteY3" fmla="*/ 11776 h 81920"/>
                  <a:gd name="connsiteX4" fmla="*/ 25088 w 40960"/>
                  <a:gd name="connsiteY4" fmla="*/ 7680 h 81920"/>
                  <a:gd name="connsiteX5" fmla="*/ 33280 w 40960"/>
                  <a:gd name="connsiteY5" fmla="*/ 9728 h 81920"/>
                  <a:gd name="connsiteX6" fmla="*/ 15872 w 40960"/>
                  <a:gd name="connsiteY6" fmla="*/ 74240 h 81920"/>
                  <a:gd name="connsiteX7" fmla="*/ 7680 w 40960"/>
                  <a:gd name="connsiteY7" fmla="*/ 72192 h 81920"/>
                  <a:gd name="connsiteX8" fmla="*/ 22016 w 4096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60" h="81920">
                    <a:moveTo>
                      <a:pt x="22016" y="15872"/>
                    </a:moveTo>
                    <a:lnTo>
                      <a:pt x="22016" y="15872"/>
                    </a:lnTo>
                    <a:lnTo>
                      <a:pt x="8704" y="18944"/>
                    </a:lnTo>
                    <a:lnTo>
                      <a:pt x="8704" y="11776"/>
                    </a:lnTo>
                    <a:lnTo>
                      <a:pt x="25088" y="7680"/>
                    </a:lnTo>
                    <a:lnTo>
                      <a:pt x="33280" y="9728"/>
                    </a:lnTo>
                    <a:lnTo>
                      <a:pt x="15872" y="74240"/>
                    </a:lnTo>
                    <a:lnTo>
                      <a:pt x="7680" y="72192"/>
                    </a:lnTo>
                    <a:lnTo>
                      <a:pt x="22016" y="1587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4" name="Freeform: Shape 163">
                <a:extLst>
                  <a:ext uri="{FF2B5EF4-FFF2-40B4-BE49-F238E27FC236}">
                    <a16:creationId xmlns:a16="http://schemas.microsoft.com/office/drawing/2014/main" id="{AF5DAB0C-9884-4353-9201-ED7BF3BC9802}"/>
                  </a:ext>
                </a:extLst>
              </p:cNvPr>
              <p:cNvSpPr/>
              <p:nvPr/>
            </p:nvSpPr>
            <p:spPr>
              <a:xfrm>
                <a:off x="5823167" y="2630184"/>
                <a:ext cx="51200" cy="71680"/>
              </a:xfrm>
              <a:custGeom>
                <a:avLst/>
                <a:gdLst>
                  <a:gd name="connsiteX0" fmla="*/ 34304 w 51200"/>
                  <a:gd name="connsiteY0" fmla="*/ 14848 h 71680"/>
                  <a:gd name="connsiteX1" fmla="*/ 34304 w 51200"/>
                  <a:gd name="connsiteY1" fmla="*/ 14848 h 71680"/>
                  <a:gd name="connsiteX2" fmla="*/ 20992 w 51200"/>
                  <a:gd name="connsiteY2" fmla="*/ 14848 h 71680"/>
                  <a:gd name="connsiteX3" fmla="*/ 23040 w 51200"/>
                  <a:gd name="connsiteY3" fmla="*/ 7680 h 71680"/>
                  <a:gd name="connsiteX4" fmla="*/ 39424 w 51200"/>
                  <a:gd name="connsiteY4" fmla="*/ 7680 h 71680"/>
                  <a:gd name="connsiteX5" fmla="*/ 46592 w 51200"/>
                  <a:gd name="connsiteY5" fmla="*/ 10752 h 71680"/>
                  <a:gd name="connsiteX6" fmla="*/ 15872 w 51200"/>
                  <a:gd name="connsiteY6" fmla="*/ 70144 h 71680"/>
                  <a:gd name="connsiteX7" fmla="*/ 7680 w 51200"/>
                  <a:gd name="connsiteY7" fmla="*/ 66048 h 71680"/>
                  <a:gd name="connsiteX8" fmla="*/ 34304 w 51200"/>
                  <a:gd name="connsiteY8" fmla="*/ 14848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34304" y="14848"/>
                    </a:moveTo>
                    <a:lnTo>
                      <a:pt x="34304" y="14848"/>
                    </a:lnTo>
                    <a:lnTo>
                      <a:pt x="20992" y="14848"/>
                    </a:lnTo>
                    <a:lnTo>
                      <a:pt x="23040" y="7680"/>
                    </a:lnTo>
                    <a:lnTo>
                      <a:pt x="39424" y="7680"/>
                    </a:lnTo>
                    <a:lnTo>
                      <a:pt x="46592" y="10752"/>
                    </a:lnTo>
                    <a:lnTo>
                      <a:pt x="15872" y="70144"/>
                    </a:lnTo>
                    <a:lnTo>
                      <a:pt x="7680" y="66048"/>
                    </a:lnTo>
                    <a:lnTo>
                      <a:pt x="34304" y="14848"/>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5" name="Freeform: Shape 164">
                <a:extLst>
                  <a:ext uri="{FF2B5EF4-FFF2-40B4-BE49-F238E27FC236}">
                    <a16:creationId xmlns:a16="http://schemas.microsoft.com/office/drawing/2014/main" id="{5FC4F3A9-9E3E-42A6-9C4A-8D731D892A5F}"/>
                  </a:ext>
                </a:extLst>
              </p:cNvPr>
              <p:cNvSpPr/>
              <p:nvPr/>
            </p:nvSpPr>
            <p:spPr>
              <a:xfrm>
                <a:off x="5857777" y="2654554"/>
                <a:ext cx="61440" cy="71680"/>
              </a:xfrm>
              <a:custGeom>
                <a:avLst/>
                <a:gdLst>
                  <a:gd name="connsiteX0" fmla="*/ 44544 w 61440"/>
                  <a:gd name="connsiteY0" fmla="*/ 16896 h 71680"/>
                  <a:gd name="connsiteX1" fmla="*/ 44544 w 61440"/>
                  <a:gd name="connsiteY1" fmla="*/ 16896 h 71680"/>
                  <a:gd name="connsiteX2" fmla="*/ 31232 w 61440"/>
                  <a:gd name="connsiteY2" fmla="*/ 13824 h 71680"/>
                  <a:gd name="connsiteX3" fmla="*/ 34304 w 61440"/>
                  <a:gd name="connsiteY3" fmla="*/ 7680 h 71680"/>
                  <a:gd name="connsiteX4" fmla="*/ 50688 w 61440"/>
                  <a:gd name="connsiteY4" fmla="*/ 10752 h 71680"/>
                  <a:gd name="connsiteX5" fmla="*/ 56832 w 61440"/>
                  <a:gd name="connsiteY5" fmla="*/ 15872 h 71680"/>
                  <a:gd name="connsiteX6" fmla="*/ 14848 w 61440"/>
                  <a:gd name="connsiteY6" fmla="*/ 67072 h 71680"/>
                  <a:gd name="connsiteX7" fmla="*/ 7680 w 61440"/>
                  <a:gd name="connsiteY7" fmla="*/ 61952 h 71680"/>
                  <a:gd name="connsiteX8" fmla="*/ 44544 w 61440"/>
                  <a:gd name="connsiteY8" fmla="*/ 16896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40" h="71680">
                    <a:moveTo>
                      <a:pt x="44544" y="16896"/>
                    </a:moveTo>
                    <a:lnTo>
                      <a:pt x="44544" y="16896"/>
                    </a:lnTo>
                    <a:lnTo>
                      <a:pt x="31232" y="13824"/>
                    </a:lnTo>
                    <a:lnTo>
                      <a:pt x="34304" y="7680"/>
                    </a:lnTo>
                    <a:lnTo>
                      <a:pt x="50688" y="10752"/>
                    </a:lnTo>
                    <a:lnTo>
                      <a:pt x="56832" y="15872"/>
                    </a:lnTo>
                    <a:lnTo>
                      <a:pt x="14848" y="67072"/>
                    </a:lnTo>
                    <a:lnTo>
                      <a:pt x="7680" y="61952"/>
                    </a:lnTo>
                    <a:lnTo>
                      <a:pt x="44544"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6" name="Freeform: Shape 165">
                <a:extLst>
                  <a:ext uri="{FF2B5EF4-FFF2-40B4-BE49-F238E27FC236}">
                    <a16:creationId xmlns:a16="http://schemas.microsoft.com/office/drawing/2014/main" id="{F6B9AD2F-3E77-4A5D-9172-0F8BD44628E2}"/>
                  </a:ext>
                </a:extLst>
              </p:cNvPr>
              <p:cNvSpPr/>
              <p:nvPr/>
            </p:nvSpPr>
            <p:spPr>
              <a:xfrm>
                <a:off x="5887510" y="2695607"/>
                <a:ext cx="71680" cy="71680"/>
              </a:xfrm>
              <a:custGeom>
                <a:avLst/>
                <a:gdLst>
                  <a:gd name="connsiteX0" fmla="*/ 53723 w 71680"/>
                  <a:gd name="connsiteY0" fmla="*/ 53667 h 71680"/>
                  <a:gd name="connsiteX1" fmla="*/ 11739 w 71680"/>
                  <a:gd name="connsiteY1" fmla="*/ 57763 h 71680"/>
                  <a:gd name="connsiteX2" fmla="*/ 25051 w 71680"/>
                  <a:gd name="connsiteY2" fmla="*/ 18851 h 71680"/>
                  <a:gd name="connsiteX3" fmla="*/ 67035 w 71680"/>
                  <a:gd name="connsiteY3" fmla="*/ 15779 h 71680"/>
                  <a:gd name="connsiteX4" fmla="*/ 53723 w 71680"/>
                  <a:gd name="connsiteY4" fmla="*/ 53667 h 71680"/>
                  <a:gd name="connsiteX5" fmla="*/ 31195 w 71680"/>
                  <a:gd name="connsiteY5" fmla="*/ 26019 h 71680"/>
                  <a:gd name="connsiteX6" fmla="*/ 17883 w 71680"/>
                  <a:gd name="connsiteY6" fmla="*/ 53667 h 71680"/>
                  <a:gd name="connsiteX7" fmla="*/ 47579 w 71680"/>
                  <a:gd name="connsiteY7" fmla="*/ 47523 h 71680"/>
                  <a:gd name="connsiteX8" fmla="*/ 60891 w 71680"/>
                  <a:gd name="connsiteY8" fmla="*/ 19875 h 71680"/>
                  <a:gd name="connsiteX9" fmla="*/ 31195 w 71680"/>
                  <a:gd name="connsiteY9" fmla="*/ 26019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71680">
                    <a:moveTo>
                      <a:pt x="53723" y="53667"/>
                    </a:moveTo>
                    <a:cubicBezTo>
                      <a:pt x="36315" y="68003"/>
                      <a:pt x="20955" y="69027"/>
                      <a:pt x="11739" y="57763"/>
                    </a:cubicBezTo>
                    <a:cubicBezTo>
                      <a:pt x="3547" y="47523"/>
                      <a:pt x="7643" y="33187"/>
                      <a:pt x="25051" y="18851"/>
                    </a:cubicBezTo>
                    <a:cubicBezTo>
                      <a:pt x="42459" y="4515"/>
                      <a:pt x="57819" y="4515"/>
                      <a:pt x="67035" y="15779"/>
                    </a:cubicBezTo>
                    <a:cubicBezTo>
                      <a:pt x="75227" y="27043"/>
                      <a:pt x="71131" y="40355"/>
                      <a:pt x="53723" y="53667"/>
                    </a:cubicBezTo>
                    <a:close/>
                    <a:moveTo>
                      <a:pt x="31195" y="26019"/>
                    </a:moveTo>
                    <a:cubicBezTo>
                      <a:pt x="17883" y="37283"/>
                      <a:pt x="12763" y="47523"/>
                      <a:pt x="17883" y="53667"/>
                    </a:cubicBezTo>
                    <a:cubicBezTo>
                      <a:pt x="24027" y="60835"/>
                      <a:pt x="34267" y="57763"/>
                      <a:pt x="47579" y="47523"/>
                    </a:cubicBezTo>
                    <a:cubicBezTo>
                      <a:pt x="60891" y="37283"/>
                      <a:pt x="66011" y="27043"/>
                      <a:pt x="60891" y="19875"/>
                    </a:cubicBezTo>
                    <a:cubicBezTo>
                      <a:pt x="55771" y="13731"/>
                      <a:pt x="44507" y="14755"/>
                      <a:pt x="31195" y="26019"/>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7" name="Freeform: Shape 166">
                <a:extLst>
                  <a:ext uri="{FF2B5EF4-FFF2-40B4-BE49-F238E27FC236}">
                    <a16:creationId xmlns:a16="http://schemas.microsoft.com/office/drawing/2014/main" id="{9431F4D2-C674-4640-B71F-28805EDD2020}"/>
                  </a:ext>
                </a:extLst>
              </p:cNvPr>
              <p:cNvSpPr/>
              <p:nvPr/>
            </p:nvSpPr>
            <p:spPr>
              <a:xfrm>
                <a:off x="5917169" y="2745690"/>
                <a:ext cx="71680" cy="61440"/>
              </a:xfrm>
              <a:custGeom>
                <a:avLst/>
                <a:gdLst>
                  <a:gd name="connsiteX0" fmla="*/ 60928 w 71680"/>
                  <a:gd name="connsiteY0" fmla="*/ 20992 h 61440"/>
                  <a:gd name="connsiteX1" fmla="*/ 60928 w 71680"/>
                  <a:gd name="connsiteY1" fmla="*/ 20992 h 61440"/>
                  <a:gd name="connsiteX2" fmla="*/ 49664 w 71680"/>
                  <a:gd name="connsiteY2" fmla="*/ 12800 h 61440"/>
                  <a:gd name="connsiteX3" fmla="*/ 54784 w 71680"/>
                  <a:gd name="connsiteY3" fmla="*/ 7680 h 61440"/>
                  <a:gd name="connsiteX4" fmla="*/ 68096 w 71680"/>
                  <a:gd name="connsiteY4" fmla="*/ 16896 h 61440"/>
                  <a:gd name="connsiteX5" fmla="*/ 71168 w 71680"/>
                  <a:gd name="connsiteY5" fmla="*/ 24064 h 61440"/>
                  <a:gd name="connsiteX6" fmla="*/ 11776 w 71680"/>
                  <a:gd name="connsiteY6" fmla="*/ 53760 h 61440"/>
                  <a:gd name="connsiteX7" fmla="*/ 7680 w 71680"/>
                  <a:gd name="connsiteY7" fmla="*/ 45568 h 61440"/>
                  <a:gd name="connsiteX8" fmla="*/ 60928 w 71680"/>
                  <a:gd name="connsiteY8" fmla="*/ 20992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60928" y="20992"/>
                    </a:moveTo>
                    <a:lnTo>
                      <a:pt x="60928" y="20992"/>
                    </a:lnTo>
                    <a:lnTo>
                      <a:pt x="49664" y="12800"/>
                    </a:lnTo>
                    <a:lnTo>
                      <a:pt x="54784" y="7680"/>
                    </a:lnTo>
                    <a:lnTo>
                      <a:pt x="68096" y="16896"/>
                    </a:lnTo>
                    <a:lnTo>
                      <a:pt x="71168" y="24064"/>
                    </a:lnTo>
                    <a:lnTo>
                      <a:pt x="11776" y="53760"/>
                    </a:lnTo>
                    <a:lnTo>
                      <a:pt x="7680" y="45568"/>
                    </a:lnTo>
                    <a:lnTo>
                      <a:pt x="60928" y="2099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8" name="Freeform: Shape 167">
                <a:extLst>
                  <a:ext uri="{FF2B5EF4-FFF2-40B4-BE49-F238E27FC236}">
                    <a16:creationId xmlns:a16="http://schemas.microsoft.com/office/drawing/2014/main" id="{A9886D39-A095-4571-95F0-F0E1DB7B36FA}"/>
                  </a:ext>
                </a:extLst>
              </p:cNvPr>
              <p:cNvSpPr/>
              <p:nvPr/>
            </p:nvSpPr>
            <p:spPr>
              <a:xfrm>
                <a:off x="5934001" y="2800214"/>
                <a:ext cx="81920" cy="61440"/>
              </a:xfrm>
              <a:custGeom>
                <a:avLst/>
                <a:gdLst>
                  <a:gd name="connsiteX0" fmla="*/ 48192 w 81920"/>
                  <a:gd name="connsiteY0" fmla="*/ 53509 h 61440"/>
                  <a:gd name="connsiteX1" fmla="*/ 8256 w 81920"/>
                  <a:gd name="connsiteY1" fmla="*/ 39173 h 61440"/>
                  <a:gd name="connsiteX2" fmla="*/ 35904 w 81920"/>
                  <a:gd name="connsiteY2" fmla="*/ 9477 h 61440"/>
                  <a:gd name="connsiteX3" fmla="*/ 74816 w 81920"/>
                  <a:gd name="connsiteY3" fmla="*/ 23813 h 61440"/>
                  <a:gd name="connsiteX4" fmla="*/ 48192 w 81920"/>
                  <a:gd name="connsiteY4" fmla="*/ 53509 h 61440"/>
                  <a:gd name="connsiteX5" fmla="*/ 38976 w 81920"/>
                  <a:gd name="connsiteY5" fmla="*/ 18693 h 61440"/>
                  <a:gd name="connsiteX6" fmla="*/ 16448 w 81920"/>
                  <a:gd name="connsiteY6" fmla="*/ 38149 h 61440"/>
                  <a:gd name="connsiteX7" fmla="*/ 47168 w 81920"/>
                  <a:gd name="connsiteY7" fmla="*/ 44293 h 61440"/>
                  <a:gd name="connsiteX8" fmla="*/ 69696 w 81920"/>
                  <a:gd name="connsiteY8" fmla="*/ 24837 h 61440"/>
                  <a:gd name="connsiteX9" fmla="*/ 38976 w 81920"/>
                  <a:gd name="connsiteY9" fmla="*/ 18693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20" h="61440">
                    <a:moveTo>
                      <a:pt x="48192" y="53509"/>
                    </a:moveTo>
                    <a:cubicBezTo>
                      <a:pt x="26688" y="58629"/>
                      <a:pt x="12352" y="53509"/>
                      <a:pt x="8256" y="39173"/>
                    </a:cubicBezTo>
                    <a:cubicBezTo>
                      <a:pt x="5184" y="26885"/>
                      <a:pt x="14400" y="14597"/>
                      <a:pt x="35904" y="9477"/>
                    </a:cubicBezTo>
                    <a:cubicBezTo>
                      <a:pt x="57408" y="4357"/>
                      <a:pt x="71744" y="10501"/>
                      <a:pt x="74816" y="23813"/>
                    </a:cubicBezTo>
                    <a:cubicBezTo>
                      <a:pt x="78912" y="38149"/>
                      <a:pt x="69696" y="48389"/>
                      <a:pt x="48192" y="53509"/>
                    </a:cubicBezTo>
                    <a:close/>
                    <a:moveTo>
                      <a:pt x="38976" y="18693"/>
                    </a:moveTo>
                    <a:cubicBezTo>
                      <a:pt x="22592" y="22789"/>
                      <a:pt x="14400" y="30981"/>
                      <a:pt x="16448" y="38149"/>
                    </a:cubicBezTo>
                    <a:cubicBezTo>
                      <a:pt x="18496" y="47365"/>
                      <a:pt x="29760" y="48389"/>
                      <a:pt x="47168" y="44293"/>
                    </a:cubicBezTo>
                    <a:cubicBezTo>
                      <a:pt x="63552" y="40197"/>
                      <a:pt x="72768" y="34053"/>
                      <a:pt x="69696" y="24837"/>
                    </a:cubicBezTo>
                    <a:cubicBezTo>
                      <a:pt x="67648" y="17669"/>
                      <a:pt x="56384" y="14597"/>
                      <a:pt x="38976" y="18693"/>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69" name="Freeform: Shape 168">
                <a:extLst>
                  <a:ext uri="{FF2B5EF4-FFF2-40B4-BE49-F238E27FC236}">
                    <a16:creationId xmlns:a16="http://schemas.microsoft.com/office/drawing/2014/main" id="{7F1CC527-341A-46FF-BC16-1FFF1BA179D2}"/>
                  </a:ext>
                </a:extLst>
              </p:cNvPr>
              <p:cNvSpPr/>
              <p:nvPr/>
            </p:nvSpPr>
            <p:spPr>
              <a:xfrm>
                <a:off x="5942769" y="2863451"/>
                <a:ext cx="81920" cy="30720"/>
              </a:xfrm>
              <a:custGeom>
                <a:avLst/>
                <a:gdLst>
                  <a:gd name="connsiteX0" fmla="*/ 66048 w 81920"/>
                  <a:gd name="connsiteY0" fmla="*/ 20992 h 30720"/>
                  <a:gd name="connsiteX1" fmla="*/ 66048 w 81920"/>
                  <a:gd name="connsiteY1" fmla="*/ 20992 h 30720"/>
                  <a:gd name="connsiteX2" fmla="*/ 58880 w 81920"/>
                  <a:gd name="connsiteY2" fmla="*/ 9728 h 30720"/>
                  <a:gd name="connsiteX3" fmla="*/ 66048 w 81920"/>
                  <a:gd name="connsiteY3" fmla="*/ 7680 h 30720"/>
                  <a:gd name="connsiteX4" fmla="*/ 74240 w 81920"/>
                  <a:gd name="connsiteY4" fmla="*/ 22016 h 30720"/>
                  <a:gd name="connsiteX5" fmla="*/ 74240 w 81920"/>
                  <a:gd name="connsiteY5" fmla="*/ 29184 h 30720"/>
                  <a:gd name="connsiteX6" fmla="*/ 7680 w 81920"/>
                  <a:gd name="connsiteY6" fmla="*/ 31232 h 30720"/>
                  <a:gd name="connsiteX7" fmla="*/ 7680 w 81920"/>
                  <a:gd name="connsiteY7" fmla="*/ 23040 h 30720"/>
                  <a:gd name="connsiteX8" fmla="*/ 66048 w 81920"/>
                  <a:gd name="connsiteY8" fmla="*/ 20992 h 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20" h="30720">
                    <a:moveTo>
                      <a:pt x="66048" y="20992"/>
                    </a:moveTo>
                    <a:lnTo>
                      <a:pt x="66048" y="20992"/>
                    </a:lnTo>
                    <a:lnTo>
                      <a:pt x="58880" y="9728"/>
                    </a:lnTo>
                    <a:lnTo>
                      <a:pt x="66048" y="7680"/>
                    </a:lnTo>
                    <a:lnTo>
                      <a:pt x="74240" y="22016"/>
                    </a:lnTo>
                    <a:lnTo>
                      <a:pt x="74240" y="29184"/>
                    </a:lnTo>
                    <a:lnTo>
                      <a:pt x="7680" y="31232"/>
                    </a:lnTo>
                    <a:lnTo>
                      <a:pt x="7680" y="23040"/>
                    </a:lnTo>
                    <a:lnTo>
                      <a:pt x="66048" y="20992"/>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grpSp>
        <p:grpSp>
          <p:nvGrpSpPr>
            <p:cNvPr id="55" name="Group 54">
              <a:extLst>
                <a:ext uri="{FF2B5EF4-FFF2-40B4-BE49-F238E27FC236}">
                  <a16:creationId xmlns:a16="http://schemas.microsoft.com/office/drawing/2014/main" id="{F9706BD2-BF59-44BA-996C-BA2A43437734}"/>
                </a:ext>
              </a:extLst>
            </p:cNvPr>
            <p:cNvGrpSpPr/>
            <p:nvPr/>
          </p:nvGrpSpPr>
          <p:grpSpPr>
            <a:xfrm>
              <a:off x="6176128" y="3640908"/>
              <a:ext cx="4066181" cy="653703"/>
              <a:chOff x="6106281" y="2468391"/>
              <a:chExt cx="2655774" cy="426955"/>
            </a:xfrm>
          </p:grpSpPr>
          <p:sp>
            <p:nvSpPr>
              <p:cNvPr id="56" name="Freeform: Shape 55">
                <a:extLst>
                  <a:ext uri="{FF2B5EF4-FFF2-40B4-BE49-F238E27FC236}">
                    <a16:creationId xmlns:a16="http://schemas.microsoft.com/office/drawing/2014/main" id="{4D42053C-8FE7-4014-BBD2-494EAE6283A3}"/>
                  </a:ext>
                </a:extLst>
              </p:cNvPr>
              <p:cNvSpPr/>
              <p:nvPr/>
            </p:nvSpPr>
            <p:spPr>
              <a:xfrm>
                <a:off x="6106281" y="2844146"/>
                <a:ext cx="81920" cy="51200"/>
              </a:xfrm>
              <a:custGeom>
                <a:avLst/>
                <a:gdLst>
                  <a:gd name="connsiteX0" fmla="*/ 46103 w 81920"/>
                  <a:gd name="connsiteY0" fmla="*/ 9813 h 51200"/>
                  <a:gd name="connsiteX1" fmla="*/ 74775 w 81920"/>
                  <a:gd name="connsiteY1" fmla="*/ 38485 h 51200"/>
                  <a:gd name="connsiteX2" fmla="*/ 36887 w 81920"/>
                  <a:gd name="connsiteY2" fmla="*/ 50774 h 51200"/>
                  <a:gd name="connsiteX3" fmla="*/ 8215 w 81920"/>
                  <a:gd name="connsiteY3" fmla="*/ 22101 h 51200"/>
                  <a:gd name="connsiteX4" fmla="*/ 46103 w 81920"/>
                  <a:gd name="connsiteY4" fmla="*/ 9813 h 51200"/>
                  <a:gd name="connsiteX5" fmla="*/ 39959 w 81920"/>
                  <a:gd name="connsiteY5" fmla="*/ 42582 h 51200"/>
                  <a:gd name="connsiteX6" fmla="*/ 69655 w 81920"/>
                  <a:gd name="connsiteY6" fmla="*/ 36437 h 51200"/>
                  <a:gd name="connsiteX7" fmla="*/ 46103 w 81920"/>
                  <a:gd name="connsiteY7" fmla="*/ 18005 h 51200"/>
                  <a:gd name="connsiteX8" fmla="*/ 16407 w 81920"/>
                  <a:gd name="connsiteY8" fmla="*/ 24149 h 51200"/>
                  <a:gd name="connsiteX9" fmla="*/ 39959 w 81920"/>
                  <a:gd name="connsiteY9" fmla="*/ 42582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20" h="51200">
                    <a:moveTo>
                      <a:pt x="46103" y="9813"/>
                    </a:moveTo>
                    <a:cubicBezTo>
                      <a:pt x="67607" y="14933"/>
                      <a:pt x="78871" y="25173"/>
                      <a:pt x="74775" y="38485"/>
                    </a:cubicBezTo>
                    <a:cubicBezTo>
                      <a:pt x="71703" y="49750"/>
                      <a:pt x="58391" y="54870"/>
                      <a:pt x="36887" y="50774"/>
                    </a:cubicBezTo>
                    <a:cubicBezTo>
                      <a:pt x="15383" y="45654"/>
                      <a:pt x="5143" y="34389"/>
                      <a:pt x="8215" y="22101"/>
                    </a:cubicBezTo>
                    <a:cubicBezTo>
                      <a:pt x="11287" y="8789"/>
                      <a:pt x="25623" y="4693"/>
                      <a:pt x="46103" y="9813"/>
                    </a:cubicBezTo>
                    <a:close/>
                    <a:moveTo>
                      <a:pt x="39959" y="42582"/>
                    </a:moveTo>
                    <a:cubicBezTo>
                      <a:pt x="56343" y="46677"/>
                      <a:pt x="67607" y="44630"/>
                      <a:pt x="69655" y="36437"/>
                    </a:cubicBezTo>
                    <a:cubicBezTo>
                      <a:pt x="71703" y="28245"/>
                      <a:pt x="62487" y="22101"/>
                      <a:pt x="46103" y="18005"/>
                    </a:cubicBezTo>
                    <a:cubicBezTo>
                      <a:pt x="29719" y="13909"/>
                      <a:pt x="18455" y="14933"/>
                      <a:pt x="16407" y="24149"/>
                    </a:cubicBezTo>
                    <a:cubicBezTo>
                      <a:pt x="13335" y="31317"/>
                      <a:pt x="21527" y="38485"/>
                      <a:pt x="39959" y="42582"/>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57" name="Freeform: Shape 56">
                <a:extLst>
                  <a:ext uri="{FF2B5EF4-FFF2-40B4-BE49-F238E27FC236}">
                    <a16:creationId xmlns:a16="http://schemas.microsoft.com/office/drawing/2014/main" id="{831033DA-B0B1-4ED1-BA6B-CDC8F508883A}"/>
                  </a:ext>
                </a:extLst>
              </p:cNvPr>
              <p:cNvSpPr/>
              <p:nvPr/>
            </p:nvSpPr>
            <p:spPr>
              <a:xfrm>
                <a:off x="6125248" y="2794024"/>
                <a:ext cx="71680" cy="40960"/>
              </a:xfrm>
              <a:custGeom>
                <a:avLst/>
                <a:gdLst>
                  <a:gd name="connsiteX0" fmla="*/ 14848 w 71680"/>
                  <a:gd name="connsiteY0" fmla="*/ 17920 h 40960"/>
                  <a:gd name="connsiteX1" fmla="*/ 14848 w 71680"/>
                  <a:gd name="connsiteY1" fmla="*/ 17920 h 40960"/>
                  <a:gd name="connsiteX2" fmla="*/ 16896 w 71680"/>
                  <a:gd name="connsiteY2" fmla="*/ 30208 h 40960"/>
                  <a:gd name="connsiteX3" fmla="*/ 9728 w 71680"/>
                  <a:gd name="connsiteY3" fmla="*/ 29184 h 40960"/>
                  <a:gd name="connsiteX4" fmla="*/ 7680 w 71680"/>
                  <a:gd name="connsiteY4" fmla="*/ 13824 h 40960"/>
                  <a:gd name="connsiteX5" fmla="*/ 10752 w 71680"/>
                  <a:gd name="connsiteY5" fmla="*/ 7680 h 40960"/>
                  <a:gd name="connsiteX6" fmla="*/ 72192 w 71680"/>
                  <a:gd name="connsiteY6" fmla="*/ 33280 h 40960"/>
                  <a:gd name="connsiteX7" fmla="*/ 69120 w 71680"/>
                  <a:gd name="connsiteY7" fmla="*/ 40448 h 40960"/>
                  <a:gd name="connsiteX8" fmla="*/ 14848 w 71680"/>
                  <a:gd name="connsiteY8" fmla="*/ 17920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40960">
                    <a:moveTo>
                      <a:pt x="14848" y="17920"/>
                    </a:moveTo>
                    <a:lnTo>
                      <a:pt x="14848" y="17920"/>
                    </a:lnTo>
                    <a:lnTo>
                      <a:pt x="16896" y="30208"/>
                    </a:lnTo>
                    <a:lnTo>
                      <a:pt x="9728" y="29184"/>
                    </a:lnTo>
                    <a:lnTo>
                      <a:pt x="7680" y="13824"/>
                    </a:lnTo>
                    <a:lnTo>
                      <a:pt x="10752" y="7680"/>
                    </a:lnTo>
                    <a:lnTo>
                      <a:pt x="72192" y="33280"/>
                    </a:lnTo>
                    <a:lnTo>
                      <a:pt x="69120" y="40448"/>
                    </a:lnTo>
                    <a:lnTo>
                      <a:pt x="14848" y="17920"/>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58" name="Freeform: Shape 57">
                <a:extLst>
                  <a:ext uri="{FF2B5EF4-FFF2-40B4-BE49-F238E27FC236}">
                    <a16:creationId xmlns:a16="http://schemas.microsoft.com/office/drawing/2014/main" id="{62BBDB89-CE83-408A-8041-650B8189CEDB}"/>
                  </a:ext>
                </a:extLst>
              </p:cNvPr>
              <p:cNvSpPr/>
              <p:nvPr/>
            </p:nvSpPr>
            <p:spPr>
              <a:xfrm>
                <a:off x="6148544" y="2739364"/>
                <a:ext cx="71680" cy="61440"/>
              </a:xfrm>
              <a:custGeom>
                <a:avLst/>
                <a:gdLst>
                  <a:gd name="connsiteX0" fmla="*/ 49920 w 71680"/>
                  <a:gd name="connsiteY0" fmla="*/ 16261 h 61440"/>
                  <a:gd name="connsiteX1" fmla="*/ 68352 w 71680"/>
                  <a:gd name="connsiteY1" fmla="*/ 53125 h 61440"/>
                  <a:gd name="connsiteX2" fmla="*/ 28416 w 71680"/>
                  <a:gd name="connsiteY2" fmla="*/ 52101 h 61440"/>
                  <a:gd name="connsiteX3" fmla="*/ 9984 w 71680"/>
                  <a:gd name="connsiteY3" fmla="*/ 15237 h 61440"/>
                  <a:gd name="connsiteX4" fmla="*/ 49920 w 71680"/>
                  <a:gd name="connsiteY4" fmla="*/ 16261 h 61440"/>
                  <a:gd name="connsiteX5" fmla="*/ 32512 w 71680"/>
                  <a:gd name="connsiteY5" fmla="*/ 45957 h 61440"/>
                  <a:gd name="connsiteX6" fmla="*/ 62208 w 71680"/>
                  <a:gd name="connsiteY6" fmla="*/ 50053 h 61440"/>
                  <a:gd name="connsiteX7" fmla="*/ 45824 w 71680"/>
                  <a:gd name="connsiteY7" fmla="*/ 24453 h 61440"/>
                  <a:gd name="connsiteX8" fmla="*/ 16128 w 71680"/>
                  <a:gd name="connsiteY8" fmla="*/ 20357 h 61440"/>
                  <a:gd name="connsiteX9" fmla="*/ 32512 w 71680"/>
                  <a:gd name="connsiteY9" fmla="*/ 45957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61440">
                    <a:moveTo>
                      <a:pt x="49920" y="16261"/>
                    </a:moveTo>
                    <a:cubicBezTo>
                      <a:pt x="69376" y="28549"/>
                      <a:pt x="75520" y="41861"/>
                      <a:pt x="68352" y="53125"/>
                    </a:cubicBezTo>
                    <a:cubicBezTo>
                      <a:pt x="62208" y="63365"/>
                      <a:pt x="46848" y="63365"/>
                      <a:pt x="28416" y="52101"/>
                    </a:cubicBezTo>
                    <a:cubicBezTo>
                      <a:pt x="9984" y="39813"/>
                      <a:pt x="3840" y="26501"/>
                      <a:pt x="9984" y="15237"/>
                    </a:cubicBezTo>
                    <a:cubicBezTo>
                      <a:pt x="17152" y="4997"/>
                      <a:pt x="31488" y="4997"/>
                      <a:pt x="49920" y="16261"/>
                    </a:cubicBezTo>
                    <a:close/>
                    <a:moveTo>
                      <a:pt x="32512" y="45957"/>
                    </a:moveTo>
                    <a:cubicBezTo>
                      <a:pt x="46848" y="55173"/>
                      <a:pt x="58112" y="56197"/>
                      <a:pt x="62208" y="50053"/>
                    </a:cubicBezTo>
                    <a:cubicBezTo>
                      <a:pt x="66304" y="42885"/>
                      <a:pt x="60160" y="33669"/>
                      <a:pt x="45824" y="24453"/>
                    </a:cubicBezTo>
                    <a:cubicBezTo>
                      <a:pt x="31488" y="16261"/>
                      <a:pt x="21248" y="13189"/>
                      <a:pt x="16128" y="20357"/>
                    </a:cubicBezTo>
                    <a:cubicBezTo>
                      <a:pt x="12032" y="26501"/>
                      <a:pt x="17152" y="35717"/>
                      <a:pt x="32512" y="45957"/>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59" name="Freeform: Shape 58">
                <a:extLst>
                  <a:ext uri="{FF2B5EF4-FFF2-40B4-BE49-F238E27FC236}">
                    <a16:creationId xmlns:a16="http://schemas.microsoft.com/office/drawing/2014/main" id="{528315B9-42C1-49C9-9767-486264D23F9E}"/>
                  </a:ext>
                </a:extLst>
              </p:cNvPr>
              <p:cNvSpPr/>
              <p:nvPr/>
            </p:nvSpPr>
            <p:spPr>
              <a:xfrm>
                <a:off x="6181568" y="2698792"/>
                <a:ext cx="71680" cy="61440"/>
              </a:xfrm>
              <a:custGeom>
                <a:avLst/>
                <a:gdLst>
                  <a:gd name="connsiteX0" fmla="*/ 16896 w 71680"/>
                  <a:gd name="connsiteY0" fmla="*/ 18944 h 61440"/>
                  <a:gd name="connsiteX1" fmla="*/ 16896 w 71680"/>
                  <a:gd name="connsiteY1" fmla="*/ 18944 h 61440"/>
                  <a:gd name="connsiteX2" fmla="*/ 13824 w 71680"/>
                  <a:gd name="connsiteY2" fmla="*/ 31232 h 61440"/>
                  <a:gd name="connsiteX3" fmla="*/ 7680 w 71680"/>
                  <a:gd name="connsiteY3" fmla="*/ 28160 h 61440"/>
                  <a:gd name="connsiteX4" fmla="*/ 10752 w 71680"/>
                  <a:gd name="connsiteY4" fmla="*/ 12800 h 61440"/>
                  <a:gd name="connsiteX5" fmla="*/ 15872 w 71680"/>
                  <a:gd name="connsiteY5" fmla="*/ 7680 h 61440"/>
                  <a:gd name="connsiteX6" fmla="*/ 65024 w 71680"/>
                  <a:gd name="connsiteY6" fmla="*/ 51712 h 61440"/>
                  <a:gd name="connsiteX7" fmla="*/ 59904 w 71680"/>
                  <a:gd name="connsiteY7" fmla="*/ 57856 h 61440"/>
                  <a:gd name="connsiteX8" fmla="*/ 16896 w 71680"/>
                  <a:gd name="connsiteY8" fmla="*/ 18944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16896" y="18944"/>
                    </a:moveTo>
                    <a:lnTo>
                      <a:pt x="16896" y="18944"/>
                    </a:lnTo>
                    <a:lnTo>
                      <a:pt x="13824" y="31232"/>
                    </a:lnTo>
                    <a:lnTo>
                      <a:pt x="7680" y="28160"/>
                    </a:lnTo>
                    <a:lnTo>
                      <a:pt x="10752" y="12800"/>
                    </a:lnTo>
                    <a:lnTo>
                      <a:pt x="15872" y="7680"/>
                    </a:lnTo>
                    <a:lnTo>
                      <a:pt x="65024" y="51712"/>
                    </a:lnTo>
                    <a:lnTo>
                      <a:pt x="59904" y="57856"/>
                    </a:lnTo>
                    <a:lnTo>
                      <a:pt x="16896" y="18944"/>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0" name="Freeform: Shape 59">
                <a:extLst>
                  <a:ext uri="{FF2B5EF4-FFF2-40B4-BE49-F238E27FC236}">
                    <a16:creationId xmlns:a16="http://schemas.microsoft.com/office/drawing/2014/main" id="{69DFD0F9-1374-4220-9EDF-B41549B5E063}"/>
                  </a:ext>
                </a:extLst>
              </p:cNvPr>
              <p:cNvSpPr/>
              <p:nvPr/>
            </p:nvSpPr>
            <p:spPr>
              <a:xfrm>
                <a:off x="6221784" y="2659109"/>
                <a:ext cx="61440" cy="71680"/>
              </a:xfrm>
              <a:custGeom>
                <a:avLst/>
                <a:gdLst>
                  <a:gd name="connsiteX0" fmla="*/ 50409 w 61440"/>
                  <a:gd name="connsiteY0" fmla="*/ 24835 h 71680"/>
                  <a:gd name="connsiteX1" fmla="*/ 55529 w 61440"/>
                  <a:gd name="connsiteY1" fmla="*/ 65795 h 71680"/>
                  <a:gd name="connsiteX2" fmla="*/ 18664 w 61440"/>
                  <a:gd name="connsiteY2" fmla="*/ 51459 h 71680"/>
                  <a:gd name="connsiteX3" fmla="*/ 14569 w 61440"/>
                  <a:gd name="connsiteY3" fmla="*/ 11523 h 71680"/>
                  <a:gd name="connsiteX4" fmla="*/ 50409 w 61440"/>
                  <a:gd name="connsiteY4" fmla="*/ 24835 h 71680"/>
                  <a:gd name="connsiteX5" fmla="*/ 24809 w 61440"/>
                  <a:gd name="connsiteY5" fmla="*/ 46339 h 71680"/>
                  <a:gd name="connsiteX6" fmla="*/ 51433 w 61440"/>
                  <a:gd name="connsiteY6" fmla="*/ 59651 h 71680"/>
                  <a:gd name="connsiteX7" fmla="*/ 44265 w 61440"/>
                  <a:gd name="connsiteY7" fmla="*/ 29955 h 71680"/>
                  <a:gd name="connsiteX8" fmla="*/ 17640 w 61440"/>
                  <a:gd name="connsiteY8" fmla="*/ 16643 h 71680"/>
                  <a:gd name="connsiteX9" fmla="*/ 24809 w 61440"/>
                  <a:gd name="connsiteY9" fmla="*/ 46339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71680">
                    <a:moveTo>
                      <a:pt x="50409" y="24835"/>
                    </a:moveTo>
                    <a:cubicBezTo>
                      <a:pt x="64745" y="42243"/>
                      <a:pt x="65769" y="57603"/>
                      <a:pt x="55529" y="65795"/>
                    </a:cubicBezTo>
                    <a:cubicBezTo>
                      <a:pt x="46313" y="72963"/>
                      <a:pt x="31976" y="68867"/>
                      <a:pt x="18664" y="51459"/>
                    </a:cubicBezTo>
                    <a:cubicBezTo>
                      <a:pt x="5353" y="34051"/>
                      <a:pt x="4329" y="18691"/>
                      <a:pt x="14569" y="11523"/>
                    </a:cubicBezTo>
                    <a:cubicBezTo>
                      <a:pt x="23785" y="3331"/>
                      <a:pt x="37096" y="8451"/>
                      <a:pt x="50409" y="24835"/>
                    </a:cubicBezTo>
                    <a:close/>
                    <a:moveTo>
                      <a:pt x="24809" y="46339"/>
                    </a:moveTo>
                    <a:cubicBezTo>
                      <a:pt x="35049" y="59651"/>
                      <a:pt x="45289" y="64771"/>
                      <a:pt x="51433" y="59651"/>
                    </a:cubicBezTo>
                    <a:cubicBezTo>
                      <a:pt x="58601" y="54531"/>
                      <a:pt x="54505" y="43267"/>
                      <a:pt x="44265" y="29955"/>
                    </a:cubicBezTo>
                    <a:cubicBezTo>
                      <a:pt x="34025" y="16643"/>
                      <a:pt x="24809" y="11523"/>
                      <a:pt x="17640" y="16643"/>
                    </a:cubicBezTo>
                    <a:cubicBezTo>
                      <a:pt x="11496" y="21763"/>
                      <a:pt x="13544" y="32003"/>
                      <a:pt x="24809" y="46339"/>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1" name="Freeform: Shape 60">
                <a:extLst>
                  <a:ext uri="{FF2B5EF4-FFF2-40B4-BE49-F238E27FC236}">
                    <a16:creationId xmlns:a16="http://schemas.microsoft.com/office/drawing/2014/main" id="{929AB925-2ACC-4405-A505-88686BAC9CD0}"/>
                  </a:ext>
                </a:extLst>
              </p:cNvPr>
              <p:cNvSpPr/>
              <p:nvPr/>
            </p:nvSpPr>
            <p:spPr>
              <a:xfrm>
                <a:off x="6266560" y="2629160"/>
                <a:ext cx="51200" cy="71680"/>
              </a:xfrm>
              <a:custGeom>
                <a:avLst/>
                <a:gdLst>
                  <a:gd name="connsiteX0" fmla="*/ 19968 w 51200"/>
                  <a:gd name="connsiteY0" fmla="*/ 18944 h 71680"/>
                  <a:gd name="connsiteX1" fmla="*/ 19968 w 51200"/>
                  <a:gd name="connsiteY1" fmla="*/ 18944 h 71680"/>
                  <a:gd name="connsiteX2" fmla="*/ 12800 w 51200"/>
                  <a:gd name="connsiteY2" fmla="*/ 29184 h 71680"/>
                  <a:gd name="connsiteX3" fmla="*/ 7680 w 51200"/>
                  <a:gd name="connsiteY3" fmla="*/ 24064 h 71680"/>
                  <a:gd name="connsiteX4" fmla="*/ 15872 w 51200"/>
                  <a:gd name="connsiteY4" fmla="*/ 10752 h 71680"/>
                  <a:gd name="connsiteX5" fmla="*/ 22016 w 51200"/>
                  <a:gd name="connsiteY5" fmla="*/ 7680 h 71680"/>
                  <a:gd name="connsiteX6" fmla="*/ 52736 w 51200"/>
                  <a:gd name="connsiteY6" fmla="*/ 67072 h 71680"/>
                  <a:gd name="connsiteX7" fmla="*/ 45568 w 51200"/>
                  <a:gd name="connsiteY7" fmla="*/ 71168 h 71680"/>
                  <a:gd name="connsiteX8" fmla="*/ 19968 w 51200"/>
                  <a:gd name="connsiteY8" fmla="*/ 18944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19968" y="18944"/>
                    </a:moveTo>
                    <a:lnTo>
                      <a:pt x="19968" y="18944"/>
                    </a:lnTo>
                    <a:lnTo>
                      <a:pt x="12800" y="29184"/>
                    </a:lnTo>
                    <a:lnTo>
                      <a:pt x="7680" y="24064"/>
                    </a:lnTo>
                    <a:lnTo>
                      <a:pt x="15872" y="10752"/>
                    </a:lnTo>
                    <a:lnTo>
                      <a:pt x="22016" y="7680"/>
                    </a:lnTo>
                    <a:lnTo>
                      <a:pt x="52736" y="67072"/>
                    </a:lnTo>
                    <a:lnTo>
                      <a:pt x="45568" y="71168"/>
                    </a:lnTo>
                    <a:lnTo>
                      <a:pt x="19968" y="18944"/>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2" name="Freeform: Shape 61">
                <a:extLst>
                  <a:ext uri="{FF2B5EF4-FFF2-40B4-BE49-F238E27FC236}">
                    <a16:creationId xmlns:a16="http://schemas.microsoft.com/office/drawing/2014/main" id="{5EAF784F-E4DE-484B-9D31-08AF81A9AA19}"/>
                  </a:ext>
                </a:extLst>
              </p:cNvPr>
              <p:cNvSpPr/>
              <p:nvPr/>
            </p:nvSpPr>
            <p:spPr>
              <a:xfrm>
                <a:off x="6317180" y="2608751"/>
                <a:ext cx="51200" cy="81920"/>
              </a:xfrm>
              <a:custGeom>
                <a:avLst/>
                <a:gdLst>
                  <a:gd name="connsiteX0" fmla="*/ 50244 w 51200"/>
                  <a:gd name="connsiteY0" fmla="*/ 34233 h 81920"/>
                  <a:gd name="connsiteX1" fmla="*/ 40004 w 51200"/>
                  <a:gd name="connsiteY1" fmla="*/ 74169 h 81920"/>
                  <a:gd name="connsiteX2" fmla="*/ 10308 w 51200"/>
                  <a:gd name="connsiteY2" fmla="*/ 47545 h 81920"/>
                  <a:gd name="connsiteX3" fmla="*/ 20548 w 51200"/>
                  <a:gd name="connsiteY3" fmla="*/ 8633 h 81920"/>
                  <a:gd name="connsiteX4" fmla="*/ 50244 w 51200"/>
                  <a:gd name="connsiteY4" fmla="*/ 34233 h 81920"/>
                  <a:gd name="connsiteX5" fmla="*/ 18500 w 51200"/>
                  <a:gd name="connsiteY5" fmla="*/ 45497 h 81920"/>
                  <a:gd name="connsiteX6" fmla="*/ 37957 w 51200"/>
                  <a:gd name="connsiteY6" fmla="*/ 68025 h 81920"/>
                  <a:gd name="connsiteX7" fmla="*/ 42053 w 51200"/>
                  <a:gd name="connsiteY7" fmla="*/ 38329 h 81920"/>
                  <a:gd name="connsiteX8" fmla="*/ 22597 w 51200"/>
                  <a:gd name="connsiteY8" fmla="*/ 15801 h 81920"/>
                  <a:gd name="connsiteX9" fmla="*/ 18500 w 51200"/>
                  <a:gd name="connsiteY9" fmla="*/ 45497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0244" y="34233"/>
                    </a:moveTo>
                    <a:cubicBezTo>
                      <a:pt x="56389" y="55737"/>
                      <a:pt x="53317" y="70073"/>
                      <a:pt x="40004" y="74169"/>
                    </a:cubicBezTo>
                    <a:cubicBezTo>
                      <a:pt x="28740" y="77241"/>
                      <a:pt x="17477" y="68025"/>
                      <a:pt x="10308" y="47545"/>
                    </a:cubicBezTo>
                    <a:cubicBezTo>
                      <a:pt x="4164" y="26041"/>
                      <a:pt x="9284" y="11705"/>
                      <a:pt x="20548" y="8633"/>
                    </a:cubicBezTo>
                    <a:cubicBezTo>
                      <a:pt x="32837" y="4537"/>
                      <a:pt x="44100" y="13753"/>
                      <a:pt x="50244" y="34233"/>
                    </a:cubicBezTo>
                    <a:close/>
                    <a:moveTo>
                      <a:pt x="18500" y="45497"/>
                    </a:moveTo>
                    <a:cubicBezTo>
                      <a:pt x="23620" y="61881"/>
                      <a:pt x="30789" y="70073"/>
                      <a:pt x="37957" y="68025"/>
                    </a:cubicBezTo>
                    <a:cubicBezTo>
                      <a:pt x="46149" y="65977"/>
                      <a:pt x="47173" y="53689"/>
                      <a:pt x="42053" y="38329"/>
                    </a:cubicBezTo>
                    <a:cubicBezTo>
                      <a:pt x="36933" y="22969"/>
                      <a:pt x="30789" y="13753"/>
                      <a:pt x="22597" y="15801"/>
                    </a:cubicBezTo>
                    <a:cubicBezTo>
                      <a:pt x="15428" y="16825"/>
                      <a:pt x="12357" y="28089"/>
                      <a:pt x="18500" y="45497"/>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3" name="Freeform: Shape 62">
                <a:extLst>
                  <a:ext uri="{FF2B5EF4-FFF2-40B4-BE49-F238E27FC236}">
                    <a16:creationId xmlns:a16="http://schemas.microsoft.com/office/drawing/2014/main" id="{232D6F77-76D0-4CF6-8297-0F202B9838C3}"/>
                  </a:ext>
                </a:extLst>
              </p:cNvPr>
              <p:cNvSpPr/>
              <p:nvPr/>
            </p:nvSpPr>
            <p:spPr>
              <a:xfrm>
                <a:off x="6374080" y="2598440"/>
                <a:ext cx="40960" cy="81920"/>
              </a:xfrm>
              <a:custGeom>
                <a:avLst/>
                <a:gdLst>
                  <a:gd name="connsiteX0" fmla="*/ 19968 w 40960"/>
                  <a:gd name="connsiteY0" fmla="*/ 16896 h 81920"/>
                  <a:gd name="connsiteX1" fmla="*/ 19968 w 40960"/>
                  <a:gd name="connsiteY1" fmla="*/ 16896 h 81920"/>
                  <a:gd name="connsiteX2" fmla="*/ 9728 w 40960"/>
                  <a:gd name="connsiteY2" fmla="*/ 24064 h 81920"/>
                  <a:gd name="connsiteX3" fmla="*/ 7680 w 40960"/>
                  <a:gd name="connsiteY3" fmla="*/ 16896 h 81920"/>
                  <a:gd name="connsiteX4" fmla="*/ 19968 w 40960"/>
                  <a:gd name="connsiteY4" fmla="*/ 8704 h 81920"/>
                  <a:gd name="connsiteX5" fmla="*/ 27136 w 40960"/>
                  <a:gd name="connsiteY5" fmla="*/ 7680 h 81920"/>
                  <a:gd name="connsiteX6" fmla="*/ 34304 w 40960"/>
                  <a:gd name="connsiteY6" fmla="*/ 74240 h 81920"/>
                  <a:gd name="connsiteX7" fmla="*/ 26112 w 40960"/>
                  <a:gd name="connsiteY7" fmla="*/ 75264 h 81920"/>
                  <a:gd name="connsiteX8" fmla="*/ 19968 w 4096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60" h="81920">
                    <a:moveTo>
                      <a:pt x="19968" y="16896"/>
                    </a:moveTo>
                    <a:lnTo>
                      <a:pt x="19968" y="16896"/>
                    </a:lnTo>
                    <a:lnTo>
                      <a:pt x="9728" y="24064"/>
                    </a:lnTo>
                    <a:lnTo>
                      <a:pt x="7680" y="16896"/>
                    </a:lnTo>
                    <a:lnTo>
                      <a:pt x="19968" y="8704"/>
                    </a:lnTo>
                    <a:lnTo>
                      <a:pt x="27136" y="7680"/>
                    </a:lnTo>
                    <a:lnTo>
                      <a:pt x="34304" y="74240"/>
                    </a:lnTo>
                    <a:lnTo>
                      <a:pt x="26112" y="75264"/>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4" name="Freeform: Shape 63">
                <a:extLst>
                  <a:ext uri="{FF2B5EF4-FFF2-40B4-BE49-F238E27FC236}">
                    <a16:creationId xmlns:a16="http://schemas.microsoft.com/office/drawing/2014/main" id="{29C99271-84F1-4221-A2BB-B85F037D1CD1}"/>
                  </a:ext>
                </a:extLst>
              </p:cNvPr>
              <p:cNvSpPr/>
              <p:nvPr/>
            </p:nvSpPr>
            <p:spPr>
              <a:xfrm>
                <a:off x="641913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5" name="Freeform: Shape 64">
                <a:extLst>
                  <a:ext uri="{FF2B5EF4-FFF2-40B4-BE49-F238E27FC236}">
                    <a16:creationId xmlns:a16="http://schemas.microsoft.com/office/drawing/2014/main" id="{F2F82C1A-163D-4B8C-9769-B0A88F7BBCC0}"/>
                  </a:ext>
                </a:extLst>
              </p:cNvPr>
              <p:cNvSpPr/>
              <p:nvPr/>
            </p:nvSpPr>
            <p:spPr>
              <a:xfrm>
                <a:off x="647443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6" name="Freeform: Shape 65">
                <a:extLst>
                  <a:ext uri="{FF2B5EF4-FFF2-40B4-BE49-F238E27FC236}">
                    <a16:creationId xmlns:a16="http://schemas.microsoft.com/office/drawing/2014/main" id="{AA7272F8-494D-46ED-A326-38454803534B}"/>
                  </a:ext>
                </a:extLst>
              </p:cNvPr>
              <p:cNvSpPr/>
              <p:nvPr/>
            </p:nvSpPr>
            <p:spPr>
              <a:xfrm>
                <a:off x="651641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7" name="Freeform: Shape 66">
                <a:extLst>
                  <a:ext uri="{FF2B5EF4-FFF2-40B4-BE49-F238E27FC236}">
                    <a16:creationId xmlns:a16="http://schemas.microsoft.com/office/drawing/2014/main" id="{D10E12EC-827B-42DA-8F8D-FCE8DAA7489D}"/>
                  </a:ext>
                </a:extLst>
              </p:cNvPr>
              <p:cNvSpPr/>
              <p:nvPr/>
            </p:nvSpPr>
            <p:spPr>
              <a:xfrm>
                <a:off x="656556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8" name="Freeform: Shape 67">
                <a:extLst>
                  <a:ext uri="{FF2B5EF4-FFF2-40B4-BE49-F238E27FC236}">
                    <a16:creationId xmlns:a16="http://schemas.microsoft.com/office/drawing/2014/main" id="{8BA3AD34-EB6F-475F-AEDE-CFF3A82A5597}"/>
                  </a:ext>
                </a:extLst>
              </p:cNvPr>
              <p:cNvSpPr/>
              <p:nvPr/>
            </p:nvSpPr>
            <p:spPr>
              <a:xfrm>
                <a:off x="661369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69" name="Freeform: Shape 68">
                <a:extLst>
                  <a:ext uri="{FF2B5EF4-FFF2-40B4-BE49-F238E27FC236}">
                    <a16:creationId xmlns:a16="http://schemas.microsoft.com/office/drawing/2014/main" id="{254A6BC1-7D68-46D9-8181-0EEB1F3B0C04}"/>
                  </a:ext>
                </a:extLst>
              </p:cNvPr>
              <p:cNvSpPr/>
              <p:nvPr/>
            </p:nvSpPr>
            <p:spPr>
              <a:xfrm>
                <a:off x="666796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0" name="Freeform: Shape 69">
                <a:extLst>
                  <a:ext uri="{FF2B5EF4-FFF2-40B4-BE49-F238E27FC236}">
                    <a16:creationId xmlns:a16="http://schemas.microsoft.com/office/drawing/2014/main" id="{6323488F-A573-4EEB-B8F4-7A91C7E16246}"/>
                  </a:ext>
                </a:extLst>
              </p:cNvPr>
              <p:cNvSpPr/>
              <p:nvPr/>
            </p:nvSpPr>
            <p:spPr>
              <a:xfrm>
                <a:off x="671097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1" name="Freeform: Shape 70">
                <a:extLst>
                  <a:ext uri="{FF2B5EF4-FFF2-40B4-BE49-F238E27FC236}">
                    <a16:creationId xmlns:a16="http://schemas.microsoft.com/office/drawing/2014/main" id="{9F1C69CE-1F9A-4E76-B28B-4AC1406ECE0F}"/>
                  </a:ext>
                </a:extLst>
              </p:cNvPr>
              <p:cNvSpPr/>
              <p:nvPr/>
            </p:nvSpPr>
            <p:spPr>
              <a:xfrm>
                <a:off x="676524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2" name="Freeform: Shape 71">
                <a:extLst>
                  <a:ext uri="{FF2B5EF4-FFF2-40B4-BE49-F238E27FC236}">
                    <a16:creationId xmlns:a16="http://schemas.microsoft.com/office/drawing/2014/main" id="{D7B603E5-1B06-4290-A6D6-F75E7E43BEF8}"/>
                  </a:ext>
                </a:extLst>
              </p:cNvPr>
              <p:cNvSpPr/>
              <p:nvPr/>
            </p:nvSpPr>
            <p:spPr>
              <a:xfrm>
                <a:off x="681440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3" name="Freeform: Shape 72">
                <a:extLst>
                  <a:ext uri="{FF2B5EF4-FFF2-40B4-BE49-F238E27FC236}">
                    <a16:creationId xmlns:a16="http://schemas.microsoft.com/office/drawing/2014/main" id="{937BCB5A-10EC-4970-A3D2-EF8112276C1F}"/>
                  </a:ext>
                </a:extLst>
              </p:cNvPr>
              <p:cNvSpPr/>
              <p:nvPr/>
            </p:nvSpPr>
            <p:spPr>
              <a:xfrm>
                <a:off x="685741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5" name="Freeform: Shape 74">
                <a:extLst>
                  <a:ext uri="{FF2B5EF4-FFF2-40B4-BE49-F238E27FC236}">
                    <a16:creationId xmlns:a16="http://schemas.microsoft.com/office/drawing/2014/main" id="{A57FBDB9-6F5B-4C59-A695-FF218A5B89B5}"/>
                  </a:ext>
                </a:extLst>
              </p:cNvPr>
              <p:cNvSpPr/>
              <p:nvPr/>
            </p:nvSpPr>
            <p:spPr>
              <a:xfrm>
                <a:off x="691168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6" name="Freeform: Shape 75">
                <a:extLst>
                  <a:ext uri="{FF2B5EF4-FFF2-40B4-BE49-F238E27FC236}">
                    <a16:creationId xmlns:a16="http://schemas.microsoft.com/office/drawing/2014/main" id="{CC4B746E-2F7D-4CC5-9D7F-430BA4CB9931}"/>
                  </a:ext>
                </a:extLst>
              </p:cNvPr>
              <p:cNvSpPr/>
              <p:nvPr/>
            </p:nvSpPr>
            <p:spPr>
              <a:xfrm>
                <a:off x="695469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7" name="Freeform: Shape 76">
                <a:extLst>
                  <a:ext uri="{FF2B5EF4-FFF2-40B4-BE49-F238E27FC236}">
                    <a16:creationId xmlns:a16="http://schemas.microsoft.com/office/drawing/2014/main" id="{1F0720B5-271A-46F9-AEE0-EBEB3CD33F67}"/>
                  </a:ext>
                </a:extLst>
              </p:cNvPr>
              <p:cNvSpPr/>
              <p:nvPr/>
            </p:nvSpPr>
            <p:spPr>
              <a:xfrm>
                <a:off x="700896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8" name="Freeform: Shape 77">
                <a:extLst>
                  <a:ext uri="{FF2B5EF4-FFF2-40B4-BE49-F238E27FC236}">
                    <a16:creationId xmlns:a16="http://schemas.microsoft.com/office/drawing/2014/main" id="{951B8FF7-D113-4C04-83A0-907B617D88A1}"/>
                  </a:ext>
                </a:extLst>
              </p:cNvPr>
              <p:cNvSpPr/>
              <p:nvPr/>
            </p:nvSpPr>
            <p:spPr>
              <a:xfrm>
                <a:off x="705709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79" name="Freeform: Shape 78">
                <a:extLst>
                  <a:ext uri="{FF2B5EF4-FFF2-40B4-BE49-F238E27FC236}">
                    <a16:creationId xmlns:a16="http://schemas.microsoft.com/office/drawing/2014/main" id="{FF7D46F1-C6A5-4F3F-8C9C-8AA77CEB4EEB}"/>
                  </a:ext>
                </a:extLst>
              </p:cNvPr>
              <p:cNvSpPr/>
              <p:nvPr/>
            </p:nvSpPr>
            <p:spPr>
              <a:xfrm>
                <a:off x="710009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0" name="Freeform: Shape 79">
                <a:extLst>
                  <a:ext uri="{FF2B5EF4-FFF2-40B4-BE49-F238E27FC236}">
                    <a16:creationId xmlns:a16="http://schemas.microsoft.com/office/drawing/2014/main" id="{990BA0FF-4BC7-46FA-B70F-DD5D823CC970}"/>
                  </a:ext>
                </a:extLst>
              </p:cNvPr>
              <p:cNvSpPr/>
              <p:nvPr/>
            </p:nvSpPr>
            <p:spPr>
              <a:xfrm>
                <a:off x="715437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1" name="Freeform: Shape 80">
                <a:extLst>
                  <a:ext uri="{FF2B5EF4-FFF2-40B4-BE49-F238E27FC236}">
                    <a16:creationId xmlns:a16="http://schemas.microsoft.com/office/drawing/2014/main" id="{D6BCD04B-EA5A-43E1-A904-20F83E219817}"/>
                  </a:ext>
                </a:extLst>
              </p:cNvPr>
              <p:cNvSpPr/>
              <p:nvPr/>
            </p:nvSpPr>
            <p:spPr>
              <a:xfrm>
                <a:off x="719737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2" name="Freeform: Shape 81">
                <a:extLst>
                  <a:ext uri="{FF2B5EF4-FFF2-40B4-BE49-F238E27FC236}">
                    <a16:creationId xmlns:a16="http://schemas.microsoft.com/office/drawing/2014/main" id="{BED9215B-4D87-463F-90D7-4BE69C3522AB}"/>
                  </a:ext>
                </a:extLst>
              </p:cNvPr>
              <p:cNvSpPr/>
              <p:nvPr/>
            </p:nvSpPr>
            <p:spPr>
              <a:xfrm>
                <a:off x="725165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3" name="Freeform: Shape 82">
                <a:extLst>
                  <a:ext uri="{FF2B5EF4-FFF2-40B4-BE49-F238E27FC236}">
                    <a16:creationId xmlns:a16="http://schemas.microsoft.com/office/drawing/2014/main" id="{A53CD6F6-6003-4D44-AF3C-D2653AFB0ACE}"/>
                  </a:ext>
                </a:extLst>
              </p:cNvPr>
              <p:cNvSpPr/>
              <p:nvPr/>
            </p:nvSpPr>
            <p:spPr>
              <a:xfrm>
                <a:off x="730080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4" name="Freeform: Shape 83">
                <a:extLst>
                  <a:ext uri="{FF2B5EF4-FFF2-40B4-BE49-F238E27FC236}">
                    <a16:creationId xmlns:a16="http://schemas.microsoft.com/office/drawing/2014/main" id="{C15AF0E0-0FE8-4B77-9F76-55BC8B61DED5}"/>
                  </a:ext>
                </a:extLst>
              </p:cNvPr>
              <p:cNvSpPr/>
              <p:nvPr/>
            </p:nvSpPr>
            <p:spPr>
              <a:xfrm>
                <a:off x="734278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5" name="Freeform: Shape 84">
                <a:extLst>
                  <a:ext uri="{FF2B5EF4-FFF2-40B4-BE49-F238E27FC236}">
                    <a16:creationId xmlns:a16="http://schemas.microsoft.com/office/drawing/2014/main" id="{C7F8E87A-ACEB-4477-9798-3AD340CDCE03}"/>
                  </a:ext>
                </a:extLst>
              </p:cNvPr>
              <p:cNvSpPr/>
              <p:nvPr/>
            </p:nvSpPr>
            <p:spPr>
              <a:xfrm>
                <a:off x="739808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6" name="Freeform: Shape 85">
                <a:extLst>
                  <a:ext uri="{FF2B5EF4-FFF2-40B4-BE49-F238E27FC236}">
                    <a16:creationId xmlns:a16="http://schemas.microsoft.com/office/drawing/2014/main" id="{873C8689-723D-42EF-9ECC-F5705350CDF0}"/>
                  </a:ext>
                </a:extLst>
              </p:cNvPr>
              <p:cNvSpPr/>
              <p:nvPr/>
            </p:nvSpPr>
            <p:spPr>
              <a:xfrm>
                <a:off x="744006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8" name="Freeform: Shape 87">
                <a:extLst>
                  <a:ext uri="{FF2B5EF4-FFF2-40B4-BE49-F238E27FC236}">
                    <a16:creationId xmlns:a16="http://schemas.microsoft.com/office/drawing/2014/main" id="{24D59D36-81A6-438A-85BC-B5F79F8A693C}"/>
                  </a:ext>
                </a:extLst>
              </p:cNvPr>
              <p:cNvSpPr/>
              <p:nvPr/>
            </p:nvSpPr>
            <p:spPr>
              <a:xfrm>
                <a:off x="749434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89" name="Freeform: Shape 88">
                <a:extLst>
                  <a:ext uri="{FF2B5EF4-FFF2-40B4-BE49-F238E27FC236}">
                    <a16:creationId xmlns:a16="http://schemas.microsoft.com/office/drawing/2014/main" id="{00CE69B1-3DEF-4C58-888C-CEEFA24BEEBB}"/>
                  </a:ext>
                </a:extLst>
              </p:cNvPr>
              <p:cNvSpPr/>
              <p:nvPr/>
            </p:nvSpPr>
            <p:spPr>
              <a:xfrm>
                <a:off x="754349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0" name="Freeform: Shape 89">
                <a:extLst>
                  <a:ext uri="{FF2B5EF4-FFF2-40B4-BE49-F238E27FC236}">
                    <a16:creationId xmlns:a16="http://schemas.microsoft.com/office/drawing/2014/main" id="{B41C99AD-3106-40A9-81D1-2E6F29CEC399}"/>
                  </a:ext>
                </a:extLst>
              </p:cNvPr>
              <p:cNvSpPr/>
              <p:nvPr/>
            </p:nvSpPr>
            <p:spPr>
              <a:xfrm>
                <a:off x="758650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1" name="Freeform: Shape 90">
                <a:extLst>
                  <a:ext uri="{FF2B5EF4-FFF2-40B4-BE49-F238E27FC236}">
                    <a16:creationId xmlns:a16="http://schemas.microsoft.com/office/drawing/2014/main" id="{ED5BC04C-81E4-4C3A-84B6-CBE4D17B382F}"/>
                  </a:ext>
                </a:extLst>
              </p:cNvPr>
              <p:cNvSpPr/>
              <p:nvPr/>
            </p:nvSpPr>
            <p:spPr>
              <a:xfrm>
                <a:off x="764077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2" name="Freeform: Shape 91">
                <a:extLst>
                  <a:ext uri="{FF2B5EF4-FFF2-40B4-BE49-F238E27FC236}">
                    <a16:creationId xmlns:a16="http://schemas.microsoft.com/office/drawing/2014/main" id="{3D87D59B-2411-44AE-9065-9E0D90C8813A}"/>
                  </a:ext>
                </a:extLst>
              </p:cNvPr>
              <p:cNvSpPr/>
              <p:nvPr/>
            </p:nvSpPr>
            <p:spPr>
              <a:xfrm>
                <a:off x="768378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3" name="Freeform: Shape 92">
                <a:extLst>
                  <a:ext uri="{FF2B5EF4-FFF2-40B4-BE49-F238E27FC236}">
                    <a16:creationId xmlns:a16="http://schemas.microsoft.com/office/drawing/2014/main" id="{196A0E2D-13CB-4728-BDA4-1289D7038EF0}"/>
                  </a:ext>
                </a:extLst>
              </p:cNvPr>
              <p:cNvSpPr/>
              <p:nvPr/>
            </p:nvSpPr>
            <p:spPr>
              <a:xfrm>
                <a:off x="773190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4" name="Freeform: Shape 93">
                <a:extLst>
                  <a:ext uri="{FF2B5EF4-FFF2-40B4-BE49-F238E27FC236}">
                    <a16:creationId xmlns:a16="http://schemas.microsoft.com/office/drawing/2014/main" id="{F06D5BBB-4AB2-4B30-BAB6-2C9F773558EC}"/>
                  </a:ext>
                </a:extLst>
              </p:cNvPr>
              <p:cNvSpPr/>
              <p:nvPr/>
            </p:nvSpPr>
            <p:spPr>
              <a:xfrm>
                <a:off x="778618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5" name="Freeform: Shape 94">
                <a:extLst>
                  <a:ext uri="{FF2B5EF4-FFF2-40B4-BE49-F238E27FC236}">
                    <a16:creationId xmlns:a16="http://schemas.microsoft.com/office/drawing/2014/main" id="{3DAA2EEF-896D-4D2A-BFC4-D5C30BA4FD92}"/>
                  </a:ext>
                </a:extLst>
              </p:cNvPr>
              <p:cNvSpPr/>
              <p:nvPr/>
            </p:nvSpPr>
            <p:spPr>
              <a:xfrm>
                <a:off x="782918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6" name="Freeform: Shape 95">
                <a:extLst>
                  <a:ext uri="{FF2B5EF4-FFF2-40B4-BE49-F238E27FC236}">
                    <a16:creationId xmlns:a16="http://schemas.microsoft.com/office/drawing/2014/main" id="{D8836BF0-D4C4-4724-BB48-DFE117F4C0EA}"/>
                  </a:ext>
                </a:extLst>
              </p:cNvPr>
              <p:cNvSpPr/>
              <p:nvPr/>
            </p:nvSpPr>
            <p:spPr>
              <a:xfrm>
                <a:off x="788346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7" name="Freeform: Shape 96">
                <a:extLst>
                  <a:ext uri="{FF2B5EF4-FFF2-40B4-BE49-F238E27FC236}">
                    <a16:creationId xmlns:a16="http://schemas.microsoft.com/office/drawing/2014/main" id="{56C3C7CD-2DAA-4603-986B-7B1AD4C96C05}"/>
                  </a:ext>
                </a:extLst>
              </p:cNvPr>
              <p:cNvSpPr/>
              <p:nvPr/>
            </p:nvSpPr>
            <p:spPr>
              <a:xfrm>
                <a:off x="792646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8" name="Freeform: Shape 97">
                <a:extLst>
                  <a:ext uri="{FF2B5EF4-FFF2-40B4-BE49-F238E27FC236}">
                    <a16:creationId xmlns:a16="http://schemas.microsoft.com/office/drawing/2014/main" id="{FFFB53DE-06A7-497B-B418-48F7CA2236A5}"/>
                  </a:ext>
                </a:extLst>
              </p:cNvPr>
              <p:cNvSpPr/>
              <p:nvPr/>
            </p:nvSpPr>
            <p:spPr>
              <a:xfrm>
                <a:off x="798074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20992" y="74240"/>
                    </a:lnTo>
                    <a:lnTo>
                      <a:pt x="20992"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99" name="Freeform: Shape 98">
                <a:extLst>
                  <a:ext uri="{FF2B5EF4-FFF2-40B4-BE49-F238E27FC236}">
                    <a16:creationId xmlns:a16="http://schemas.microsoft.com/office/drawing/2014/main" id="{20AA1629-936E-4F08-9C6D-098CEBDC65B6}"/>
                  </a:ext>
                </a:extLst>
              </p:cNvPr>
              <p:cNvSpPr/>
              <p:nvPr/>
            </p:nvSpPr>
            <p:spPr>
              <a:xfrm>
                <a:off x="802989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0" name="Freeform: Shape 99">
                <a:extLst>
                  <a:ext uri="{FF2B5EF4-FFF2-40B4-BE49-F238E27FC236}">
                    <a16:creationId xmlns:a16="http://schemas.microsoft.com/office/drawing/2014/main" id="{16F73E7D-A166-41DD-B603-B8842BEE7340}"/>
                  </a:ext>
                </a:extLst>
              </p:cNvPr>
              <p:cNvSpPr/>
              <p:nvPr/>
            </p:nvSpPr>
            <p:spPr>
              <a:xfrm>
                <a:off x="807187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1" name="Freeform: Shape 100">
                <a:extLst>
                  <a:ext uri="{FF2B5EF4-FFF2-40B4-BE49-F238E27FC236}">
                    <a16:creationId xmlns:a16="http://schemas.microsoft.com/office/drawing/2014/main" id="{34575066-707C-42EF-82AC-13B3CB66114C}"/>
                  </a:ext>
                </a:extLst>
              </p:cNvPr>
              <p:cNvSpPr/>
              <p:nvPr/>
            </p:nvSpPr>
            <p:spPr>
              <a:xfrm>
                <a:off x="812717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2" name="Freeform: Shape 101">
                <a:extLst>
                  <a:ext uri="{FF2B5EF4-FFF2-40B4-BE49-F238E27FC236}">
                    <a16:creationId xmlns:a16="http://schemas.microsoft.com/office/drawing/2014/main" id="{AE1A2792-507F-47D9-9F67-BDE3E6232457}"/>
                  </a:ext>
                </a:extLst>
              </p:cNvPr>
              <p:cNvSpPr/>
              <p:nvPr/>
            </p:nvSpPr>
            <p:spPr>
              <a:xfrm>
                <a:off x="8170181"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3" name="Freeform: Shape 102">
                <a:extLst>
                  <a:ext uri="{FF2B5EF4-FFF2-40B4-BE49-F238E27FC236}">
                    <a16:creationId xmlns:a16="http://schemas.microsoft.com/office/drawing/2014/main" id="{5F1D6581-23F3-45C8-B5D3-59B0EF38C195}"/>
                  </a:ext>
                </a:extLst>
              </p:cNvPr>
              <p:cNvSpPr/>
              <p:nvPr/>
            </p:nvSpPr>
            <p:spPr>
              <a:xfrm>
                <a:off x="822445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4" name="Freeform: Shape 103">
                <a:extLst>
                  <a:ext uri="{FF2B5EF4-FFF2-40B4-BE49-F238E27FC236}">
                    <a16:creationId xmlns:a16="http://schemas.microsoft.com/office/drawing/2014/main" id="{F79A7865-B871-4AF2-9D89-FD153A627300}"/>
                  </a:ext>
                </a:extLst>
              </p:cNvPr>
              <p:cNvSpPr/>
              <p:nvPr/>
            </p:nvSpPr>
            <p:spPr>
              <a:xfrm>
                <a:off x="826643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5" name="Freeform: Shape 104">
                <a:extLst>
                  <a:ext uri="{FF2B5EF4-FFF2-40B4-BE49-F238E27FC236}">
                    <a16:creationId xmlns:a16="http://schemas.microsoft.com/office/drawing/2014/main" id="{BE07DFF8-A655-4C0E-B47D-FEF1554D50E8}"/>
                  </a:ext>
                </a:extLst>
              </p:cNvPr>
              <p:cNvSpPr/>
              <p:nvPr/>
            </p:nvSpPr>
            <p:spPr>
              <a:xfrm>
                <a:off x="832173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6" name="Freeform: Shape 105">
                <a:extLst>
                  <a:ext uri="{FF2B5EF4-FFF2-40B4-BE49-F238E27FC236}">
                    <a16:creationId xmlns:a16="http://schemas.microsoft.com/office/drawing/2014/main" id="{CCCA0A1E-B9C7-4935-B726-66362D42B82B}"/>
                  </a:ext>
                </a:extLst>
              </p:cNvPr>
              <p:cNvSpPr/>
              <p:nvPr/>
            </p:nvSpPr>
            <p:spPr>
              <a:xfrm>
                <a:off x="836371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7" name="Freeform: Shape 106">
                <a:extLst>
                  <a:ext uri="{FF2B5EF4-FFF2-40B4-BE49-F238E27FC236}">
                    <a16:creationId xmlns:a16="http://schemas.microsoft.com/office/drawing/2014/main" id="{B332ACDF-BF34-4A18-BE81-EE0E518B3BAE}"/>
                  </a:ext>
                </a:extLst>
              </p:cNvPr>
              <p:cNvSpPr/>
              <p:nvPr/>
            </p:nvSpPr>
            <p:spPr>
              <a:xfrm>
                <a:off x="841287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8" name="Freeform: Shape 107">
                <a:extLst>
                  <a:ext uri="{FF2B5EF4-FFF2-40B4-BE49-F238E27FC236}">
                    <a16:creationId xmlns:a16="http://schemas.microsoft.com/office/drawing/2014/main" id="{F0F0BA14-FBEC-4A9E-8C1E-DC6AC1374B48}"/>
                  </a:ext>
                </a:extLst>
              </p:cNvPr>
              <p:cNvSpPr/>
              <p:nvPr/>
            </p:nvSpPr>
            <p:spPr>
              <a:xfrm>
                <a:off x="846714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09" name="Freeform: Shape 108">
                <a:extLst>
                  <a:ext uri="{FF2B5EF4-FFF2-40B4-BE49-F238E27FC236}">
                    <a16:creationId xmlns:a16="http://schemas.microsoft.com/office/drawing/2014/main" id="{652EBAEF-869F-4522-96C4-E410CA4035FF}"/>
                  </a:ext>
                </a:extLst>
              </p:cNvPr>
              <p:cNvSpPr/>
              <p:nvPr/>
            </p:nvSpPr>
            <p:spPr>
              <a:xfrm>
                <a:off x="8510064" y="2595368"/>
                <a:ext cx="51200" cy="81920"/>
              </a:xfrm>
              <a:custGeom>
                <a:avLst/>
                <a:gdLst>
                  <a:gd name="connsiteX0" fmla="*/ 49750 w 51200"/>
                  <a:gd name="connsiteY0" fmla="*/ 40448 h 81920"/>
                  <a:gd name="connsiteX1" fmla="*/ 30294 w 51200"/>
                  <a:gd name="connsiteY1" fmla="*/ 76288 h 81920"/>
                  <a:gd name="connsiteX2" fmla="*/ 7766 w 51200"/>
                  <a:gd name="connsiteY2" fmla="*/ 43520 h 81920"/>
                  <a:gd name="connsiteX3" fmla="*/ 27222 w 51200"/>
                  <a:gd name="connsiteY3" fmla="*/ 7680 h 81920"/>
                  <a:gd name="connsiteX4" fmla="*/ 49750 w 51200"/>
                  <a:gd name="connsiteY4" fmla="*/ 40448 h 81920"/>
                  <a:gd name="connsiteX5" fmla="*/ 15958 w 51200"/>
                  <a:gd name="connsiteY5" fmla="*/ 43520 h 81920"/>
                  <a:gd name="connsiteX6" fmla="*/ 30294 w 51200"/>
                  <a:gd name="connsiteY6" fmla="*/ 70144 h 81920"/>
                  <a:gd name="connsiteX7" fmla="*/ 41559 w 51200"/>
                  <a:gd name="connsiteY7" fmla="*/ 41472 h 81920"/>
                  <a:gd name="connsiteX8" fmla="*/ 27222 w 51200"/>
                  <a:gd name="connsiteY8" fmla="*/ 14848 h 81920"/>
                  <a:gd name="connsiteX9" fmla="*/ 15958 w 51200"/>
                  <a:gd name="connsiteY9" fmla="*/ 43520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750" y="40448"/>
                    </a:moveTo>
                    <a:cubicBezTo>
                      <a:pt x="50774" y="62976"/>
                      <a:pt x="43606" y="76288"/>
                      <a:pt x="30294" y="76288"/>
                    </a:cubicBezTo>
                    <a:cubicBezTo>
                      <a:pt x="18006" y="77312"/>
                      <a:pt x="9814" y="65024"/>
                      <a:pt x="7766" y="43520"/>
                    </a:cubicBezTo>
                    <a:cubicBezTo>
                      <a:pt x="6742" y="20992"/>
                      <a:pt x="14934" y="8704"/>
                      <a:pt x="27222" y="7680"/>
                    </a:cubicBezTo>
                    <a:cubicBezTo>
                      <a:pt x="40534" y="7680"/>
                      <a:pt x="48727" y="19968"/>
                      <a:pt x="49750" y="40448"/>
                    </a:cubicBezTo>
                    <a:close/>
                    <a:moveTo>
                      <a:pt x="15958" y="43520"/>
                    </a:moveTo>
                    <a:cubicBezTo>
                      <a:pt x="16982" y="60928"/>
                      <a:pt x="22102" y="70144"/>
                      <a:pt x="30294" y="70144"/>
                    </a:cubicBezTo>
                    <a:cubicBezTo>
                      <a:pt x="38486" y="70144"/>
                      <a:pt x="42582" y="58880"/>
                      <a:pt x="41559" y="41472"/>
                    </a:cubicBezTo>
                    <a:cubicBezTo>
                      <a:pt x="40534" y="25088"/>
                      <a:pt x="36439" y="14848"/>
                      <a:pt x="27222" y="14848"/>
                    </a:cubicBezTo>
                    <a:cubicBezTo>
                      <a:pt x="20054" y="15872"/>
                      <a:pt x="15958" y="26112"/>
                      <a:pt x="15958" y="43520"/>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0" name="Freeform: Shape 109">
                <a:extLst>
                  <a:ext uri="{FF2B5EF4-FFF2-40B4-BE49-F238E27FC236}">
                    <a16:creationId xmlns:a16="http://schemas.microsoft.com/office/drawing/2014/main" id="{7C01DC85-B19B-4C2D-BF84-C2383A3417C7}"/>
                  </a:ext>
                </a:extLst>
              </p:cNvPr>
              <p:cNvSpPr/>
              <p:nvPr/>
            </p:nvSpPr>
            <p:spPr>
              <a:xfrm>
                <a:off x="8559303" y="2588200"/>
                <a:ext cx="51200" cy="71680"/>
              </a:xfrm>
              <a:custGeom>
                <a:avLst/>
                <a:gdLst>
                  <a:gd name="connsiteX0" fmla="*/ 19968 w 51200"/>
                  <a:gd name="connsiteY0" fmla="*/ 17920 h 71680"/>
                  <a:gd name="connsiteX1" fmla="*/ 19968 w 51200"/>
                  <a:gd name="connsiteY1" fmla="*/ 17920 h 71680"/>
                  <a:gd name="connsiteX2" fmla="*/ 11776 w 51200"/>
                  <a:gd name="connsiteY2" fmla="*/ 27136 h 71680"/>
                  <a:gd name="connsiteX3" fmla="*/ 7680 w 51200"/>
                  <a:gd name="connsiteY3" fmla="*/ 20992 h 71680"/>
                  <a:gd name="connsiteX4" fmla="*/ 17920 w 51200"/>
                  <a:gd name="connsiteY4" fmla="*/ 9728 h 71680"/>
                  <a:gd name="connsiteX5" fmla="*/ 25088 w 51200"/>
                  <a:gd name="connsiteY5" fmla="*/ 7680 h 71680"/>
                  <a:gd name="connsiteX6" fmla="*/ 45568 w 51200"/>
                  <a:gd name="connsiteY6" fmla="*/ 71168 h 71680"/>
                  <a:gd name="connsiteX7" fmla="*/ 37376 w 51200"/>
                  <a:gd name="connsiteY7" fmla="*/ 73216 h 71680"/>
                  <a:gd name="connsiteX8" fmla="*/ 19968 w 51200"/>
                  <a:gd name="connsiteY8" fmla="*/ 17920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19968" y="17920"/>
                    </a:moveTo>
                    <a:lnTo>
                      <a:pt x="19968" y="17920"/>
                    </a:lnTo>
                    <a:lnTo>
                      <a:pt x="11776" y="27136"/>
                    </a:lnTo>
                    <a:lnTo>
                      <a:pt x="7680" y="20992"/>
                    </a:lnTo>
                    <a:lnTo>
                      <a:pt x="17920" y="9728"/>
                    </a:lnTo>
                    <a:lnTo>
                      <a:pt x="25088" y="7680"/>
                    </a:lnTo>
                    <a:lnTo>
                      <a:pt x="45568" y="71168"/>
                    </a:lnTo>
                    <a:lnTo>
                      <a:pt x="37376" y="73216"/>
                    </a:lnTo>
                    <a:lnTo>
                      <a:pt x="19968" y="17920"/>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1" name="Freeform: Shape 110">
                <a:extLst>
                  <a:ext uri="{FF2B5EF4-FFF2-40B4-BE49-F238E27FC236}">
                    <a16:creationId xmlns:a16="http://schemas.microsoft.com/office/drawing/2014/main" id="{03B2737D-D890-484F-AE3B-775766670908}"/>
                  </a:ext>
                </a:extLst>
              </p:cNvPr>
              <p:cNvSpPr/>
              <p:nvPr/>
            </p:nvSpPr>
            <p:spPr>
              <a:xfrm>
                <a:off x="8601410" y="2568054"/>
                <a:ext cx="61440" cy="71680"/>
              </a:xfrm>
              <a:custGeom>
                <a:avLst/>
                <a:gdLst>
                  <a:gd name="connsiteX0" fmla="*/ 50565 w 61440"/>
                  <a:gd name="connsiteY0" fmla="*/ 28850 h 71680"/>
                  <a:gd name="connsiteX1" fmla="*/ 50565 w 61440"/>
                  <a:gd name="connsiteY1" fmla="*/ 69810 h 71680"/>
                  <a:gd name="connsiteX2" fmla="*/ 15749 w 61440"/>
                  <a:gd name="connsiteY2" fmla="*/ 51378 h 71680"/>
                  <a:gd name="connsiteX3" fmla="*/ 15749 w 61440"/>
                  <a:gd name="connsiteY3" fmla="*/ 10418 h 71680"/>
                  <a:gd name="connsiteX4" fmla="*/ 50565 w 61440"/>
                  <a:gd name="connsiteY4" fmla="*/ 28850 h 71680"/>
                  <a:gd name="connsiteX5" fmla="*/ 22917 w 61440"/>
                  <a:gd name="connsiteY5" fmla="*/ 46258 h 71680"/>
                  <a:gd name="connsiteX6" fmla="*/ 47493 w 61440"/>
                  <a:gd name="connsiteY6" fmla="*/ 62642 h 71680"/>
                  <a:gd name="connsiteX7" fmla="*/ 43397 w 61440"/>
                  <a:gd name="connsiteY7" fmla="*/ 31922 h 71680"/>
                  <a:gd name="connsiteX8" fmla="*/ 18821 w 61440"/>
                  <a:gd name="connsiteY8" fmla="*/ 15538 h 71680"/>
                  <a:gd name="connsiteX9" fmla="*/ 22917 w 61440"/>
                  <a:gd name="connsiteY9" fmla="*/ 46258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71680">
                    <a:moveTo>
                      <a:pt x="50565" y="28850"/>
                    </a:moveTo>
                    <a:cubicBezTo>
                      <a:pt x="62853" y="48306"/>
                      <a:pt x="61829" y="62642"/>
                      <a:pt x="50565" y="69810"/>
                    </a:cubicBezTo>
                    <a:cubicBezTo>
                      <a:pt x="40325" y="75954"/>
                      <a:pt x="27013" y="69810"/>
                      <a:pt x="15749" y="51378"/>
                    </a:cubicBezTo>
                    <a:cubicBezTo>
                      <a:pt x="4485" y="31922"/>
                      <a:pt x="5508" y="17586"/>
                      <a:pt x="15749" y="10418"/>
                    </a:cubicBezTo>
                    <a:cubicBezTo>
                      <a:pt x="27013" y="3250"/>
                      <a:pt x="40325" y="10418"/>
                      <a:pt x="50565" y="28850"/>
                    </a:cubicBezTo>
                    <a:close/>
                    <a:moveTo>
                      <a:pt x="22917" y="46258"/>
                    </a:moveTo>
                    <a:cubicBezTo>
                      <a:pt x="32133" y="60594"/>
                      <a:pt x="41349" y="66738"/>
                      <a:pt x="47493" y="62642"/>
                    </a:cubicBezTo>
                    <a:cubicBezTo>
                      <a:pt x="54661" y="58546"/>
                      <a:pt x="52613" y="47282"/>
                      <a:pt x="43397" y="31922"/>
                    </a:cubicBezTo>
                    <a:cubicBezTo>
                      <a:pt x="35205" y="17586"/>
                      <a:pt x="25989" y="10418"/>
                      <a:pt x="18821" y="15538"/>
                    </a:cubicBezTo>
                    <a:cubicBezTo>
                      <a:pt x="12677" y="20658"/>
                      <a:pt x="13701" y="30898"/>
                      <a:pt x="22917" y="46258"/>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2" name="Freeform: Shape 111">
                <a:extLst>
                  <a:ext uri="{FF2B5EF4-FFF2-40B4-BE49-F238E27FC236}">
                    <a16:creationId xmlns:a16="http://schemas.microsoft.com/office/drawing/2014/main" id="{BF26FF17-EE9E-4DC2-898F-370A27E27F47}"/>
                  </a:ext>
                </a:extLst>
              </p:cNvPr>
              <p:cNvSpPr/>
              <p:nvPr/>
            </p:nvSpPr>
            <p:spPr>
              <a:xfrm>
                <a:off x="8639175" y="2540071"/>
                <a:ext cx="71680" cy="61440"/>
              </a:xfrm>
              <a:custGeom>
                <a:avLst/>
                <a:gdLst>
                  <a:gd name="connsiteX0" fmla="*/ 16896 w 71680"/>
                  <a:gd name="connsiteY0" fmla="*/ 19968 h 61440"/>
                  <a:gd name="connsiteX1" fmla="*/ 16896 w 71680"/>
                  <a:gd name="connsiteY1" fmla="*/ 19968 h 61440"/>
                  <a:gd name="connsiteX2" fmla="*/ 13824 w 71680"/>
                  <a:gd name="connsiteY2" fmla="*/ 32256 h 61440"/>
                  <a:gd name="connsiteX3" fmla="*/ 7680 w 71680"/>
                  <a:gd name="connsiteY3" fmla="*/ 28160 h 61440"/>
                  <a:gd name="connsiteX4" fmla="*/ 11776 w 71680"/>
                  <a:gd name="connsiteY4" fmla="*/ 12800 h 61440"/>
                  <a:gd name="connsiteX5" fmla="*/ 16896 w 71680"/>
                  <a:gd name="connsiteY5" fmla="*/ 7680 h 61440"/>
                  <a:gd name="connsiteX6" fmla="*/ 64000 w 71680"/>
                  <a:gd name="connsiteY6" fmla="*/ 54784 h 61440"/>
                  <a:gd name="connsiteX7" fmla="*/ 57856 w 71680"/>
                  <a:gd name="connsiteY7" fmla="*/ 60928 h 61440"/>
                  <a:gd name="connsiteX8" fmla="*/ 16896 w 71680"/>
                  <a:gd name="connsiteY8" fmla="*/ 19968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16896" y="19968"/>
                    </a:moveTo>
                    <a:lnTo>
                      <a:pt x="16896" y="19968"/>
                    </a:lnTo>
                    <a:lnTo>
                      <a:pt x="13824" y="32256"/>
                    </a:lnTo>
                    <a:lnTo>
                      <a:pt x="7680" y="28160"/>
                    </a:lnTo>
                    <a:lnTo>
                      <a:pt x="11776" y="12800"/>
                    </a:lnTo>
                    <a:lnTo>
                      <a:pt x="16896" y="7680"/>
                    </a:lnTo>
                    <a:lnTo>
                      <a:pt x="64000" y="54784"/>
                    </a:lnTo>
                    <a:lnTo>
                      <a:pt x="57856" y="60928"/>
                    </a:lnTo>
                    <a:lnTo>
                      <a:pt x="16896" y="19968"/>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3" name="Freeform: Shape 112">
                <a:extLst>
                  <a:ext uri="{FF2B5EF4-FFF2-40B4-BE49-F238E27FC236}">
                    <a16:creationId xmlns:a16="http://schemas.microsoft.com/office/drawing/2014/main" id="{C4647909-EA50-4E70-B2F8-FB4E5D443DFF}"/>
                  </a:ext>
                </a:extLst>
              </p:cNvPr>
              <p:cNvSpPr/>
              <p:nvPr/>
            </p:nvSpPr>
            <p:spPr>
              <a:xfrm>
                <a:off x="8666980" y="2503294"/>
                <a:ext cx="71680" cy="61440"/>
              </a:xfrm>
              <a:custGeom>
                <a:avLst/>
                <a:gdLst>
                  <a:gd name="connsiteX0" fmla="*/ 50531 w 71680"/>
                  <a:gd name="connsiteY0" fmla="*/ 16809 h 61440"/>
                  <a:gd name="connsiteX1" fmla="*/ 67939 w 71680"/>
                  <a:gd name="connsiteY1" fmla="*/ 53673 h 61440"/>
                  <a:gd name="connsiteX2" fmla="*/ 28003 w 71680"/>
                  <a:gd name="connsiteY2" fmla="*/ 51625 h 61440"/>
                  <a:gd name="connsiteX3" fmla="*/ 10595 w 71680"/>
                  <a:gd name="connsiteY3" fmla="*/ 14761 h 61440"/>
                  <a:gd name="connsiteX4" fmla="*/ 50531 w 71680"/>
                  <a:gd name="connsiteY4" fmla="*/ 16809 h 61440"/>
                  <a:gd name="connsiteX5" fmla="*/ 33123 w 71680"/>
                  <a:gd name="connsiteY5" fmla="*/ 45481 h 61440"/>
                  <a:gd name="connsiteX6" fmla="*/ 62819 w 71680"/>
                  <a:gd name="connsiteY6" fmla="*/ 49577 h 61440"/>
                  <a:gd name="connsiteX7" fmla="*/ 46435 w 71680"/>
                  <a:gd name="connsiteY7" fmla="*/ 23977 h 61440"/>
                  <a:gd name="connsiteX8" fmla="*/ 16739 w 71680"/>
                  <a:gd name="connsiteY8" fmla="*/ 19881 h 61440"/>
                  <a:gd name="connsiteX9" fmla="*/ 33123 w 71680"/>
                  <a:gd name="connsiteY9" fmla="*/ 45481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61440">
                    <a:moveTo>
                      <a:pt x="50531" y="16809"/>
                    </a:moveTo>
                    <a:cubicBezTo>
                      <a:pt x="69987" y="29097"/>
                      <a:pt x="76132" y="42409"/>
                      <a:pt x="67939" y="53673"/>
                    </a:cubicBezTo>
                    <a:cubicBezTo>
                      <a:pt x="61795" y="63913"/>
                      <a:pt x="46435" y="63913"/>
                      <a:pt x="28003" y="51625"/>
                    </a:cubicBezTo>
                    <a:cubicBezTo>
                      <a:pt x="9571" y="39337"/>
                      <a:pt x="3427" y="25001"/>
                      <a:pt x="10595" y="14761"/>
                    </a:cubicBezTo>
                    <a:cubicBezTo>
                      <a:pt x="17763" y="4521"/>
                      <a:pt x="32099" y="5545"/>
                      <a:pt x="50531" y="16809"/>
                    </a:cubicBezTo>
                    <a:close/>
                    <a:moveTo>
                      <a:pt x="33123" y="45481"/>
                    </a:moveTo>
                    <a:cubicBezTo>
                      <a:pt x="47459" y="54697"/>
                      <a:pt x="58723" y="55721"/>
                      <a:pt x="62819" y="49577"/>
                    </a:cubicBezTo>
                    <a:cubicBezTo>
                      <a:pt x="67939" y="42409"/>
                      <a:pt x="60771" y="33193"/>
                      <a:pt x="46435" y="23977"/>
                    </a:cubicBezTo>
                    <a:cubicBezTo>
                      <a:pt x="33123" y="14761"/>
                      <a:pt x="21859" y="12713"/>
                      <a:pt x="16739" y="19881"/>
                    </a:cubicBezTo>
                    <a:cubicBezTo>
                      <a:pt x="12643" y="26025"/>
                      <a:pt x="17763" y="35241"/>
                      <a:pt x="33123" y="45481"/>
                    </a:cubicBez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sp>
            <p:nvSpPr>
              <p:cNvPr id="114" name="Freeform: Shape 113">
                <a:extLst>
                  <a:ext uri="{FF2B5EF4-FFF2-40B4-BE49-F238E27FC236}">
                    <a16:creationId xmlns:a16="http://schemas.microsoft.com/office/drawing/2014/main" id="{CE9E2242-E6FF-4A0D-9D08-12EEE1931760}"/>
                  </a:ext>
                </a:extLst>
              </p:cNvPr>
              <p:cNvSpPr/>
              <p:nvPr/>
            </p:nvSpPr>
            <p:spPr>
              <a:xfrm>
                <a:off x="8690375" y="2468391"/>
                <a:ext cx="71680" cy="40960"/>
              </a:xfrm>
              <a:custGeom>
                <a:avLst/>
                <a:gdLst>
                  <a:gd name="connsiteX0" fmla="*/ 14848 w 71680"/>
                  <a:gd name="connsiteY0" fmla="*/ 17920 h 40960"/>
                  <a:gd name="connsiteX1" fmla="*/ 14848 w 71680"/>
                  <a:gd name="connsiteY1" fmla="*/ 17920 h 40960"/>
                  <a:gd name="connsiteX2" fmla="*/ 16896 w 71680"/>
                  <a:gd name="connsiteY2" fmla="*/ 30208 h 40960"/>
                  <a:gd name="connsiteX3" fmla="*/ 9728 w 71680"/>
                  <a:gd name="connsiteY3" fmla="*/ 29184 h 40960"/>
                  <a:gd name="connsiteX4" fmla="*/ 7680 w 71680"/>
                  <a:gd name="connsiteY4" fmla="*/ 13824 h 40960"/>
                  <a:gd name="connsiteX5" fmla="*/ 10752 w 71680"/>
                  <a:gd name="connsiteY5" fmla="*/ 7680 h 40960"/>
                  <a:gd name="connsiteX6" fmla="*/ 72192 w 71680"/>
                  <a:gd name="connsiteY6" fmla="*/ 32256 h 40960"/>
                  <a:gd name="connsiteX7" fmla="*/ 69120 w 71680"/>
                  <a:gd name="connsiteY7" fmla="*/ 38400 h 40960"/>
                  <a:gd name="connsiteX8" fmla="*/ 14848 w 71680"/>
                  <a:gd name="connsiteY8" fmla="*/ 17920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40960">
                    <a:moveTo>
                      <a:pt x="14848" y="17920"/>
                    </a:moveTo>
                    <a:lnTo>
                      <a:pt x="14848" y="17920"/>
                    </a:lnTo>
                    <a:lnTo>
                      <a:pt x="16896" y="30208"/>
                    </a:lnTo>
                    <a:lnTo>
                      <a:pt x="9728" y="29184"/>
                    </a:lnTo>
                    <a:lnTo>
                      <a:pt x="7680" y="13824"/>
                    </a:lnTo>
                    <a:lnTo>
                      <a:pt x="10752" y="7680"/>
                    </a:lnTo>
                    <a:lnTo>
                      <a:pt x="72192" y="32256"/>
                    </a:lnTo>
                    <a:lnTo>
                      <a:pt x="69120" y="38400"/>
                    </a:lnTo>
                    <a:lnTo>
                      <a:pt x="14848" y="17920"/>
                    </a:lnTo>
                    <a:close/>
                  </a:path>
                </a:pathLst>
              </a:custGeom>
              <a:solidFill>
                <a:srgbClr val="0078D4"/>
              </a:solidFill>
              <a:ln w="9525" cap="flat">
                <a:noFill/>
                <a:prstDash val="solid"/>
                <a:miter/>
              </a:ln>
            </p:spPr>
            <p:txBody>
              <a:bodyPr rtlCol="0" anchor="ctr"/>
              <a:lstStyle/>
              <a:p>
                <a:pPr defTabSz="914309">
                  <a:defRPr/>
                </a:pPr>
                <a:endParaRPr lang="en-US" sz="1873" kern="0">
                  <a:solidFill>
                    <a:srgbClr val="282828"/>
                  </a:solidFill>
                  <a:latin typeface="Segoe UI"/>
                </a:endParaRPr>
              </a:p>
            </p:txBody>
          </p:sp>
        </p:grpSp>
      </p:grpSp>
      <p:grpSp>
        <p:nvGrpSpPr>
          <p:cNvPr id="170" name="Group 169">
            <a:extLst>
              <a:ext uri="{FF2B5EF4-FFF2-40B4-BE49-F238E27FC236}">
                <a16:creationId xmlns:a16="http://schemas.microsoft.com/office/drawing/2014/main" id="{B6BB53E7-5027-4FC3-AE54-1B57693B2AFE}"/>
              </a:ext>
            </a:extLst>
          </p:cNvPr>
          <p:cNvGrpSpPr/>
          <p:nvPr/>
        </p:nvGrpSpPr>
        <p:grpSpPr>
          <a:xfrm>
            <a:off x="777191" y="5680066"/>
            <a:ext cx="10664478" cy="465281"/>
            <a:chOff x="1618090" y="3472544"/>
            <a:chExt cx="8946294" cy="465340"/>
          </a:xfrm>
        </p:grpSpPr>
        <p:cxnSp>
          <p:nvCxnSpPr>
            <p:cNvPr id="171" name="Straight Connector 170">
              <a:extLst>
                <a:ext uri="{FF2B5EF4-FFF2-40B4-BE49-F238E27FC236}">
                  <a16:creationId xmlns:a16="http://schemas.microsoft.com/office/drawing/2014/main" id="{60D41D08-981C-4F46-9DAF-CA8AA5396A25}"/>
                </a:ext>
              </a:extLst>
            </p:cNvPr>
            <p:cNvCxnSpPr>
              <a:cxnSpLocks/>
            </p:cNvCxnSpPr>
            <p:nvPr/>
          </p:nvCxnSpPr>
          <p:spPr>
            <a:xfrm>
              <a:off x="1618090" y="3724835"/>
              <a:ext cx="8946294" cy="0"/>
            </a:xfrm>
            <a:prstGeom prst="line">
              <a:avLst/>
            </a:prstGeom>
            <a:noFill/>
            <a:ln w="19050" cap="flat" cmpd="sng" algn="ctr">
              <a:solidFill>
                <a:schemeClr val="tx1"/>
              </a:solidFill>
              <a:prstDash val="solid"/>
              <a:miter lim="800000"/>
              <a:headEnd type="triangle" w="lg" len="lg"/>
              <a:tailEnd type="triangle" w="lg" len="lg"/>
            </a:ln>
            <a:effectLst/>
          </p:spPr>
        </p:cxnSp>
        <p:sp>
          <p:nvSpPr>
            <p:cNvPr id="172" name="Text Placeholder 3">
              <a:extLst>
                <a:ext uri="{FF2B5EF4-FFF2-40B4-BE49-F238E27FC236}">
                  <a16:creationId xmlns:a16="http://schemas.microsoft.com/office/drawing/2014/main" id="{A06D2B36-AE06-4E08-8760-1DDFED82B489}"/>
                </a:ext>
              </a:extLst>
            </p:cNvPr>
            <p:cNvSpPr txBox="1">
              <a:spLocks/>
            </p:cNvSpPr>
            <p:nvPr/>
          </p:nvSpPr>
          <p:spPr>
            <a:xfrm>
              <a:off x="2791772" y="3472544"/>
              <a:ext cx="6735491" cy="465340"/>
            </a:xfrm>
            <a:prstGeom prst="rect">
              <a:avLst/>
            </a:prstGeom>
            <a:solidFill>
              <a:schemeClr val="bg1"/>
            </a:solidFill>
            <a:ln>
              <a:noFill/>
            </a:ln>
          </p:spPr>
          <p:txBody>
            <a:bodyPr vert="horz" wrap="square" lIns="149198" tIns="93248" rIns="149198" bIns="9324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5980">
                <a:lnSpc>
                  <a:spcPct val="100000"/>
                </a:lnSpc>
                <a:spcBef>
                  <a:spcPts val="0"/>
                </a:spcBef>
                <a:buClrTx/>
                <a:defRPr/>
              </a:pPr>
              <a:r>
                <a:rPr lang="en-US" sz="1800">
                  <a:solidFill>
                    <a:srgbClr val="282828"/>
                  </a:solidFill>
                  <a:latin typeface="Segoe UI Semibold"/>
                  <a:cs typeface="Segoe UI Semibold" panose="020B0702040204020203" pitchFamily="34" charset="0"/>
                </a:rPr>
                <a:t>Unified Management   </a:t>
              </a:r>
              <a:r>
                <a:rPr lang="en-US" sz="1800" kern="0">
                  <a:solidFill>
                    <a:srgbClr val="282828"/>
                  </a:solidFill>
                  <a:latin typeface="Segoe UI Semibold"/>
                  <a:cs typeface="Segoe UI Semibold" panose="020B0702040204020203" pitchFamily="34" charset="0"/>
                </a:rPr>
                <a:t>•   </a:t>
              </a:r>
              <a:r>
                <a:rPr lang="en-US" sz="1800">
                  <a:solidFill>
                    <a:srgbClr val="282828"/>
                  </a:solidFill>
                  <a:latin typeface="Segoe UI Semibold"/>
                  <a:cs typeface="Segoe UI Semibold" panose="020B0702040204020203" pitchFamily="34" charset="0"/>
                </a:rPr>
                <a:t>Security   </a:t>
              </a:r>
              <a:r>
                <a:rPr lang="en-US" sz="1800" kern="0">
                  <a:solidFill>
                    <a:srgbClr val="282828"/>
                  </a:solidFill>
                  <a:latin typeface="Segoe UI Semibold"/>
                  <a:cs typeface="Segoe UI Semibold" panose="020B0702040204020203" pitchFamily="34" charset="0"/>
                </a:rPr>
                <a:t>•   </a:t>
              </a:r>
              <a:r>
                <a:rPr lang="en-US" sz="1800">
                  <a:solidFill>
                    <a:srgbClr val="282828"/>
                  </a:solidFill>
                  <a:latin typeface="Segoe UI Semibold"/>
                  <a:cs typeface="Segoe UI Semibold" panose="020B0702040204020203" pitchFamily="34" charset="0"/>
                </a:rPr>
                <a:t>Governance   </a:t>
              </a:r>
              <a:r>
                <a:rPr lang="en-US" sz="1800" kern="0">
                  <a:solidFill>
                    <a:srgbClr val="282828"/>
                  </a:solidFill>
                  <a:latin typeface="Segoe UI Semibold"/>
                  <a:cs typeface="Segoe UI Semibold" panose="020B0702040204020203" pitchFamily="34" charset="0"/>
                </a:rPr>
                <a:t>•   </a:t>
              </a:r>
              <a:r>
                <a:rPr lang="en-US" sz="1800">
                  <a:solidFill>
                    <a:srgbClr val="282828"/>
                  </a:solidFill>
                  <a:latin typeface="Segoe UI Semibold"/>
                  <a:cs typeface="Segoe UI Semibold" panose="020B0702040204020203" pitchFamily="34" charset="0"/>
                </a:rPr>
                <a:t>Tools   </a:t>
              </a:r>
              <a:r>
                <a:rPr lang="en-US" sz="1800" kern="0">
                  <a:solidFill>
                    <a:srgbClr val="282828"/>
                  </a:solidFill>
                  <a:latin typeface="Segoe UI Semibold"/>
                  <a:cs typeface="Segoe UI Semibold" panose="020B0702040204020203" pitchFamily="34" charset="0"/>
                </a:rPr>
                <a:t>•   </a:t>
              </a:r>
              <a:r>
                <a:rPr lang="en-US" sz="1800">
                  <a:solidFill>
                    <a:srgbClr val="282828"/>
                  </a:solidFill>
                  <a:latin typeface="Segoe UI Semibold"/>
                  <a:cs typeface="Segoe UI Semibold" panose="020B0702040204020203" pitchFamily="34" charset="0"/>
                </a:rPr>
                <a:t>DevOps</a:t>
              </a:r>
            </a:p>
          </p:txBody>
        </p:sp>
      </p:grpSp>
      <p:grpSp>
        <p:nvGrpSpPr>
          <p:cNvPr id="173" name="Group 172">
            <a:extLst>
              <a:ext uri="{FF2B5EF4-FFF2-40B4-BE49-F238E27FC236}">
                <a16:creationId xmlns:a16="http://schemas.microsoft.com/office/drawing/2014/main" id="{4C9A48AD-727D-4894-B9CA-E1221F7977D3}"/>
              </a:ext>
            </a:extLst>
          </p:cNvPr>
          <p:cNvGrpSpPr/>
          <p:nvPr/>
        </p:nvGrpSpPr>
        <p:grpSpPr>
          <a:xfrm>
            <a:off x="725969" y="4458157"/>
            <a:ext cx="11004805" cy="1038089"/>
            <a:chOff x="674833" y="4458279"/>
            <a:chExt cx="11006210" cy="1038222"/>
          </a:xfrm>
        </p:grpSpPr>
        <p:sp>
          <p:nvSpPr>
            <p:cNvPr id="174" name="Rectangle 173">
              <a:extLst>
                <a:ext uri="{FF2B5EF4-FFF2-40B4-BE49-F238E27FC236}">
                  <a16:creationId xmlns:a16="http://schemas.microsoft.com/office/drawing/2014/main" id="{A8DA5E55-4BF7-4D56-A62F-668D13E1FBBE}"/>
                </a:ext>
              </a:extLst>
            </p:cNvPr>
            <p:cNvSpPr/>
            <p:nvPr/>
          </p:nvSpPr>
          <p:spPr bwMode="auto">
            <a:xfrm>
              <a:off x="1173492" y="4458279"/>
              <a:ext cx="10008892" cy="1038222"/>
            </a:xfrm>
            <a:prstGeom prst="rect">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Text Placeholder 1">
              <a:extLst>
                <a:ext uri="{FF2B5EF4-FFF2-40B4-BE49-F238E27FC236}">
                  <a16:creationId xmlns:a16="http://schemas.microsoft.com/office/drawing/2014/main" id="{2E992C39-6BD6-4635-A813-868C968AB82D}"/>
                </a:ext>
              </a:extLst>
            </p:cNvPr>
            <p:cNvSpPr txBox="1">
              <a:spLocks/>
            </p:cNvSpPr>
            <p:nvPr/>
          </p:nvSpPr>
          <p:spPr>
            <a:xfrm>
              <a:off x="1460948" y="4811191"/>
              <a:ext cx="9431170" cy="332399"/>
            </a:xfrm>
            <a:prstGeom prst="rect">
              <a:avLst/>
            </a:prstGeom>
          </p:spPr>
          <p:txBody>
            <a:bodyPr wrap="square" lIns="0" tIns="0" rIns="0" bIns="0" anchor="ctr">
              <a:spAutoFit/>
            </a:bodyPr>
            <a:lstStyle>
              <a:defPPr>
                <a:defRPr lang="en-US"/>
              </a:defPPr>
              <a:lvl1pPr indent="0">
                <a:lnSpc>
                  <a:spcPct val="90000"/>
                </a:lnSpc>
                <a:spcBef>
                  <a:spcPts val="1000"/>
                </a:spcBef>
                <a:buFont typeface="Arial" panose="020B0604020202020204" pitchFamily="34" charset="0"/>
                <a:buNone/>
                <a:defRPr sz="3200">
                  <a:solidFill>
                    <a:schemeClr val="accent2"/>
                  </a:solidFill>
                  <a:latin typeface="Segoe UI Semibold" panose="020B0702040204020203"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defTabSz="914309">
                <a:defRPr/>
              </a:pPr>
              <a:r>
                <a:rPr lang="en-US" sz="2400" kern="0" spc="60">
                  <a:solidFill>
                    <a:srgbClr val="FFFFFF"/>
                  </a:solidFill>
                </a:rPr>
                <a:t>Migrate</a:t>
              </a:r>
              <a:r>
                <a:rPr lang="en-US" sz="2400" kern="0">
                  <a:solidFill>
                    <a:srgbClr val="FFFFFF"/>
                  </a:solidFill>
                </a:rPr>
                <a:t>   •</a:t>
              </a:r>
              <a:r>
                <a:rPr lang="en-US" sz="2400" kern="0">
                  <a:solidFill>
                    <a:srgbClr val="505050"/>
                  </a:solidFill>
                </a:rPr>
                <a:t>   </a:t>
              </a:r>
              <a:r>
                <a:rPr lang="en-US" sz="2400" kern="0">
                  <a:solidFill>
                    <a:srgbClr val="FFFFFF"/>
                  </a:solidFill>
                </a:rPr>
                <a:t>Innovate</a:t>
              </a:r>
            </a:p>
          </p:txBody>
        </p:sp>
        <p:sp>
          <p:nvSpPr>
            <p:cNvPr id="176" name="Oval 175">
              <a:extLst>
                <a:ext uri="{FF2B5EF4-FFF2-40B4-BE49-F238E27FC236}">
                  <a16:creationId xmlns:a16="http://schemas.microsoft.com/office/drawing/2014/main" id="{B433D0DF-B2BF-41D6-B652-27B50AE40773}"/>
                </a:ext>
              </a:extLst>
            </p:cNvPr>
            <p:cNvSpPr/>
            <p:nvPr/>
          </p:nvSpPr>
          <p:spPr bwMode="auto">
            <a:xfrm>
              <a:off x="674833" y="4458279"/>
              <a:ext cx="1038222" cy="1038222"/>
            </a:xfrm>
            <a:prstGeom prst="ellipse">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FAF45D9B-90F7-42A4-89A7-34B5D8320694}"/>
                </a:ext>
              </a:extLst>
            </p:cNvPr>
            <p:cNvSpPr/>
            <p:nvPr/>
          </p:nvSpPr>
          <p:spPr bwMode="auto">
            <a:xfrm>
              <a:off x="10642821" y="4458279"/>
              <a:ext cx="1038222" cy="1038222"/>
            </a:xfrm>
            <a:prstGeom prst="ellipse">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9" name="Rectangle 178">
            <a:extLst>
              <a:ext uri="{FF2B5EF4-FFF2-40B4-BE49-F238E27FC236}">
                <a16:creationId xmlns:a16="http://schemas.microsoft.com/office/drawing/2014/main" id="{F70AB518-010E-4014-A636-5CCAC4D3111C}"/>
              </a:ext>
            </a:extLst>
          </p:cNvPr>
          <p:cNvSpPr/>
          <p:nvPr/>
        </p:nvSpPr>
        <p:spPr bwMode="auto">
          <a:xfrm>
            <a:off x="5092058" y="363565"/>
            <a:ext cx="2276184" cy="659392"/>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0" name="TextBox 179">
            <a:extLst>
              <a:ext uri="{FF2B5EF4-FFF2-40B4-BE49-F238E27FC236}">
                <a16:creationId xmlns:a16="http://schemas.microsoft.com/office/drawing/2014/main" id="{37887443-3245-45B3-B145-4BD89F965633}"/>
              </a:ext>
            </a:extLst>
          </p:cNvPr>
          <p:cNvSpPr txBox="1"/>
          <p:nvPr/>
        </p:nvSpPr>
        <p:spPr>
          <a:xfrm>
            <a:off x="5320628" y="373031"/>
            <a:ext cx="1904757" cy="627784"/>
          </a:xfrm>
          <a:prstGeom prst="rect">
            <a:avLst/>
          </a:prstGeom>
          <a:noFill/>
        </p:spPr>
        <p:txBody>
          <a:bodyPr wrap="square" lIns="182857" tIns="146285" rIns="182857" bIns="146285" rtlCol="0">
            <a:spAutoFit/>
          </a:bodyPr>
          <a:lstStyle/>
          <a:p>
            <a:pPr defTabSz="932595">
              <a:lnSpc>
                <a:spcPct val="90000"/>
              </a:lnSpc>
              <a:spcAft>
                <a:spcPts val="600"/>
              </a:spcAft>
              <a:defRPr/>
            </a:pPr>
            <a:r>
              <a:rPr lang="en-US" sz="2400">
                <a:solidFill>
                  <a:srgbClr val="0078D3"/>
                </a:solidFill>
                <a:latin typeface="Segoe UI Semibold"/>
              </a:rPr>
              <a:t>Productive</a:t>
            </a:r>
          </a:p>
        </p:txBody>
      </p:sp>
      <p:sp>
        <p:nvSpPr>
          <p:cNvPr id="183" name="Freeform: Shape 182">
            <a:extLst>
              <a:ext uri="{FF2B5EF4-FFF2-40B4-BE49-F238E27FC236}">
                <a16:creationId xmlns:a16="http://schemas.microsoft.com/office/drawing/2014/main" id="{F540F085-6DEF-45E7-B2AC-C1A72797EBF0}"/>
              </a:ext>
            </a:extLst>
          </p:cNvPr>
          <p:cNvSpPr/>
          <p:nvPr/>
        </p:nvSpPr>
        <p:spPr bwMode="auto">
          <a:xfrm>
            <a:off x="5412502" y="-996470"/>
            <a:ext cx="1628931" cy="895972"/>
          </a:xfrm>
          <a:custGeom>
            <a:avLst/>
            <a:gdLst>
              <a:gd name="connsiteX0" fmla="*/ 985440 w 2125143"/>
              <a:gd name="connsiteY0" fmla="*/ 0 h 1181297"/>
              <a:gd name="connsiteX1" fmla="*/ 1402358 w 2125143"/>
              <a:gd name="connsiteY1" fmla="*/ 172997 h 1181297"/>
              <a:gd name="connsiteX2" fmla="*/ 1436220 w 2125143"/>
              <a:gd name="connsiteY2" fmla="*/ 214110 h 1181297"/>
              <a:gd name="connsiteX3" fmla="*/ 1449675 w 2125143"/>
              <a:gd name="connsiteY3" fmla="*/ 207842 h 1181297"/>
              <a:gd name="connsiteX4" fmla="*/ 1622500 w 2125143"/>
              <a:gd name="connsiteY4" fmla="*/ 177383 h 1181297"/>
              <a:gd name="connsiteX5" fmla="*/ 2125143 w 2125143"/>
              <a:gd name="connsiteY5" fmla="*/ 679340 h 1181297"/>
              <a:gd name="connsiteX6" fmla="*/ 1622500 w 2125143"/>
              <a:gd name="connsiteY6" fmla="*/ 1181297 h 1181297"/>
              <a:gd name="connsiteX7" fmla="*/ 1601015 w 2125143"/>
              <a:gd name="connsiteY7" fmla="*/ 1179134 h 1181297"/>
              <a:gd name="connsiteX8" fmla="*/ 1579569 w 2125143"/>
              <a:gd name="connsiteY8" fmla="*/ 1181296 h 1181297"/>
              <a:gd name="connsiteX9" fmla="*/ 985440 w 2125143"/>
              <a:gd name="connsiteY9" fmla="*/ 1181296 h 1181297"/>
              <a:gd name="connsiteX10" fmla="*/ 410363 w 2125143"/>
              <a:gd name="connsiteY10" fmla="*/ 1181296 h 1181297"/>
              <a:gd name="connsiteX11" fmla="*/ 381400 w 2125143"/>
              <a:gd name="connsiteY11" fmla="*/ 1178377 h 1181297"/>
              <a:gd name="connsiteX12" fmla="*/ 352488 w 2125143"/>
              <a:gd name="connsiteY12" fmla="*/ 1181296 h 1181297"/>
              <a:gd name="connsiteX13" fmla="*/ 0 w 2125143"/>
              <a:gd name="connsiteY13" fmla="*/ 828187 h 1181297"/>
              <a:gd name="connsiteX14" fmla="*/ 352488 w 2125143"/>
              <a:gd name="connsiteY14" fmla="*/ 475078 h 1181297"/>
              <a:gd name="connsiteX15" fmla="*/ 406907 w 2125143"/>
              <a:gd name="connsiteY15" fmla="*/ 480573 h 1181297"/>
              <a:gd name="connsiteX16" fmla="*/ 407809 w 2125143"/>
              <a:gd name="connsiteY16" fmla="*/ 471612 h 1181297"/>
              <a:gd name="connsiteX17" fmla="*/ 985440 w 2125143"/>
              <a:gd name="connsiteY17" fmla="*/ 0 h 118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143" h="1181297">
                <a:moveTo>
                  <a:pt x="985440" y="0"/>
                </a:moveTo>
                <a:cubicBezTo>
                  <a:pt x="1148257" y="0"/>
                  <a:pt x="1295659" y="66110"/>
                  <a:pt x="1402358" y="172997"/>
                </a:cubicBezTo>
                <a:lnTo>
                  <a:pt x="1436220" y="214110"/>
                </a:lnTo>
                <a:lnTo>
                  <a:pt x="1449675" y="207842"/>
                </a:lnTo>
                <a:cubicBezTo>
                  <a:pt x="1503564" y="188137"/>
                  <a:pt x="1561775" y="177383"/>
                  <a:pt x="1622500" y="177383"/>
                </a:cubicBezTo>
                <a:cubicBezTo>
                  <a:pt x="1900102" y="177383"/>
                  <a:pt x="2125143" y="402117"/>
                  <a:pt x="2125143" y="679340"/>
                </a:cubicBezTo>
                <a:cubicBezTo>
                  <a:pt x="2125143" y="956563"/>
                  <a:pt x="1900102" y="1181297"/>
                  <a:pt x="1622500" y="1181297"/>
                </a:cubicBezTo>
                <a:lnTo>
                  <a:pt x="1601015" y="1179134"/>
                </a:lnTo>
                <a:lnTo>
                  <a:pt x="1579569" y="1181296"/>
                </a:lnTo>
                <a:lnTo>
                  <a:pt x="985440" y="1181296"/>
                </a:lnTo>
                <a:lnTo>
                  <a:pt x="410363" y="1181296"/>
                </a:lnTo>
                <a:lnTo>
                  <a:pt x="381400" y="1178377"/>
                </a:lnTo>
                <a:lnTo>
                  <a:pt x="352488" y="1181296"/>
                </a:lnTo>
                <a:cubicBezTo>
                  <a:pt x="157814" y="1181296"/>
                  <a:pt x="0" y="1023204"/>
                  <a:pt x="0" y="828187"/>
                </a:cubicBezTo>
                <a:cubicBezTo>
                  <a:pt x="0" y="633170"/>
                  <a:pt x="157814" y="475078"/>
                  <a:pt x="352488" y="475078"/>
                </a:cubicBezTo>
                <a:lnTo>
                  <a:pt x="406907" y="480573"/>
                </a:lnTo>
                <a:lnTo>
                  <a:pt x="407809" y="471612"/>
                </a:lnTo>
                <a:cubicBezTo>
                  <a:pt x="462788" y="202463"/>
                  <a:pt x="700511" y="0"/>
                  <a:pt x="985440" y="0"/>
                </a:cubicBezTo>
                <a:close/>
              </a:path>
            </a:pathLst>
          </a:cu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9" rIns="0" bIns="47559" numCol="1" rtlCol="0" anchor="ctr" anchorCtr="0" compatLnSpc="1">
            <a:prstTxWarp prst="textNoShape">
              <a:avLst/>
            </a:prstTxWarp>
          </a:bodyPr>
          <a:lstStyle/>
          <a:p>
            <a:pPr algn="ctr" defTabSz="950933" fontAlgn="base">
              <a:lnSpc>
                <a:spcPct val="90000"/>
              </a:lnSpc>
              <a:spcBef>
                <a:spcPct val="0"/>
              </a:spcBef>
              <a:spcAft>
                <a:spcPct val="0"/>
              </a:spcAft>
              <a:defRPr/>
            </a:pPr>
            <a:endParaRPr lang="en-US" sz="1122" kern="0" err="1">
              <a:gradFill>
                <a:gsLst>
                  <a:gs pos="8850">
                    <a:srgbClr val="1A1A1A"/>
                  </a:gs>
                  <a:gs pos="25000">
                    <a:srgbClr val="1A1A1A"/>
                  </a:gs>
                </a:gsLst>
                <a:lin ang="5400000" scaled="0"/>
              </a:gradFill>
              <a:latin typeface="Segoe UI Semibold"/>
            </a:endParaRPr>
          </a:p>
        </p:txBody>
      </p:sp>
      <p:pic>
        <p:nvPicPr>
          <p:cNvPr id="184" name="Picture 183">
            <a:extLst>
              <a:ext uri="{FF2B5EF4-FFF2-40B4-BE49-F238E27FC236}">
                <a16:creationId xmlns:a16="http://schemas.microsoft.com/office/drawing/2014/main" id="{2A578BEA-6FFE-4EDD-98B9-DA9EBEAD40D7}"/>
              </a:ext>
            </a:extLst>
          </p:cNvPr>
          <p:cNvPicPr>
            <a:picLocks noChangeAspect="1"/>
          </p:cNvPicPr>
          <p:nvPr/>
        </p:nvPicPr>
        <p:blipFill rotWithShape="1">
          <a:blip r:embed="rId3"/>
          <a:srcRect r="13130"/>
          <a:stretch/>
        </p:blipFill>
        <p:spPr>
          <a:xfrm>
            <a:off x="3547452" y="-2111790"/>
            <a:ext cx="5359031" cy="784874"/>
          </a:xfrm>
          <a:prstGeom prst="rect">
            <a:avLst/>
          </a:prstGeom>
        </p:spPr>
      </p:pic>
      <p:grpSp>
        <p:nvGrpSpPr>
          <p:cNvPr id="27" name="Group 26">
            <a:extLst>
              <a:ext uri="{FF2B5EF4-FFF2-40B4-BE49-F238E27FC236}">
                <a16:creationId xmlns:a16="http://schemas.microsoft.com/office/drawing/2014/main" id="{F73387B1-0363-4B22-BA25-76C695EE69DB}"/>
              </a:ext>
            </a:extLst>
          </p:cNvPr>
          <p:cNvGrpSpPr/>
          <p:nvPr/>
        </p:nvGrpSpPr>
        <p:grpSpPr>
          <a:xfrm>
            <a:off x="725969" y="1205906"/>
            <a:ext cx="10922620" cy="2035954"/>
            <a:chOff x="726061" y="1205613"/>
            <a:chExt cx="10924014" cy="2036214"/>
          </a:xfrm>
        </p:grpSpPr>
        <p:sp>
          <p:nvSpPr>
            <p:cNvPr id="50" name="Rectangle 49">
              <a:extLst>
                <a:ext uri="{FF2B5EF4-FFF2-40B4-BE49-F238E27FC236}">
                  <a16:creationId xmlns:a16="http://schemas.microsoft.com/office/drawing/2014/main" id="{22CA84E8-0103-42DE-B9C1-0CCF5A63411E}"/>
                </a:ext>
              </a:extLst>
            </p:cNvPr>
            <p:cNvSpPr/>
            <p:nvPr/>
          </p:nvSpPr>
          <p:spPr bwMode="auto">
            <a:xfrm>
              <a:off x="4559558" y="2899547"/>
              <a:ext cx="3264112" cy="342280"/>
            </a:xfrm>
            <a:prstGeom prst="rect">
              <a:avLst/>
            </a:prstGeom>
            <a:noFill/>
            <a:ln w="12700" cap="flat" cmpd="sng" algn="ctr">
              <a:noFill/>
              <a:prstDash val="solid"/>
              <a:headEnd type="none" w="med" len="med"/>
              <a:tailEnd type="none" w="med" len="med"/>
            </a:ln>
            <a:effectLst/>
          </p:spPr>
          <p:txBody>
            <a:bodyPr vert="horz" wrap="square" lIns="0" tIns="47559" rIns="0" bIns="47559" numCol="1" rtlCol="0" anchor="ctr" anchorCtr="0" compatLnSpc="1">
              <a:prstTxWarp prst="textNoShape">
                <a:avLst/>
              </a:prstTxWarp>
              <a:spAutoFit/>
            </a:bodyPr>
            <a:lstStyle/>
            <a:p>
              <a:pPr algn="ctr" defTabSz="950933" fontAlgn="base">
                <a:spcBef>
                  <a:spcPct val="0"/>
                </a:spcBef>
                <a:spcAft>
                  <a:spcPct val="0"/>
                </a:spcAft>
                <a:defRPr/>
              </a:pPr>
              <a:r>
                <a:rPr lang="en-US" sz="1600">
                  <a:solidFill>
                    <a:srgbClr val="282828"/>
                  </a:solidFill>
                  <a:latin typeface="Segoe UI" panose="020B0502040204020203" pitchFamily="34" charset="0"/>
                  <a:cs typeface="Segoe UI" panose="020B0502040204020203" pitchFamily="34" charset="0"/>
                </a:rPr>
                <a:t>“What your application works with”</a:t>
              </a:r>
            </a:p>
          </p:txBody>
        </p:sp>
        <p:sp>
          <p:nvSpPr>
            <p:cNvPr id="51" name="Text Placeholder 3">
              <a:extLst>
                <a:ext uri="{FF2B5EF4-FFF2-40B4-BE49-F238E27FC236}">
                  <a16:creationId xmlns:a16="http://schemas.microsoft.com/office/drawing/2014/main" id="{DB2D255B-8674-482B-8E89-F00590844164}"/>
                </a:ext>
              </a:extLst>
            </p:cNvPr>
            <p:cNvSpPr txBox="1">
              <a:spLocks/>
            </p:cNvSpPr>
            <p:nvPr/>
          </p:nvSpPr>
          <p:spPr>
            <a:xfrm>
              <a:off x="4559558" y="1205613"/>
              <a:ext cx="3264112" cy="465340"/>
            </a:xfrm>
            <a:prstGeom prst="rect">
              <a:avLst/>
            </a:prstGeom>
          </p:spPr>
          <p:txBody>
            <a:bodyPr vert="horz" wrap="square" lIns="149198" tIns="93248" rIns="149198" bIns="9324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5980">
                <a:lnSpc>
                  <a:spcPct val="100000"/>
                </a:lnSpc>
                <a:spcBef>
                  <a:spcPts val="0"/>
                </a:spcBef>
                <a:buClrTx/>
                <a:defRPr/>
              </a:pPr>
              <a:r>
                <a:rPr lang="en-US" sz="1800">
                  <a:solidFill>
                    <a:srgbClr val="282828"/>
                  </a:solidFill>
                  <a:latin typeface="Segoe UI Semibold"/>
                  <a:cs typeface="Segoe UI Semibold" panose="020B0702040204020203" pitchFamily="34" charset="0"/>
                </a:rPr>
                <a:t>Data</a:t>
              </a:r>
            </a:p>
          </p:txBody>
        </p:sp>
        <p:sp>
          <p:nvSpPr>
            <p:cNvPr id="40" name="Rectangle 39">
              <a:extLst>
                <a:ext uri="{FF2B5EF4-FFF2-40B4-BE49-F238E27FC236}">
                  <a16:creationId xmlns:a16="http://schemas.microsoft.com/office/drawing/2014/main" id="{E3065DDA-4D62-4469-B0B5-05277A68EB4F}"/>
                </a:ext>
              </a:extLst>
            </p:cNvPr>
            <p:cNvSpPr/>
            <p:nvPr/>
          </p:nvSpPr>
          <p:spPr bwMode="auto">
            <a:xfrm>
              <a:off x="8385963" y="2899547"/>
              <a:ext cx="3264112" cy="342280"/>
            </a:xfrm>
            <a:prstGeom prst="rect">
              <a:avLst/>
            </a:prstGeom>
            <a:noFill/>
            <a:ln w="12700" cap="flat" cmpd="sng" algn="ctr">
              <a:noFill/>
              <a:prstDash val="solid"/>
              <a:headEnd type="none" w="med" len="med"/>
              <a:tailEnd type="none" w="med" len="med"/>
            </a:ln>
            <a:effectLst/>
          </p:spPr>
          <p:txBody>
            <a:bodyPr vert="horz" wrap="square" lIns="0" tIns="47559" rIns="0" bIns="47559" numCol="1" rtlCol="0" anchor="ctr" anchorCtr="0" compatLnSpc="1">
              <a:prstTxWarp prst="textNoShape">
                <a:avLst/>
              </a:prstTxWarp>
              <a:spAutoFit/>
            </a:bodyPr>
            <a:lstStyle/>
            <a:p>
              <a:pPr algn="ctr" defTabSz="950933" fontAlgn="base">
                <a:spcBef>
                  <a:spcPct val="0"/>
                </a:spcBef>
                <a:spcAft>
                  <a:spcPct val="0"/>
                </a:spcAft>
                <a:defRPr/>
              </a:pPr>
              <a:r>
                <a:rPr lang="en-US" sz="1600">
                  <a:solidFill>
                    <a:srgbClr val="282828"/>
                  </a:solidFill>
                  <a:latin typeface="Segoe UI" panose="020B0502040204020203" pitchFamily="34" charset="0"/>
                  <a:cs typeface="Segoe UI" panose="020B0502040204020203" pitchFamily="34" charset="0"/>
                </a:rPr>
                <a:t>“What your application does”</a:t>
              </a:r>
            </a:p>
          </p:txBody>
        </p:sp>
        <p:sp>
          <p:nvSpPr>
            <p:cNvPr id="41" name="Text Placeholder 3">
              <a:extLst>
                <a:ext uri="{FF2B5EF4-FFF2-40B4-BE49-F238E27FC236}">
                  <a16:creationId xmlns:a16="http://schemas.microsoft.com/office/drawing/2014/main" id="{D7F0A0B5-4322-4408-8472-B6E6E52163CB}"/>
                </a:ext>
              </a:extLst>
            </p:cNvPr>
            <p:cNvSpPr txBox="1">
              <a:spLocks/>
            </p:cNvSpPr>
            <p:nvPr/>
          </p:nvSpPr>
          <p:spPr>
            <a:xfrm>
              <a:off x="8385963" y="1205613"/>
              <a:ext cx="3264112" cy="465340"/>
            </a:xfrm>
            <a:prstGeom prst="rect">
              <a:avLst/>
            </a:prstGeom>
          </p:spPr>
          <p:txBody>
            <a:bodyPr vert="horz" wrap="square" lIns="149198" tIns="93248" rIns="149198" bIns="9324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5980">
                <a:lnSpc>
                  <a:spcPct val="100000"/>
                </a:lnSpc>
                <a:spcBef>
                  <a:spcPts val="0"/>
                </a:spcBef>
                <a:buClrTx/>
                <a:defRPr/>
              </a:pPr>
              <a:r>
                <a:rPr lang="en-US" sz="1800">
                  <a:solidFill>
                    <a:srgbClr val="282828"/>
                  </a:solidFill>
                  <a:latin typeface="Segoe UI Semibold"/>
                  <a:cs typeface="Segoe UI Semibold" panose="020B0702040204020203" pitchFamily="34" charset="0"/>
                </a:rPr>
                <a:t>Code</a:t>
              </a:r>
            </a:p>
          </p:txBody>
        </p:sp>
        <p:sp>
          <p:nvSpPr>
            <p:cNvPr id="47" name="Rectangle 46">
              <a:extLst>
                <a:ext uri="{FF2B5EF4-FFF2-40B4-BE49-F238E27FC236}">
                  <a16:creationId xmlns:a16="http://schemas.microsoft.com/office/drawing/2014/main" id="{09FE2176-E133-42D5-BD9E-069B10392215}"/>
                </a:ext>
              </a:extLst>
            </p:cNvPr>
            <p:cNvSpPr/>
            <p:nvPr/>
          </p:nvSpPr>
          <p:spPr bwMode="auto">
            <a:xfrm>
              <a:off x="726061" y="2892031"/>
              <a:ext cx="3366569" cy="342280"/>
            </a:xfrm>
            <a:prstGeom prst="rect">
              <a:avLst/>
            </a:prstGeom>
            <a:noFill/>
            <a:ln w="12700" cap="flat" cmpd="sng" algn="ctr">
              <a:noFill/>
              <a:prstDash val="solid"/>
              <a:headEnd type="none" w="med" len="med"/>
              <a:tailEnd type="none" w="med" len="med"/>
            </a:ln>
            <a:effectLst/>
          </p:spPr>
          <p:txBody>
            <a:bodyPr vert="horz" wrap="square" lIns="0" tIns="47559" rIns="0" bIns="47559" numCol="1" rtlCol="0" anchor="ctr" anchorCtr="0" compatLnSpc="1">
              <a:prstTxWarp prst="textNoShape">
                <a:avLst/>
              </a:prstTxWarp>
              <a:spAutoFit/>
            </a:bodyPr>
            <a:lstStyle/>
            <a:p>
              <a:pPr algn="ctr" defTabSz="950933" fontAlgn="base">
                <a:spcBef>
                  <a:spcPct val="0"/>
                </a:spcBef>
                <a:spcAft>
                  <a:spcPct val="0"/>
                </a:spcAft>
                <a:defRPr/>
              </a:pPr>
              <a:r>
                <a:rPr lang="en-US" sz="1600">
                  <a:solidFill>
                    <a:srgbClr val="282828"/>
                  </a:solidFill>
                  <a:latin typeface="Segoe UI" panose="020B0502040204020203" pitchFamily="34" charset="0"/>
                  <a:cs typeface="Segoe UI" panose="020B0502040204020203" pitchFamily="34" charset="0"/>
                </a:rPr>
                <a:t>“What your application runs on”</a:t>
              </a:r>
            </a:p>
          </p:txBody>
        </p:sp>
        <p:pic>
          <p:nvPicPr>
            <p:cNvPr id="186" name="Picture 185">
              <a:extLst>
                <a:ext uri="{FF2B5EF4-FFF2-40B4-BE49-F238E27FC236}">
                  <a16:creationId xmlns:a16="http://schemas.microsoft.com/office/drawing/2014/main" id="{8C373208-5FD7-4E04-A167-8B5F06A44FB6}"/>
                </a:ext>
              </a:extLst>
            </p:cNvPr>
            <p:cNvPicPr>
              <a:picLocks noChangeAspect="1"/>
            </p:cNvPicPr>
            <p:nvPr/>
          </p:nvPicPr>
          <p:blipFill>
            <a:blip r:embed="rId4"/>
            <a:stretch>
              <a:fillRect/>
            </a:stretch>
          </p:blipFill>
          <p:spPr>
            <a:xfrm>
              <a:off x="9555885" y="1968346"/>
              <a:ext cx="954573" cy="421274"/>
            </a:xfrm>
            <a:prstGeom prst="rect">
              <a:avLst/>
            </a:prstGeom>
          </p:spPr>
        </p:pic>
        <p:grpSp>
          <p:nvGrpSpPr>
            <p:cNvPr id="2" name="Graphic 51">
              <a:extLst>
                <a:ext uri="{FF2B5EF4-FFF2-40B4-BE49-F238E27FC236}">
                  <a16:creationId xmlns:a16="http://schemas.microsoft.com/office/drawing/2014/main" id="{D3B288FB-A84C-4EEE-9B3C-FCC8718607EE}"/>
                </a:ext>
              </a:extLst>
            </p:cNvPr>
            <p:cNvGrpSpPr/>
            <p:nvPr/>
          </p:nvGrpSpPr>
          <p:grpSpPr>
            <a:xfrm>
              <a:off x="5796543" y="1956941"/>
              <a:ext cx="783458" cy="455462"/>
              <a:chOff x="5796543" y="1861239"/>
              <a:chExt cx="783458" cy="455462"/>
            </a:xfrm>
          </p:grpSpPr>
          <p:sp>
            <p:nvSpPr>
              <p:cNvPr id="10" name="Freeform: Shape 9">
                <a:extLst>
                  <a:ext uri="{FF2B5EF4-FFF2-40B4-BE49-F238E27FC236}">
                    <a16:creationId xmlns:a16="http://schemas.microsoft.com/office/drawing/2014/main" id="{325A0460-2339-47C7-AFC6-C768529F4D0F}"/>
                  </a:ext>
                </a:extLst>
              </p:cNvPr>
              <p:cNvSpPr/>
              <p:nvPr/>
            </p:nvSpPr>
            <p:spPr>
              <a:xfrm>
                <a:off x="6321957" y="2099074"/>
                <a:ext cx="170993" cy="217627"/>
              </a:xfrm>
              <a:custGeom>
                <a:avLst/>
                <a:gdLst>
                  <a:gd name="connsiteX0" fmla="*/ 88839 w 170992"/>
                  <a:gd name="connsiteY0" fmla="*/ 18887 h 217627"/>
                  <a:gd name="connsiteX1" fmla="*/ 18887 w 170992"/>
                  <a:gd name="connsiteY1" fmla="*/ 85730 h 217627"/>
                  <a:gd name="connsiteX2" fmla="*/ 18887 w 170992"/>
                  <a:gd name="connsiteY2" fmla="*/ 137027 h 217627"/>
                  <a:gd name="connsiteX3" fmla="*/ 88839 w 170992"/>
                  <a:gd name="connsiteY3" fmla="*/ 206979 h 217627"/>
                  <a:gd name="connsiteX4" fmla="*/ 158790 w 170992"/>
                  <a:gd name="connsiteY4" fmla="*/ 137027 h 217627"/>
                  <a:gd name="connsiteX5" fmla="*/ 158790 w 170992"/>
                  <a:gd name="connsiteY5" fmla="*/ 85730 h 217627"/>
                  <a:gd name="connsiteX6" fmla="*/ 88839 w 170992"/>
                  <a:gd name="connsiteY6" fmla="*/ 18887 h 217627"/>
                  <a:gd name="connsiteX7" fmla="*/ 112156 w 170992"/>
                  <a:gd name="connsiteY7" fmla="*/ 138582 h 217627"/>
                  <a:gd name="connsiteX8" fmla="*/ 88839 w 170992"/>
                  <a:gd name="connsiteY8" fmla="*/ 161899 h 217627"/>
                  <a:gd name="connsiteX9" fmla="*/ 65521 w 170992"/>
                  <a:gd name="connsiteY9" fmla="*/ 138582 h 217627"/>
                  <a:gd name="connsiteX10" fmla="*/ 65521 w 170992"/>
                  <a:gd name="connsiteY10" fmla="*/ 87284 h 217627"/>
                  <a:gd name="connsiteX11" fmla="*/ 88839 w 170992"/>
                  <a:gd name="connsiteY11" fmla="*/ 67076 h 217627"/>
                  <a:gd name="connsiteX12" fmla="*/ 112156 w 170992"/>
                  <a:gd name="connsiteY12" fmla="*/ 87284 h 217627"/>
                  <a:gd name="connsiteX13" fmla="*/ 112156 w 170992"/>
                  <a:gd name="connsiteY13" fmla="*/ 138582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8839" y="18887"/>
                    </a:moveTo>
                    <a:cubicBezTo>
                      <a:pt x="49977" y="18887"/>
                      <a:pt x="18887" y="48422"/>
                      <a:pt x="18887" y="85730"/>
                    </a:cubicBezTo>
                    <a:lnTo>
                      <a:pt x="18887" y="137027"/>
                    </a:lnTo>
                    <a:cubicBezTo>
                      <a:pt x="18887" y="174335"/>
                      <a:pt x="49977" y="206979"/>
                      <a:pt x="88839" y="206979"/>
                    </a:cubicBezTo>
                    <a:cubicBezTo>
                      <a:pt x="124592" y="206979"/>
                      <a:pt x="158790" y="172780"/>
                      <a:pt x="158790" y="137027"/>
                    </a:cubicBezTo>
                    <a:lnTo>
                      <a:pt x="158790" y="85730"/>
                    </a:lnTo>
                    <a:cubicBezTo>
                      <a:pt x="158790" y="49977"/>
                      <a:pt x="126146" y="18887"/>
                      <a:pt x="88839" y="18887"/>
                    </a:cubicBezTo>
                    <a:close/>
                    <a:moveTo>
                      <a:pt x="112156" y="138582"/>
                    </a:moveTo>
                    <a:cubicBezTo>
                      <a:pt x="112156" y="149463"/>
                      <a:pt x="99720" y="161899"/>
                      <a:pt x="88839" y="161899"/>
                    </a:cubicBezTo>
                    <a:cubicBezTo>
                      <a:pt x="76403" y="161899"/>
                      <a:pt x="65521" y="149463"/>
                      <a:pt x="65521" y="138582"/>
                    </a:cubicBezTo>
                    <a:lnTo>
                      <a:pt x="65521" y="87284"/>
                    </a:lnTo>
                    <a:cubicBezTo>
                      <a:pt x="65521" y="77957"/>
                      <a:pt x="74848" y="67076"/>
                      <a:pt x="88839" y="67076"/>
                    </a:cubicBezTo>
                    <a:cubicBezTo>
                      <a:pt x="99720" y="67076"/>
                      <a:pt x="112156" y="77957"/>
                      <a:pt x="112156" y="87284"/>
                    </a:cubicBezTo>
                    <a:lnTo>
                      <a:pt x="112156" y="138582"/>
                    </a:lnTo>
                    <a:close/>
                  </a:path>
                </a:pathLst>
              </a:custGeom>
              <a:solidFill>
                <a:schemeClr val="tx1">
                  <a:lumMod val="75000"/>
                </a:schemeClr>
              </a:solidFill>
              <a:ln w="154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91BDA3-2A99-4393-BE7B-B9A2CB16C302}"/>
                  </a:ext>
                </a:extLst>
              </p:cNvPr>
              <p:cNvSpPr/>
              <p:nvPr/>
            </p:nvSpPr>
            <p:spPr>
              <a:xfrm>
                <a:off x="6060804" y="2099074"/>
                <a:ext cx="170993" cy="217627"/>
              </a:xfrm>
              <a:custGeom>
                <a:avLst/>
                <a:gdLst>
                  <a:gd name="connsiteX0" fmla="*/ 85730 w 170992"/>
                  <a:gd name="connsiteY0" fmla="*/ 18887 h 217627"/>
                  <a:gd name="connsiteX1" fmla="*/ 18887 w 170992"/>
                  <a:gd name="connsiteY1" fmla="*/ 85730 h 217627"/>
                  <a:gd name="connsiteX2" fmla="*/ 18887 w 170992"/>
                  <a:gd name="connsiteY2" fmla="*/ 137027 h 217627"/>
                  <a:gd name="connsiteX3" fmla="*/ 85730 w 170992"/>
                  <a:gd name="connsiteY3" fmla="*/ 206979 h 217627"/>
                  <a:gd name="connsiteX4" fmla="*/ 155681 w 170992"/>
                  <a:gd name="connsiteY4" fmla="*/ 137027 h 217627"/>
                  <a:gd name="connsiteX5" fmla="*/ 155681 w 170992"/>
                  <a:gd name="connsiteY5" fmla="*/ 85730 h 217627"/>
                  <a:gd name="connsiteX6" fmla="*/ 85730 w 170992"/>
                  <a:gd name="connsiteY6" fmla="*/ 18887 h 217627"/>
                  <a:gd name="connsiteX7" fmla="*/ 109047 w 170992"/>
                  <a:gd name="connsiteY7" fmla="*/ 138582 h 217627"/>
                  <a:gd name="connsiteX8" fmla="*/ 85730 w 170992"/>
                  <a:gd name="connsiteY8" fmla="*/ 161899 h 217627"/>
                  <a:gd name="connsiteX9" fmla="*/ 65521 w 170992"/>
                  <a:gd name="connsiteY9" fmla="*/ 138582 h 217627"/>
                  <a:gd name="connsiteX10" fmla="*/ 65521 w 170992"/>
                  <a:gd name="connsiteY10" fmla="*/ 87284 h 217627"/>
                  <a:gd name="connsiteX11" fmla="*/ 85730 w 170992"/>
                  <a:gd name="connsiteY11" fmla="*/ 67076 h 217627"/>
                  <a:gd name="connsiteX12" fmla="*/ 109047 w 170992"/>
                  <a:gd name="connsiteY12" fmla="*/ 87284 h 217627"/>
                  <a:gd name="connsiteX13" fmla="*/ 109047 w 170992"/>
                  <a:gd name="connsiteY13" fmla="*/ 138582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5730" y="18887"/>
                    </a:moveTo>
                    <a:cubicBezTo>
                      <a:pt x="49977" y="18887"/>
                      <a:pt x="18887" y="49977"/>
                      <a:pt x="18887" y="85730"/>
                    </a:cubicBezTo>
                    <a:lnTo>
                      <a:pt x="18887" y="137027"/>
                    </a:lnTo>
                    <a:cubicBezTo>
                      <a:pt x="18887" y="174335"/>
                      <a:pt x="49977" y="206979"/>
                      <a:pt x="85730" y="206979"/>
                    </a:cubicBezTo>
                    <a:cubicBezTo>
                      <a:pt x="123037" y="206979"/>
                      <a:pt x="155681" y="175889"/>
                      <a:pt x="155681" y="137027"/>
                    </a:cubicBezTo>
                    <a:lnTo>
                      <a:pt x="155681" y="85730"/>
                    </a:lnTo>
                    <a:cubicBezTo>
                      <a:pt x="155681" y="49977"/>
                      <a:pt x="124592" y="18887"/>
                      <a:pt x="85730" y="18887"/>
                    </a:cubicBezTo>
                    <a:close/>
                    <a:moveTo>
                      <a:pt x="109047" y="138582"/>
                    </a:moveTo>
                    <a:cubicBezTo>
                      <a:pt x="109047" y="149463"/>
                      <a:pt x="99720" y="161899"/>
                      <a:pt x="85730" y="161899"/>
                    </a:cubicBezTo>
                    <a:cubicBezTo>
                      <a:pt x="76403" y="161899"/>
                      <a:pt x="65521" y="149463"/>
                      <a:pt x="65521" y="138582"/>
                    </a:cubicBezTo>
                    <a:lnTo>
                      <a:pt x="65521" y="87284"/>
                    </a:lnTo>
                    <a:cubicBezTo>
                      <a:pt x="65521" y="76403"/>
                      <a:pt x="74848" y="67076"/>
                      <a:pt x="85730" y="67076"/>
                    </a:cubicBezTo>
                    <a:cubicBezTo>
                      <a:pt x="99720" y="67076"/>
                      <a:pt x="109047" y="77957"/>
                      <a:pt x="109047" y="87284"/>
                    </a:cubicBezTo>
                    <a:lnTo>
                      <a:pt x="109047" y="138582"/>
                    </a:lnTo>
                    <a:close/>
                  </a:path>
                </a:pathLst>
              </a:custGeom>
              <a:solidFill>
                <a:schemeClr val="tx1">
                  <a:lumMod val="75000"/>
                </a:schemeClr>
              </a:solidFill>
              <a:ln w="154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E5EC3FC-C303-4091-AF8C-4C2884243B08}"/>
                  </a:ext>
                </a:extLst>
              </p:cNvPr>
              <p:cNvSpPr/>
              <p:nvPr/>
            </p:nvSpPr>
            <p:spPr>
              <a:xfrm>
                <a:off x="5796543" y="2099074"/>
                <a:ext cx="170993" cy="217627"/>
              </a:xfrm>
              <a:custGeom>
                <a:avLst/>
                <a:gdLst>
                  <a:gd name="connsiteX0" fmla="*/ 88839 w 170992"/>
                  <a:gd name="connsiteY0" fmla="*/ 18887 h 217627"/>
                  <a:gd name="connsiteX1" fmla="*/ 18887 w 170992"/>
                  <a:gd name="connsiteY1" fmla="*/ 85730 h 217627"/>
                  <a:gd name="connsiteX2" fmla="*/ 18887 w 170992"/>
                  <a:gd name="connsiteY2" fmla="*/ 137027 h 217627"/>
                  <a:gd name="connsiteX3" fmla="*/ 88839 w 170992"/>
                  <a:gd name="connsiteY3" fmla="*/ 206979 h 217627"/>
                  <a:gd name="connsiteX4" fmla="*/ 158790 w 170992"/>
                  <a:gd name="connsiteY4" fmla="*/ 137027 h 217627"/>
                  <a:gd name="connsiteX5" fmla="*/ 158790 w 170992"/>
                  <a:gd name="connsiteY5" fmla="*/ 85730 h 217627"/>
                  <a:gd name="connsiteX6" fmla="*/ 88839 w 170992"/>
                  <a:gd name="connsiteY6" fmla="*/ 18887 h 217627"/>
                  <a:gd name="connsiteX7" fmla="*/ 112156 w 170992"/>
                  <a:gd name="connsiteY7" fmla="*/ 138582 h 217627"/>
                  <a:gd name="connsiteX8" fmla="*/ 88839 w 170992"/>
                  <a:gd name="connsiteY8" fmla="*/ 161899 h 217627"/>
                  <a:gd name="connsiteX9" fmla="*/ 65521 w 170992"/>
                  <a:gd name="connsiteY9" fmla="*/ 138582 h 217627"/>
                  <a:gd name="connsiteX10" fmla="*/ 65521 w 170992"/>
                  <a:gd name="connsiteY10" fmla="*/ 87284 h 217627"/>
                  <a:gd name="connsiteX11" fmla="*/ 88839 w 170992"/>
                  <a:gd name="connsiteY11" fmla="*/ 67076 h 217627"/>
                  <a:gd name="connsiteX12" fmla="*/ 112156 w 170992"/>
                  <a:gd name="connsiteY12" fmla="*/ 87284 h 217627"/>
                  <a:gd name="connsiteX13" fmla="*/ 112156 w 170992"/>
                  <a:gd name="connsiteY13" fmla="*/ 138582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8839" y="18887"/>
                    </a:moveTo>
                    <a:cubicBezTo>
                      <a:pt x="49977" y="18887"/>
                      <a:pt x="18887" y="48422"/>
                      <a:pt x="18887" y="85730"/>
                    </a:cubicBezTo>
                    <a:lnTo>
                      <a:pt x="18887" y="137027"/>
                    </a:lnTo>
                    <a:cubicBezTo>
                      <a:pt x="18887" y="174335"/>
                      <a:pt x="49977" y="206979"/>
                      <a:pt x="88839" y="206979"/>
                    </a:cubicBezTo>
                    <a:cubicBezTo>
                      <a:pt x="127701" y="206979"/>
                      <a:pt x="158790" y="175889"/>
                      <a:pt x="158790" y="137027"/>
                    </a:cubicBezTo>
                    <a:lnTo>
                      <a:pt x="158790" y="85730"/>
                    </a:lnTo>
                    <a:cubicBezTo>
                      <a:pt x="158790" y="49977"/>
                      <a:pt x="127701" y="18887"/>
                      <a:pt x="88839" y="18887"/>
                    </a:cubicBezTo>
                    <a:close/>
                    <a:moveTo>
                      <a:pt x="112156" y="138582"/>
                    </a:moveTo>
                    <a:cubicBezTo>
                      <a:pt x="112156" y="149463"/>
                      <a:pt x="102829" y="161899"/>
                      <a:pt x="88839" y="161899"/>
                    </a:cubicBezTo>
                    <a:cubicBezTo>
                      <a:pt x="74848" y="161899"/>
                      <a:pt x="65521" y="149463"/>
                      <a:pt x="65521" y="138582"/>
                    </a:cubicBezTo>
                    <a:lnTo>
                      <a:pt x="65521" y="87284"/>
                    </a:lnTo>
                    <a:cubicBezTo>
                      <a:pt x="65521" y="77957"/>
                      <a:pt x="74848" y="67076"/>
                      <a:pt x="88839" y="67076"/>
                    </a:cubicBezTo>
                    <a:cubicBezTo>
                      <a:pt x="102829" y="67076"/>
                      <a:pt x="112156" y="77957"/>
                      <a:pt x="112156" y="87284"/>
                    </a:cubicBezTo>
                    <a:lnTo>
                      <a:pt x="112156" y="138582"/>
                    </a:lnTo>
                    <a:close/>
                  </a:path>
                </a:pathLst>
              </a:custGeom>
              <a:solidFill>
                <a:srgbClr val="0078D4"/>
              </a:solidFill>
              <a:ln w="154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11A4C8-3FB4-4B51-B682-A1E7C7DE4AD4}"/>
                  </a:ext>
                </a:extLst>
              </p:cNvPr>
              <p:cNvSpPr/>
              <p:nvPr/>
            </p:nvSpPr>
            <p:spPr>
              <a:xfrm>
                <a:off x="6502277" y="2099074"/>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chemeClr val="tx1">
                  <a:lumMod val="75000"/>
                </a:schemeClr>
              </a:solidFill>
              <a:ln w="154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9026B93-B759-479C-9AF4-4FCAA292BFBC}"/>
                  </a:ext>
                </a:extLst>
              </p:cNvPr>
              <p:cNvSpPr/>
              <p:nvPr/>
            </p:nvSpPr>
            <p:spPr>
              <a:xfrm>
                <a:off x="6236461" y="2099074"/>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rgbClr val="0078D4"/>
              </a:solidFill>
              <a:ln w="154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452B6D0-0960-4224-AFDE-268D50B62185}"/>
                  </a:ext>
                </a:extLst>
              </p:cNvPr>
              <p:cNvSpPr/>
              <p:nvPr/>
            </p:nvSpPr>
            <p:spPr>
              <a:xfrm>
                <a:off x="5975308" y="2099074"/>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chemeClr val="tx1">
                  <a:lumMod val="75000"/>
                </a:schemeClr>
              </a:solidFill>
              <a:ln w="154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CFD56E3-E80A-4B09-9072-680CCE16E0F6}"/>
                  </a:ext>
                </a:extLst>
              </p:cNvPr>
              <p:cNvSpPr/>
              <p:nvPr/>
            </p:nvSpPr>
            <p:spPr>
              <a:xfrm>
                <a:off x="6409008" y="1861239"/>
                <a:ext cx="170993" cy="217627"/>
              </a:xfrm>
              <a:custGeom>
                <a:avLst/>
                <a:gdLst>
                  <a:gd name="connsiteX0" fmla="*/ 88839 w 170992"/>
                  <a:gd name="connsiteY0" fmla="*/ 18887 h 217627"/>
                  <a:gd name="connsiteX1" fmla="*/ 18887 w 170992"/>
                  <a:gd name="connsiteY1" fmla="*/ 85730 h 217627"/>
                  <a:gd name="connsiteX2" fmla="*/ 18887 w 170992"/>
                  <a:gd name="connsiteY2" fmla="*/ 137027 h 217627"/>
                  <a:gd name="connsiteX3" fmla="*/ 88839 w 170992"/>
                  <a:gd name="connsiteY3" fmla="*/ 206979 h 217627"/>
                  <a:gd name="connsiteX4" fmla="*/ 158790 w 170992"/>
                  <a:gd name="connsiteY4" fmla="*/ 137027 h 217627"/>
                  <a:gd name="connsiteX5" fmla="*/ 158790 w 170992"/>
                  <a:gd name="connsiteY5" fmla="*/ 84175 h 217627"/>
                  <a:gd name="connsiteX6" fmla="*/ 88839 w 170992"/>
                  <a:gd name="connsiteY6" fmla="*/ 18887 h 217627"/>
                  <a:gd name="connsiteX7" fmla="*/ 112156 w 170992"/>
                  <a:gd name="connsiteY7" fmla="*/ 137027 h 217627"/>
                  <a:gd name="connsiteX8" fmla="*/ 88839 w 170992"/>
                  <a:gd name="connsiteY8" fmla="*/ 160345 h 217627"/>
                  <a:gd name="connsiteX9" fmla="*/ 65521 w 170992"/>
                  <a:gd name="connsiteY9" fmla="*/ 137027 h 217627"/>
                  <a:gd name="connsiteX10" fmla="*/ 65521 w 170992"/>
                  <a:gd name="connsiteY10" fmla="*/ 84175 h 217627"/>
                  <a:gd name="connsiteX11" fmla="*/ 88839 w 170992"/>
                  <a:gd name="connsiteY11" fmla="*/ 63967 h 217627"/>
                  <a:gd name="connsiteX12" fmla="*/ 112156 w 170992"/>
                  <a:gd name="connsiteY12" fmla="*/ 84175 h 217627"/>
                  <a:gd name="connsiteX13" fmla="*/ 112156 w 170992"/>
                  <a:gd name="connsiteY13" fmla="*/ 137027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8839" y="18887"/>
                    </a:moveTo>
                    <a:cubicBezTo>
                      <a:pt x="49977" y="18887"/>
                      <a:pt x="18887" y="48422"/>
                      <a:pt x="18887" y="85730"/>
                    </a:cubicBezTo>
                    <a:lnTo>
                      <a:pt x="18887" y="137027"/>
                    </a:lnTo>
                    <a:cubicBezTo>
                      <a:pt x="18887" y="174335"/>
                      <a:pt x="49977" y="206979"/>
                      <a:pt x="88839" y="206979"/>
                    </a:cubicBezTo>
                    <a:cubicBezTo>
                      <a:pt x="124592" y="206979"/>
                      <a:pt x="158790" y="172780"/>
                      <a:pt x="158790" y="137027"/>
                    </a:cubicBezTo>
                    <a:lnTo>
                      <a:pt x="158790" y="84175"/>
                    </a:lnTo>
                    <a:cubicBezTo>
                      <a:pt x="158790" y="49977"/>
                      <a:pt x="126146" y="18887"/>
                      <a:pt x="88839" y="18887"/>
                    </a:cubicBezTo>
                    <a:close/>
                    <a:moveTo>
                      <a:pt x="112156" y="137027"/>
                    </a:moveTo>
                    <a:cubicBezTo>
                      <a:pt x="112156" y="147909"/>
                      <a:pt x="99720" y="160345"/>
                      <a:pt x="88839" y="160345"/>
                    </a:cubicBezTo>
                    <a:cubicBezTo>
                      <a:pt x="76403" y="160345"/>
                      <a:pt x="65521" y="147909"/>
                      <a:pt x="65521" y="137027"/>
                    </a:cubicBezTo>
                    <a:lnTo>
                      <a:pt x="65521" y="84175"/>
                    </a:lnTo>
                    <a:cubicBezTo>
                      <a:pt x="65521" y="74848"/>
                      <a:pt x="74848" y="63967"/>
                      <a:pt x="88839" y="63967"/>
                    </a:cubicBezTo>
                    <a:cubicBezTo>
                      <a:pt x="99720" y="63967"/>
                      <a:pt x="112156" y="74848"/>
                      <a:pt x="112156" y="84175"/>
                    </a:cubicBezTo>
                    <a:lnTo>
                      <a:pt x="112156" y="137027"/>
                    </a:lnTo>
                    <a:close/>
                  </a:path>
                </a:pathLst>
              </a:custGeom>
              <a:solidFill>
                <a:srgbClr val="0078D4"/>
              </a:solidFill>
              <a:ln w="154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622B1-5D23-42C3-BE58-FDDA96E88BB3}"/>
                  </a:ext>
                </a:extLst>
              </p:cNvPr>
              <p:cNvSpPr/>
              <p:nvPr/>
            </p:nvSpPr>
            <p:spPr>
              <a:xfrm>
                <a:off x="6147855" y="1861239"/>
                <a:ext cx="170993" cy="217627"/>
              </a:xfrm>
              <a:custGeom>
                <a:avLst/>
                <a:gdLst>
                  <a:gd name="connsiteX0" fmla="*/ 85730 w 170992"/>
                  <a:gd name="connsiteY0" fmla="*/ 18887 h 217627"/>
                  <a:gd name="connsiteX1" fmla="*/ 18887 w 170992"/>
                  <a:gd name="connsiteY1" fmla="*/ 85730 h 217627"/>
                  <a:gd name="connsiteX2" fmla="*/ 18887 w 170992"/>
                  <a:gd name="connsiteY2" fmla="*/ 137027 h 217627"/>
                  <a:gd name="connsiteX3" fmla="*/ 85730 w 170992"/>
                  <a:gd name="connsiteY3" fmla="*/ 206979 h 217627"/>
                  <a:gd name="connsiteX4" fmla="*/ 155681 w 170992"/>
                  <a:gd name="connsiteY4" fmla="*/ 137027 h 217627"/>
                  <a:gd name="connsiteX5" fmla="*/ 155681 w 170992"/>
                  <a:gd name="connsiteY5" fmla="*/ 84175 h 217627"/>
                  <a:gd name="connsiteX6" fmla="*/ 85730 w 170992"/>
                  <a:gd name="connsiteY6" fmla="*/ 18887 h 217627"/>
                  <a:gd name="connsiteX7" fmla="*/ 107492 w 170992"/>
                  <a:gd name="connsiteY7" fmla="*/ 137027 h 217627"/>
                  <a:gd name="connsiteX8" fmla="*/ 84175 w 170992"/>
                  <a:gd name="connsiteY8" fmla="*/ 160345 h 217627"/>
                  <a:gd name="connsiteX9" fmla="*/ 63967 w 170992"/>
                  <a:gd name="connsiteY9" fmla="*/ 137027 h 217627"/>
                  <a:gd name="connsiteX10" fmla="*/ 63967 w 170992"/>
                  <a:gd name="connsiteY10" fmla="*/ 84175 h 217627"/>
                  <a:gd name="connsiteX11" fmla="*/ 84175 w 170992"/>
                  <a:gd name="connsiteY11" fmla="*/ 63967 h 217627"/>
                  <a:gd name="connsiteX12" fmla="*/ 107492 w 170992"/>
                  <a:gd name="connsiteY12" fmla="*/ 84175 h 217627"/>
                  <a:gd name="connsiteX13" fmla="*/ 107492 w 170992"/>
                  <a:gd name="connsiteY13" fmla="*/ 137027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5730" y="18887"/>
                    </a:moveTo>
                    <a:cubicBezTo>
                      <a:pt x="49977" y="18887"/>
                      <a:pt x="18887" y="49977"/>
                      <a:pt x="18887" y="85730"/>
                    </a:cubicBezTo>
                    <a:lnTo>
                      <a:pt x="18887" y="137027"/>
                    </a:lnTo>
                    <a:cubicBezTo>
                      <a:pt x="18887" y="174335"/>
                      <a:pt x="49977" y="206979"/>
                      <a:pt x="85730" y="206979"/>
                    </a:cubicBezTo>
                    <a:cubicBezTo>
                      <a:pt x="123037" y="206979"/>
                      <a:pt x="155681" y="175889"/>
                      <a:pt x="155681" y="137027"/>
                    </a:cubicBezTo>
                    <a:lnTo>
                      <a:pt x="155681" y="84175"/>
                    </a:lnTo>
                    <a:cubicBezTo>
                      <a:pt x="154127" y="48422"/>
                      <a:pt x="123037" y="18887"/>
                      <a:pt x="85730" y="18887"/>
                    </a:cubicBezTo>
                    <a:close/>
                    <a:moveTo>
                      <a:pt x="107492" y="137027"/>
                    </a:moveTo>
                    <a:cubicBezTo>
                      <a:pt x="107492" y="147909"/>
                      <a:pt x="98165" y="160345"/>
                      <a:pt x="84175" y="160345"/>
                    </a:cubicBezTo>
                    <a:cubicBezTo>
                      <a:pt x="74848" y="160345"/>
                      <a:pt x="63967" y="147909"/>
                      <a:pt x="63967" y="137027"/>
                    </a:cubicBezTo>
                    <a:lnTo>
                      <a:pt x="63967" y="84175"/>
                    </a:lnTo>
                    <a:cubicBezTo>
                      <a:pt x="63967" y="73294"/>
                      <a:pt x="73294" y="63967"/>
                      <a:pt x="84175" y="63967"/>
                    </a:cubicBezTo>
                    <a:cubicBezTo>
                      <a:pt x="98165" y="63967"/>
                      <a:pt x="107492" y="74848"/>
                      <a:pt x="107492" y="84175"/>
                    </a:cubicBezTo>
                    <a:lnTo>
                      <a:pt x="107492" y="137027"/>
                    </a:lnTo>
                    <a:close/>
                  </a:path>
                </a:pathLst>
              </a:custGeom>
              <a:solidFill>
                <a:schemeClr val="tx1">
                  <a:lumMod val="75000"/>
                </a:schemeClr>
              </a:solidFill>
              <a:ln w="154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09FD028-3F12-4AF8-9EB9-1FF125B4A523}"/>
                  </a:ext>
                </a:extLst>
              </p:cNvPr>
              <p:cNvSpPr/>
              <p:nvPr/>
            </p:nvSpPr>
            <p:spPr>
              <a:xfrm>
                <a:off x="5883594" y="1861239"/>
                <a:ext cx="170993" cy="217627"/>
              </a:xfrm>
              <a:custGeom>
                <a:avLst/>
                <a:gdLst>
                  <a:gd name="connsiteX0" fmla="*/ 88839 w 170992"/>
                  <a:gd name="connsiteY0" fmla="*/ 18887 h 217627"/>
                  <a:gd name="connsiteX1" fmla="*/ 18887 w 170992"/>
                  <a:gd name="connsiteY1" fmla="*/ 85730 h 217627"/>
                  <a:gd name="connsiteX2" fmla="*/ 18887 w 170992"/>
                  <a:gd name="connsiteY2" fmla="*/ 137027 h 217627"/>
                  <a:gd name="connsiteX3" fmla="*/ 88839 w 170992"/>
                  <a:gd name="connsiteY3" fmla="*/ 206979 h 217627"/>
                  <a:gd name="connsiteX4" fmla="*/ 158790 w 170992"/>
                  <a:gd name="connsiteY4" fmla="*/ 137027 h 217627"/>
                  <a:gd name="connsiteX5" fmla="*/ 158790 w 170992"/>
                  <a:gd name="connsiteY5" fmla="*/ 84175 h 217627"/>
                  <a:gd name="connsiteX6" fmla="*/ 88839 w 170992"/>
                  <a:gd name="connsiteY6" fmla="*/ 18887 h 217627"/>
                  <a:gd name="connsiteX7" fmla="*/ 110601 w 170992"/>
                  <a:gd name="connsiteY7" fmla="*/ 137027 h 217627"/>
                  <a:gd name="connsiteX8" fmla="*/ 87284 w 170992"/>
                  <a:gd name="connsiteY8" fmla="*/ 160345 h 217627"/>
                  <a:gd name="connsiteX9" fmla="*/ 63967 w 170992"/>
                  <a:gd name="connsiteY9" fmla="*/ 137027 h 217627"/>
                  <a:gd name="connsiteX10" fmla="*/ 63967 w 170992"/>
                  <a:gd name="connsiteY10" fmla="*/ 84175 h 217627"/>
                  <a:gd name="connsiteX11" fmla="*/ 87284 w 170992"/>
                  <a:gd name="connsiteY11" fmla="*/ 63967 h 217627"/>
                  <a:gd name="connsiteX12" fmla="*/ 110601 w 170992"/>
                  <a:gd name="connsiteY12" fmla="*/ 84175 h 217627"/>
                  <a:gd name="connsiteX13" fmla="*/ 110601 w 170992"/>
                  <a:gd name="connsiteY13" fmla="*/ 137027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992" h="217627">
                    <a:moveTo>
                      <a:pt x="88839" y="18887"/>
                    </a:moveTo>
                    <a:cubicBezTo>
                      <a:pt x="49977" y="18887"/>
                      <a:pt x="18887" y="48422"/>
                      <a:pt x="18887" y="85730"/>
                    </a:cubicBezTo>
                    <a:lnTo>
                      <a:pt x="18887" y="137027"/>
                    </a:lnTo>
                    <a:cubicBezTo>
                      <a:pt x="18887" y="174335"/>
                      <a:pt x="49977" y="206979"/>
                      <a:pt x="88839" y="206979"/>
                    </a:cubicBezTo>
                    <a:cubicBezTo>
                      <a:pt x="126146" y="206979"/>
                      <a:pt x="158790" y="175889"/>
                      <a:pt x="158790" y="137027"/>
                    </a:cubicBezTo>
                    <a:lnTo>
                      <a:pt x="158790" y="84175"/>
                    </a:lnTo>
                    <a:cubicBezTo>
                      <a:pt x="157236" y="48422"/>
                      <a:pt x="126146" y="18887"/>
                      <a:pt x="88839" y="18887"/>
                    </a:cubicBezTo>
                    <a:close/>
                    <a:moveTo>
                      <a:pt x="110601" y="137027"/>
                    </a:moveTo>
                    <a:cubicBezTo>
                      <a:pt x="110601" y="147909"/>
                      <a:pt x="101274" y="160345"/>
                      <a:pt x="87284" y="160345"/>
                    </a:cubicBezTo>
                    <a:cubicBezTo>
                      <a:pt x="73294" y="160345"/>
                      <a:pt x="63967" y="147909"/>
                      <a:pt x="63967" y="137027"/>
                    </a:cubicBezTo>
                    <a:lnTo>
                      <a:pt x="63967" y="84175"/>
                    </a:lnTo>
                    <a:cubicBezTo>
                      <a:pt x="63967" y="74848"/>
                      <a:pt x="73294" y="63967"/>
                      <a:pt x="87284" y="63967"/>
                    </a:cubicBezTo>
                    <a:cubicBezTo>
                      <a:pt x="101274" y="63967"/>
                      <a:pt x="110601" y="74848"/>
                      <a:pt x="110601" y="84175"/>
                    </a:cubicBezTo>
                    <a:lnTo>
                      <a:pt x="110601" y="137027"/>
                    </a:lnTo>
                    <a:close/>
                  </a:path>
                </a:pathLst>
              </a:custGeom>
              <a:solidFill>
                <a:schemeClr val="tx1">
                  <a:lumMod val="75000"/>
                </a:schemeClr>
              </a:solidFill>
              <a:ln w="154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21A7D07-A429-4F77-97CE-37D11C98C8A4}"/>
                  </a:ext>
                </a:extLst>
              </p:cNvPr>
              <p:cNvSpPr/>
              <p:nvPr/>
            </p:nvSpPr>
            <p:spPr>
              <a:xfrm>
                <a:off x="6323512" y="1861239"/>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chemeClr val="tx1">
                  <a:lumMod val="75000"/>
                </a:schemeClr>
              </a:solidFill>
              <a:ln w="154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C289B9-86DF-4719-BFFE-880E5F7E3260}"/>
                  </a:ext>
                </a:extLst>
              </p:cNvPr>
              <p:cNvSpPr/>
              <p:nvPr/>
            </p:nvSpPr>
            <p:spPr>
              <a:xfrm>
                <a:off x="6062359" y="1861239"/>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rgbClr val="0078D4"/>
              </a:solidFill>
              <a:ln w="154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910CD3F-546F-4185-9160-03CDEAA9FABB}"/>
                  </a:ext>
                </a:extLst>
              </p:cNvPr>
              <p:cNvSpPr/>
              <p:nvPr/>
            </p:nvSpPr>
            <p:spPr>
              <a:xfrm>
                <a:off x="5796543" y="1861239"/>
                <a:ext cx="77724" cy="217627"/>
              </a:xfrm>
              <a:custGeom>
                <a:avLst/>
                <a:gdLst>
                  <a:gd name="connsiteX0" fmla="*/ 18887 w 77724"/>
                  <a:gd name="connsiteY0" fmla="*/ 18887 h 217627"/>
                  <a:gd name="connsiteX1" fmla="*/ 65521 w 77724"/>
                  <a:gd name="connsiteY1" fmla="*/ 18887 h 217627"/>
                  <a:gd name="connsiteX2" fmla="*/ 65521 w 77724"/>
                  <a:gd name="connsiteY2" fmla="*/ 203870 h 217627"/>
                  <a:gd name="connsiteX3" fmla="*/ 18887 w 77724"/>
                  <a:gd name="connsiteY3" fmla="*/ 203870 h 217627"/>
                </a:gdLst>
                <a:ahLst/>
                <a:cxnLst>
                  <a:cxn ang="0">
                    <a:pos x="connsiteX0" y="connsiteY0"/>
                  </a:cxn>
                  <a:cxn ang="0">
                    <a:pos x="connsiteX1" y="connsiteY1"/>
                  </a:cxn>
                  <a:cxn ang="0">
                    <a:pos x="connsiteX2" y="connsiteY2"/>
                  </a:cxn>
                  <a:cxn ang="0">
                    <a:pos x="connsiteX3" y="connsiteY3"/>
                  </a:cxn>
                </a:cxnLst>
                <a:rect l="l" t="t" r="r" b="b"/>
                <a:pathLst>
                  <a:path w="77724" h="217627">
                    <a:moveTo>
                      <a:pt x="18887" y="18887"/>
                    </a:moveTo>
                    <a:lnTo>
                      <a:pt x="65521" y="18887"/>
                    </a:lnTo>
                    <a:lnTo>
                      <a:pt x="65521" y="203870"/>
                    </a:lnTo>
                    <a:lnTo>
                      <a:pt x="18887" y="203870"/>
                    </a:lnTo>
                    <a:close/>
                  </a:path>
                </a:pathLst>
              </a:custGeom>
              <a:solidFill>
                <a:schemeClr val="tx1">
                  <a:lumMod val="75000"/>
                </a:schemeClr>
              </a:solidFill>
              <a:ln w="15431" cap="flat">
                <a:noFill/>
                <a:prstDash val="solid"/>
                <a:miter/>
              </a:ln>
            </p:spPr>
            <p:txBody>
              <a:bodyPr rtlCol="0" anchor="ctr"/>
              <a:lstStyle/>
              <a:p>
                <a:endParaRPr lang="en-US"/>
              </a:p>
            </p:txBody>
          </p:sp>
        </p:grpSp>
        <p:grpSp>
          <p:nvGrpSpPr>
            <p:cNvPr id="22" name="Graphic 48">
              <a:extLst>
                <a:ext uri="{FF2B5EF4-FFF2-40B4-BE49-F238E27FC236}">
                  <a16:creationId xmlns:a16="http://schemas.microsoft.com/office/drawing/2014/main" id="{8D9CB998-3105-4A04-870C-698CE61AAB3D}"/>
                </a:ext>
              </a:extLst>
            </p:cNvPr>
            <p:cNvGrpSpPr/>
            <p:nvPr/>
          </p:nvGrpSpPr>
          <p:grpSpPr>
            <a:xfrm>
              <a:off x="2054952" y="1871899"/>
              <a:ext cx="634190" cy="634190"/>
              <a:chOff x="2054952" y="1871899"/>
              <a:chExt cx="634190" cy="634190"/>
            </a:xfrm>
          </p:grpSpPr>
          <p:sp>
            <p:nvSpPr>
              <p:cNvPr id="23" name="Freeform: Shape 22">
                <a:extLst>
                  <a:ext uri="{FF2B5EF4-FFF2-40B4-BE49-F238E27FC236}">
                    <a16:creationId xmlns:a16="http://schemas.microsoft.com/office/drawing/2014/main" id="{5A0450B4-3E55-4FB3-B964-454E000578AC}"/>
                  </a:ext>
                </a:extLst>
              </p:cNvPr>
              <p:cNvSpPr/>
              <p:nvPr/>
            </p:nvSpPr>
            <p:spPr>
              <a:xfrm>
                <a:off x="2278314" y="1870757"/>
                <a:ext cx="177573" cy="177573"/>
              </a:xfrm>
              <a:custGeom>
                <a:avLst/>
                <a:gdLst>
                  <a:gd name="connsiteX0" fmla="*/ 174910 w 177573"/>
                  <a:gd name="connsiteY0" fmla="*/ 93733 h 177573"/>
                  <a:gd name="connsiteX1" fmla="*/ 93733 w 177573"/>
                  <a:gd name="connsiteY1" fmla="*/ 174910 h 177573"/>
                  <a:gd name="connsiteX2" fmla="*/ 12557 w 177573"/>
                  <a:gd name="connsiteY2" fmla="*/ 93733 h 177573"/>
                  <a:gd name="connsiteX3" fmla="*/ 93733 w 177573"/>
                  <a:gd name="connsiteY3" fmla="*/ 12557 h 177573"/>
                  <a:gd name="connsiteX4" fmla="*/ 174910 w 177573"/>
                  <a:gd name="connsiteY4" fmla="*/ 93733 h 17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73" h="177573">
                    <a:moveTo>
                      <a:pt x="174910" y="93733"/>
                    </a:moveTo>
                    <a:cubicBezTo>
                      <a:pt x="174910" y="138566"/>
                      <a:pt x="138566" y="174910"/>
                      <a:pt x="93733" y="174910"/>
                    </a:cubicBezTo>
                    <a:cubicBezTo>
                      <a:pt x="48901" y="174910"/>
                      <a:pt x="12557" y="138566"/>
                      <a:pt x="12557" y="93733"/>
                    </a:cubicBezTo>
                    <a:cubicBezTo>
                      <a:pt x="12557" y="48901"/>
                      <a:pt x="48901" y="12557"/>
                      <a:pt x="93733" y="12557"/>
                    </a:cubicBezTo>
                    <a:cubicBezTo>
                      <a:pt x="138566" y="12557"/>
                      <a:pt x="174910" y="48901"/>
                      <a:pt x="174910" y="93733"/>
                    </a:cubicBezTo>
                    <a:close/>
                  </a:path>
                </a:pathLst>
              </a:custGeom>
              <a:solidFill>
                <a:srgbClr val="0078D4"/>
              </a:solidFill>
              <a:ln w="1257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334137-AC2C-438A-830D-B151804CE19C}"/>
                  </a:ext>
                </a:extLst>
              </p:cNvPr>
              <p:cNvSpPr/>
              <p:nvPr/>
            </p:nvSpPr>
            <p:spPr>
              <a:xfrm>
                <a:off x="2046200" y="2293128"/>
                <a:ext cx="177573" cy="177573"/>
              </a:xfrm>
              <a:custGeom>
                <a:avLst/>
                <a:gdLst>
                  <a:gd name="connsiteX0" fmla="*/ 174910 w 177573"/>
                  <a:gd name="connsiteY0" fmla="*/ 93733 h 177573"/>
                  <a:gd name="connsiteX1" fmla="*/ 93733 w 177573"/>
                  <a:gd name="connsiteY1" fmla="*/ 174910 h 177573"/>
                  <a:gd name="connsiteX2" fmla="*/ 12557 w 177573"/>
                  <a:gd name="connsiteY2" fmla="*/ 93733 h 177573"/>
                  <a:gd name="connsiteX3" fmla="*/ 93733 w 177573"/>
                  <a:gd name="connsiteY3" fmla="*/ 12557 h 177573"/>
                  <a:gd name="connsiteX4" fmla="*/ 174910 w 177573"/>
                  <a:gd name="connsiteY4" fmla="*/ 93733 h 17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73" h="177573">
                    <a:moveTo>
                      <a:pt x="174910" y="93733"/>
                    </a:moveTo>
                    <a:cubicBezTo>
                      <a:pt x="174910" y="138566"/>
                      <a:pt x="138566" y="174910"/>
                      <a:pt x="93733" y="174910"/>
                    </a:cubicBezTo>
                    <a:cubicBezTo>
                      <a:pt x="48901" y="174910"/>
                      <a:pt x="12557" y="138566"/>
                      <a:pt x="12557" y="93733"/>
                    </a:cubicBezTo>
                    <a:cubicBezTo>
                      <a:pt x="12557" y="48901"/>
                      <a:pt x="48901" y="12557"/>
                      <a:pt x="93733" y="12557"/>
                    </a:cubicBezTo>
                    <a:cubicBezTo>
                      <a:pt x="138566" y="12557"/>
                      <a:pt x="174910" y="48901"/>
                      <a:pt x="174910" y="93733"/>
                    </a:cubicBezTo>
                    <a:close/>
                  </a:path>
                </a:pathLst>
              </a:custGeom>
              <a:solidFill>
                <a:srgbClr val="0078D4"/>
              </a:solidFill>
              <a:ln w="1257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9117E32-6DE6-44D8-96B8-CD32ADF3C92C}"/>
                  </a:ext>
                </a:extLst>
              </p:cNvPr>
              <p:cNvSpPr/>
              <p:nvPr/>
            </p:nvSpPr>
            <p:spPr>
              <a:xfrm>
                <a:off x="2510427" y="2294396"/>
                <a:ext cx="177573" cy="177573"/>
              </a:xfrm>
              <a:custGeom>
                <a:avLst/>
                <a:gdLst>
                  <a:gd name="connsiteX0" fmla="*/ 174910 w 177573"/>
                  <a:gd name="connsiteY0" fmla="*/ 93733 h 177573"/>
                  <a:gd name="connsiteX1" fmla="*/ 93733 w 177573"/>
                  <a:gd name="connsiteY1" fmla="*/ 174910 h 177573"/>
                  <a:gd name="connsiteX2" fmla="*/ 12557 w 177573"/>
                  <a:gd name="connsiteY2" fmla="*/ 93733 h 177573"/>
                  <a:gd name="connsiteX3" fmla="*/ 93733 w 177573"/>
                  <a:gd name="connsiteY3" fmla="*/ 12557 h 177573"/>
                  <a:gd name="connsiteX4" fmla="*/ 174910 w 177573"/>
                  <a:gd name="connsiteY4" fmla="*/ 93733 h 17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73" h="177573">
                    <a:moveTo>
                      <a:pt x="174910" y="93733"/>
                    </a:moveTo>
                    <a:cubicBezTo>
                      <a:pt x="174910" y="138566"/>
                      <a:pt x="138566" y="174910"/>
                      <a:pt x="93733" y="174910"/>
                    </a:cubicBezTo>
                    <a:cubicBezTo>
                      <a:pt x="48901" y="174910"/>
                      <a:pt x="12557" y="138566"/>
                      <a:pt x="12557" y="93733"/>
                    </a:cubicBezTo>
                    <a:cubicBezTo>
                      <a:pt x="12557" y="48901"/>
                      <a:pt x="48901" y="12557"/>
                      <a:pt x="93733" y="12557"/>
                    </a:cubicBezTo>
                    <a:cubicBezTo>
                      <a:pt x="138566" y="12557"/>
                      <a:pt x="174910" y="48901"/>
                      <a:pt x="174910" y="93733"/>
                    </a:cubicBezTo>
                    <a:close/>
                  </a:path>
                </a:pathLst>
              </a:custGeom>
              <a:solidFill>
                <a:srgbClr val="0078D4"/>
              </a:solidFill>
              <a:ln w="1257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0D21FF1-7CF6-46BC-9C8C-084F02883350}"/>
                  </a:ext>
                </a:extLst>
              </p:cNvPr>
              <p:cNvSpPr/>
              <p:nvPr/>
            </p:nvSpPr>
            <p:spPr>
              <a:xfrm>
                <a:off x="2104546" y="1998864"/>
                <a:ext cx="532720" cy="507352"/>
              </a:xfrm>
              <a:custGeom>
                <a:avLst/>
                <a:gdLst>
                  <a:gd name="connsiteX0" fmla="*/ 380387 w 532719"/>
                  <a:gd name="connsiteY0" fmla="*/ 389266 h 507352"/>
                  <a:gd name="connsiteX1" fmla="*/ 499615 w 532719"/>
                  <a:gd name="connsiteY1" fmla="*/ 270038 h 507352"/>
                  <a:gd name="connsiteX2" fmla="*/ 519909 w 532719"/>
                  <a:gd name="connsiteY2" fmla="*/ 271306 h 507352"/>
                  <a:gd name="connsiteX3" fmla="*/ 522446 w 532719"/>
                  <a:gd name="connsiteY3" fmla="*/ 242134 h 507352"/>
                  <a:gd name="connsiteX4" fmla="*/ 377850 w 532719"/>
                  <a:gd name="connsiteY4" fmla="*/ 12557 h 507352"/>
                  <a:gd name="connsiteX5" fmla="*/ 268770 w 532719"/>
                  <a:gd name="connsiteY5" fmla="*/ 84855 h 507352"/>
                  <a:gd name="connsiteX6" fmla="*/ 159689 w 532719"/>
                  <a:gd name="connsiteY6" fmla="*/ 12557 h 507352"/>
                  <a:gd name="connsiteX7" fmla="*/ 12557 w 532719"/>
                  <a:gd name="connsiteY7" fmla="*/ 242134 h 507352"/>
                  <a:gd name="connsiteX8" fmla="*/ 15094 w 532719"/>
                  <a:gd name="connsiteY8" fmla="*/ 271306 h 507352"/>
                  <a:gd name="connsiteX9" fmla="*/ 35388 w 532719"/>
                  <a:gd name="connsiteY9" fmla="*/ 270038 h 507352"/>
                  <a:gd name="connsiteX10" fmla="*/ 154616 w 532719"/>
                  <a:gd name="connsiteY10" fmla="*/ 389266 h 507352"/>
                  <a:gd name="connsiteX11" fmla="*/ 133053 w 532719"/>
                  <a:gd name="connsiteY11" fmla="*/ 457758 h 507352"/>
                  <a:gd name="connsiteX12" fmla="*/ 267501 w 532719"/>
                  <a:gd name="connsiteY12" fmla="*/ 497078 h 507352"/>
                  <a:gd name="connsiteX13" fmla="*/ 401950 w 532719"/>
                  <a:gd name="connsiteY13" fmla="*/ 457758 h 507352"/>
                  <a:gd name="connsiteX14" fmla="*/ 380387 w 532719"/>
                  <a:gd name="connsiteY14" fmla="*/ 389266 h 50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719" h="507352">
                    <a:moveTo>
                      <a:pt x="380387" y="389266"/>
                    </a:moveTo>
                    <a:cubicBezTo>
                      <a:pt x="380387" y="323310"/>
                      <a:pt x="433659" y="270038"/>
                      <a:pt x="499615" y="270038"/>
                    </a:cubicBezTo>
                    <a:cubicBezTo>
                      <a:pt x="505957" y="270038"/>
                      <a:pt x="513567" y="271306"/>
                      <a:pt x="519909" y="271306"/>
                    </a:cubicBezTo>
                    <a:cubicBezTo>
                      <a:pt x="521177" y="261159"/>
                      <a:pt x="522446" y="252281"/>
                      <a:pt x="522446" y="242134"/>
                    </a:cubicBezTo>
                    <a:cubicBezTo>
                      <a:pt x="522446" y="140663"/>
                      <a:pt x="462832" y="53145"/>
                      <a:pt x="377850" y="12557"/>
                    </a:cubicBezTo>
                    <a:cubicBezTo>
                      <a:pt x="360093" y="54414"/>
                      <a:pt x="316968" y="84855"/>
                      <a:pt x="268770" y="84855"/>
                    </a:cubicBezTo>
                    <a:cubicBezTo>
                      <a:pt x="219303" y="84855"/>
                      <a:pt x="177446" y="55682"/>
                      <a:pt x="159689" y="12557"/>
                    </a:cubicBezTo>
                    <a:cubicBezTo>
                      <a:pt x="72171" y="53145"/>
                      <a:pt x="12557" y="140663"/>
                      <a:pt x="12557" y="242134"/>
                    </a:cubicBezTo>
                    <a:cubicBezTo>
                      <a:pt x="12557" y="252281"/>
                      <a:pt x="13825" y="262428"/>
                      <a:pt x="15094" y="271306"/>
                    </a:cubicBezTo>
                    <a:cubicBezTo>
                      <a:pt x="21436" y="270038"/>
                      <a:pt x="27778" y="270038"/>
                      <a:pt x="35388" y="270038"/>
                    </a:cubicBezTo>
                    <a:cubicBezTo>
                      <a:pt x="101344" y="270038"/>
                      <a:pt x="154616" y="323310"/>
                      <a:pt x="154616" y="389266"/>
                    </a:cubicBezTo>
                    <a:cubicBezTo>
                      <a:pt x="154616" y="414633"/>
                      <a:pt x="147005" y="438733"/>
                      <a:pt x="133053" y="457758"/>
                    </a:cubicBezTo>
                    <a:cubicBezTo>
                      <a:pt x="172373" y="481858"/>
                      <a:pt x="218035" y="497078"/>
                      <a:pt x="267501" y="497078"/>
                    </a:cubicBezTo>
                    <a:cubicBezTo>
                      <a:pt x="316968" y="497078"/>
                      <a:pt x="363898" y="483126"/>
                      <a:pt x="401950" y="457758"/>
                    </a:cubicBezTo>
                    <a:cubicBezTo>
                      <a:pt x="389266" y="438733"/>
                      <a:pt x="380387" y="414633"/>
                      <a:pt x="380387" y="389266"/>
                    </a:cubicBezTo>
                    <a:close/>
                  </a:path>
                </a:pathLst>
              </a:custGeom>
              <a:solidFill>
                <a:schemeClr val="tx1">
                  <a:lumMod val="75000"/>
                </a:schemeClr>
              </a:solidFill>
              <a:ln w="12573" cap="flat">
                <a:noFill/>
                <a:prstDash val="solid"/>
                <a:miter/>
              </a:ln>
            </p:spPr>
            <p:txBody>
              <a:bodyPr rtlCol="0" anchor="ctr"/>
              <a:lstStyle/>
              <a:p>
                <a:endParaRPr lang="en-US"/>
              </a:p>
            </p:txBody>
          </p:sp>
        </p:grpSp>
      </p:grpSp>
      <p:sp>
        <p:nvSpPr>
          <p:cNvPr id="187" name="Text Placeholder 3">
            <a:extLst>
              <a:ext uri="{FF2B5EF4-FFF2-40B4-BE49-F238E27FC236}">
                <a16:creationId xmlns:a16="http://schemas.microsoft.com/office/drawing/2014/main" id="{00F560B6-BDA6-4A2F-8044-83F4C5FCF5C9}"/>
              </a:ext>
            </a:extLst>
          </p:cNvPr>
          <p:cNvSpPr txBox="1">
            <a:spLocks/>
          </p:cNvSpPr>
          <p:nvPr/>
        </p:nvSpPr>
        <p:spPr>
          <a:xfrm>
            <a:off x="777191" y="1205753"/>
            <a:ext cx="3263695" cy="465281"/>
          </a:xfrm>
          <a:prstGeom prst="rect">
            <a:avLst/>
          </a:prstGeom>
        </p:spPr>
        <p:txBody>
          <a:bodyPr vert="horz" wrap="square" lIns="149198" tIns="93248" rIns="149198" bIns="93248"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5980">
              <a:spcBef>
                <a:spcPts val="0"/>
              </a:spcBef>
              <a:spcAft>
                <a:spcPts val="0"/>
              </a:spcAft>
              <a:buClrTx/>
              <a:defRPr/>
            </a:pPr>
            <a:r>
              <a:rPr lang="en-US">
                <a:solidFill>
                  <a:srgbClr val="282828"/>
                </a:solidFill>
                <a:latin typeface="Segoe UI Semibold" panose="020B0702040204020203" pitchFamily="34" charset="0"/>
                <a:cs typeface="Segoe UI Semibold" panose="020B0702040204020203" pitchFamily="34" charset="0"/>
              </a:rPr>
              <a:t>Infrastructure</a:t>
            </a:r>
          </a:p>
        </p:txBody>
      </p:sp>
    </p:spTree>
    <p:extLst>
      <p:ext uri="{BB962C8B-B14F-4D97-AF65-F5344CB8AC3E}">
        <p14:creationId xmlns:p14="http://schemas.microsoft.com/office/powerpoint/2010/main" val="3805150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barn(inVertical)">
                                      <p:cBhvr>
                                        <p:cTn id="18" dur="500"/>
                                        <p:tgtEl>
                                          <p:spTgt spid="173"/>
                                        </p:tgtEl>
                                      </p:cBhvr>
                                    </p:animEffect>
                                  </p:childTnLst>
                                </p:cTn>
                              </p:par>
                            </p:childTnLst>
                          </p:cTn>
                        </p:par>
                        <p:par>
                          <p:cTn id="19" fill="hold">
                            <p:stCondLst>
                              <p:cond delay="1500"/>
                            </p:stCondLst>
                            <p:childTnLst>
                              <p:par>
                                <p:cTn id="20" presetID="16" presetClass="entr" presetSubtype="37" fill="hold" nodeType="after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barn(outVertical)">
                                      <p:cBhvr>
                                        <p:cTn id="2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 2018 Template" id="{62FB9DE9-892C-4C28-8242-67228C94335F}" vid="{8CB57E93-2A1F-4BF4-942B-3E06331CD433}"/>
    </a:ext>
  </a:extLst>
</a:theme>
</file>

<file path=ppt/theme/theme12.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3.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4.xml><?xml version="1.0" encoding="utf-8"?>
<a:theme xmlns:a="http://schemas.openxmlformats.org/drawingml/2006/main" name="5-50188_May_Leadership_Summit_Template_Light ">
  <a:themeElements>
    <a:clrScheme name="Custom 4">
      <a:dk1>
        <a:srgbClr val="1A1A1A"/>
      </a:dk1>
      <a:lt1>
        <a:srgbClr val="FFFFFF"/>
      </a:lt1>
      <a:dk2>
        <a:srgbClr val="0D0D0D"/>
      </a:dk2>
      <a:lt2>
        <a:srgbClr val="E6E6E6"/>
      </a:lt2>
      <a:accent1>
        <a:srgbClr val="00188F"/>
      </a:accent1>
      <a:accent2>
        <a:srgbClr val="0078D4"/>
      </a:accent2>
      <a:accent3>
        <a:srgbClr val="00BCF2"/>
      </a:accent3>
      <a:accent4>
        <a:srgbClr val="B4009E"/>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y_Leadership_Summit_2018_Template_16x9_v02.potx" id="{EF052C13-3BC7-4D4F-952C-CCC20B251E4C}" vid="{92D03430-2D52-4A07-AD5C-82E9E8A48EA8}"/>
    </a:ext>
  </a:extLst>
</a:theme>
</file>

<file path=ppt/theme/theme5.xml><?xml version="1.0" encoding="utf-8"?>
<a:theme xmlns:a="http://schemas.openxmlformats.org/drawingml/2006/main" name="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6.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7.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8.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9.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Corenote_Template.potx" id="{D4CA3774-1DEB-428A-8721-25BF79D189BF}" vid="{899D2C48-5207-4406-8EF1-8AA1113B026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BDM and TDM audiences presentation is designed to deliver the end-to-end Azure story with key examples of recent and upcoming innovations.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wner xmlns="230e9df3-be65-4c73-a93b-d1236ebd677e">
      <UserInfo>
        <DisplayName>Lauren Husum</DisplayName>
        <AccountId>39842</AccountId>
        <AccountType/>
      </UserInfo>
    </Owner>
    <PublishDate xmlns="230E9DF3-BE65-4C73-A93B-D1236EBD677E" xsi:nil="tru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
        <AccountId/>
        <AccountType/>
      </UserInfo>
    </OwnersManager>
    <Expire_x0020_Review xmlns="230e9df3-be65-4c73-a93b-d1236ebd677e"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demonstrations</TermName>
          <TermId xmlns="http://schemas.microsoft.com/office/infopath/2007/PartnerControls">9d7e8b48-4bca-4e36-b42f-43a31858d57a</TermId>
        </TermInfo>
      </Terms>
    </i1b478372f814787abd313030b81fcb2>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34</Value>
      <Value>3066</Value>
      <Value>31</Value>
      <Value>3100</Value>
      <Value>169</Value>
      <Value>26</Value>
      <Value>580</Value>
      <Value>3095</Value>
      <Value>3094</Value>
      <Value>3093</Value>
      <Value>21</Value>
      <Value>20</Value>
      <Value>3097</Value>
      <Value>3089</Value>
      <Value>14</Value>
      <Value>434</Value>
      <Value>603</Value>
      <Value>80</Value>
      <Value>42</Value>
      <Value>37</Value>
    </TaxCatchAll>
    <ParentID1 xmlns="230e9df3-be65-4c73-a93b-d1236ebd677e">G01KC-1-305</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Business Applications</TermName>
          <TermId xmlns="http://schemas.microsoft.com/office/infopath/2007/PartnerControls">bc6a3471-5036-4c6f-8724-05bc21271c2e</TermId>
        </TermInfo>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G01KC-99682991-40370</_dlc_DocId>
    <_dlc_DocIdUrl xmlns="230e9df3-be65-4c73-a93b-d1236ebd677e">
      <Url>https://microsoft.sharepoint.com/sites/Infopedia_G01KC/_layouts/15/DocIdRedir.aspx?ID=G01KC-99682991-40370</Url>
      <Description>G01KC-99682991-40370</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BEBF8202-5B3B-4694-AD1E-1346BF4A5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9D87DB-0A70-456A-BD1B-B5A1ADE3CBD5}">
  <ds:schemaRefs>
    <ds:schemaRef ds:uri="http://schemas.microsoft.com/sharepoint/events"/>
  </ds:schemaRefs>
</ds:datastoreItem>
</file>

<file path=customXml/itemProps3.xml><?xml version="1.0" encoding="utf-8"?>
<ds:datastoreItem xmlns:ds="http://schemas.openxmlformats.org/officeDocument/2006/customXml" ds:itemID="{1A2F3233-E30A-410B-94C6-6E021999130D}">
  <ds:schemaRefs>
    <ds:schemaRef ds:uri="230e9df3-be65-4c73-a93b-d1236ebd677e"/>
    <ds:schemaRef ds:uri="http://purl.org/dc/terms/"/>
    <ds:schemaRef ds:uri="http://schemas.microsoft.com/sharepoint/v3"/>
    <ds:schemaRef ds:uri="http://schemas.microsoft.com/office/2006/documentManagement/types"/>
    <ds:schemaRef ds:uri="b3bc04a5-d503-43b1-b98c-a8cf663329d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9F07A399-D5E6-42C1-A0F7-12401AA67224}">
  <ds:schemaRefs>
    <ds:schemaRef ds:uri="http://schemas.microsoft.com/sharepoint/v3/contenttype/forms"/>
  </ds:schemaRefs>
</ds:datastoreItem>
</file>

<file path=customXml/itemProps5.xml><?xml version="1.0" encoding="utf-8"?>
<ds:datastoreItem xmlns:ds="http://schemas.openxmlformats.org/officeDocument/2006/customXml" ds:itemID="{5230CDF8-24DE-459E-922B-3CFFB0BE017B}">
  <ds:schemaRefs>
    <ds:schemaRef ds:uri="office.server.policy"/>
  </ds:schemaRefs>
</ds:datastoreItem>
</file>

<file path=customXml/itemProps6.xml><?xml version="1.0" encoding="utf-8"?>
<ds:datastoreItem xmlns:ds="http://schemas.openxmlformats.org/officeDocument/2006/customXml" ds:itemID="{0F65784C-3849-4F59-B162-C8C0037A479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Azure PPT Template - 2018</Template>
  <TotalTime>8</TotalTime>
  <Words>4213</Words>
  <Application>Microsoft Office PowerPoint</Application>
  <PresentationFormat>Custom</PresentationFormat>
  <Paragraphs>816</Paragraphs>
  <Slides>39</Slides>
  <Notes>37</Notes>
  <HiddenSlides>2</HiddenSlides>
  <MMClips>0</MMClips>
  <ScaleCrop>false</ScaleCrop>
  <HeadingPairs>
    <vt:vector size="8" baseType="variant">
      <vt:variant>
        <vt:lpstr>Fonts Used</vt:lpstr>
      </vt:variant>
      <vt:variant>
        <vt:i4>9</vt:i4>
      </vt:variant>
      <vt:variant>
        <vt:lpstr>Theme</vt:lpstr>
      </vt:variant>
      <vt:variant>
        <vt:i4>13</vt:i4>
      </vt:variant>
      <vt:variant>
        <vt:lpstr>Embedded OLE Servers</vt:lpstr>
      </vt:variant>
      <vt:variant>
        <vt:i4>1</vt:i4>
      </vt:variant>
      <vt:variant>
        <vt:lpstr>Slide Titles</vt:lpstr>
      </vt:variant>
      <vt:variant>
        <vt:i4>39</vt:i4>
      </vt:variant>
    </vt:vector>
  </HeadingPairs>
  <TitlesOfParts>
    <vt:vector size="62" baseType="lpstr">
      <vt:lpstr>Muli Regular</vt:lpstr>
      <vt:lpstr>Arial</vt:lpstr>
      <vt:lpstr>Calibri</vt:lpstr>
      <vt:lpstr>Consolas</vt:lpstr>
      <vt:lpstr>Segoe UI</vt:lpstr>
      <vt:lpstr>Segoe UI Light</vt:lpstr>
      <vt:lpstr>Segoe UI Semibold</vt:lpstr>
      <vt:lpstr>Segoe UI Semilight</vt:lpstr>
      <vt:lpstr>Wingdings</vt:lpstr>
      <vt:lpstr>Azure PPT Template - 2018</vt:lpstr>
      <vt:lpstr>5-50155_Microsoft_Tech_Summit_Light_Template</vt:lpstr>
      <vt:lpstr>5_WHITE TEMPLATE</vt:lpstr>
      <vt:lpstr>5-50188_May_Leadership_Summit_Template_Light </vt:lpstr>
      <vt:lpstr>LIGHT GRAY TEMPLATE</vt:lpstr>
      <vt:lpstr>5-50201_Microsoft_Ready_Template</vt:lpstr>
      <vt:lpstr>5-50183_Microsoft_Inspire_Template</vt:lpstr>
      <vt:lpstr>Ingnite18</vt:lpstr>
      <vt:lpstr>5-50203_Microsoft_Ignite_Template</vt:lpstr>
      <vt:lpstr>Azure Sept 2018</vt:lpstr>
      <vt:lpstr>1_WHITE TEMPLATE</vt:lpstr>
      <vt:lpstr>6_WHITE TEMPLATE</vt:lpstr>
      <vt:lpstr>1_5-50201_Microsoft_Ready_Template</vt:lpstr>
      <vt:lpstr>think-cell Slide</vt:lpstr>
      <vt:lpstr>Microsoft Azure Overview</vt:lpstr>
      <vt:lpstr>76% of CEOs consider DT their #1 priority</vt:lpstr>
      <vt:lpstr>Digital transformation</vt:lpstr>
      <vt:lpstr>The digital feedback loop</vt:lpstr>
      <vt:lpstr>Microsoft Azure</vt:lpstr>
      <vt:lpstr>PowerPoint Presentation</vt:lpstr>
      <vt:lpstr>&gt;95% of Fortune 500 use Microsoft Azure </vt:lpstr>
      <vt:lpstr>Microsoft Azure</vt:lpstr>
      <vt:lpstr>Azure: Productive</vt:lpstr>
      <vt:lpstr>Infrastructure for all workloads</vt:lpstr>
      <vt:lpstr>Azure Operational Data Services</vt:lpstr>
      <vt:lpstr>Azure for Cloud Scale Analytics</vt:lpstr>
      <vt:lpstr>Azure for Cloud Scale Analytics</vt:lpstr>
      <vt:lpstr>A serverless platform for Application Modernization</vt:lpstr>
      <vt:lpstr>Microsoft Azure</vt:lpstr>
      <vt:lpstr>Azure</vt:lpstr>
      <vt:lpstr>Azure Stack updates</vt:lpstr>
      <vt:lpstr>Consistency across the cloud and the edge</vt:lpstr>
      <vt:lpstr>Azure Hybrid Benefit</vt:lpstr>
      <vt:lpstr>Windows Server and SQL Server 2008/R2 on Azure</vt:lpstr>
      <vt:lpstr>Microsoft Azure</vt:lpstr>
      <vt:lpstr>Satya quote</vt:lpstr>
      <vt:lpstr>Open source timeline</vt:lpstr>
      <vt:lpstr>PowerPoint Presentation</vt:lpstr>
      <vt:lpstr>PowerPoint Presentation</vt:lpstr>
      <vt:lpstr>PowerPoint Presentation</vt:lpstr>
      <vt:lpstr>Azure supports the open source ecosystem</vt:lpstr>
      <vt:lpstr>Microsoft Azure</vt:lpstr>
      <vt:lpstr>Azure: Trusted</vt:lpstr>
      <vt:lpstr>Azure regions</vt:lpstr>
      <vt:lpstr>Unmatched security</vt:lpstr>
      <vt:lpstr>Global, secure and compliant</vt:lpstr>
      <vt:lpstr>Global, secure and compliant</vt:lpstr>
      <vt:lpstr>Global, secure and compliant</vt:lpstr>
      <vt:lpstr>Global, secure and compliant</vt:lpstr>
      <vt:lpstr>Azure covers 91 compliance offerings Azure has the deepest and most comprehensive compliance coverage in the industry</vt:lpstr>
      <vt:lpstr>Microsoft Azure</vt:lpstr>
      <vt:lpstr>Closing slide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 deck</dc:title>
  <dc:subject/>
  <dc:creator>riyazh@microsoft.com</dc:creator>
  <cp:keywords/>
  <dc:description>BDM and TDM audiences presentation is designed to deliver the end-to-end Azure story with key examples of recent and upcoming innovations.</dc:description>
  <cp:lastModifiedBy>Hyunsuk Shin</cp:lastModifiedBy>
  <cp:revision>3</cp:revision>
  <cp:lastPrinted>2014-06-04T14:54:40Z</cp:lastPrinted>
  <dcterms:created xsi:type="dcterms:W3CDTF">2018-02-12T20:14:24Z</dcterms:created>
  <dcterms:modified xsi:type="dcterms:W3CDTF">2019-04-30T07:13:41Z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8f836d30-dd51-4aac-8fa1-dee4350b0578</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Cloud|adc2fe87-c79a-4ded-a449-3f86b954069d;#20;#Microsoft Azure Domain|d600a391-d529-4311-892b-2c05c1ab2538;#37;#Sales, Marketing, Services Group|ecda8836-afa0-40aa-878e-630e18c8fc5c</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80;#Azure platform|df6aaec2-d07c-4319-b510-15a691aea35b;#26;#Azure|669a3112-5edf-444b-a003-630063601f07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31;#Azure Marketing|0958c357-5252-473f-8b4e-42f27525a99d;#34;#Worldwide Readiness|c6595b84-b463-470a-bb46-2a47364645be;#42;#Cloud + AI Marketing|4f75e184-e5aa-4234-a07f-b032d60df254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3066;#100 (beginner)|7d022d07-ff67-4af8-910d-8ea6b46b5908</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Readiness|c6595b84-b463-470a-bb46-2a47364645be;#42;#Cloud + AI Marketing|4f75e184-e5aa-4234-a07f-b032d60df254;#31;#Azure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Center|f6f45d27-6c93-466a-8cd5-2846af886eb9;#603;#Worldwide Inside Sales Readiness|3a4e01ea-907e-4f11-9b1b-2424e207e8d1;#434;#demonstrations|9d7e8b48-4bca-4e36-b42f-43a31858d57a</vt:lpwstr>
  </property>
  <property fmtid="{D5CDD505-2E9C-101B-9397-08002B2CF9AE}" pid="49" name="_docset_NoMedatataSyncRequired">
    <vt:lpwstr>False</vt:lpwstr>
  </property>
  <property fmtid="{D5CDD505-2E9C-101B-9397-08002B2CF9AE}" pid="50" name="SharedWithUsers">
    <vt:lpwstr>185560;#Mohamed Ramzy (International Business Service);#184218;#Karl-Johan Justesen;#155749;#Chanikarn Pronanun;#115052;#Nattamon Banterng;#155025;#Femi Idowu;#184199;#Karen Veldeman;#145315;#Bob Familiar;#27020;#Ahmed Youseph</vt:lpwstr>
  </property>
  <property fmtid="{D5CDD505-2E9C-101B-9397-08002B2CF9AE}" pid="51" name="AuthorIds_UIVersion_6656">
    <vt:lpwstr>10</vt:lpwstr>
  </property>
  <property fmtid="{D5CDD505-2E9C-101B-9397-08002B2CF9AE}" pid="52" name="AuthorIds_UIVersion_17408">
    <vt:lpwstr>10</vt:lpwstr>
  </property>
  <property fmtid="{D5CDD505-2E9C-101B-9397-08002B2CF9AE}" pid="53" name="AuthorIds_UIVersion_1536">
    <vt:lpwstr>10</vt:lpwstr>
  </property>
  <property fmtid="{D5CDD505-2E9C-101B-9397-08002B2CF9AE}" pid="54" name="AuthorIds_UIVersion_4096">
    <vt:lpwstr>10</vt:lpwstr>
  </property>
  <property fmtid="{D5CDD505-2E9C-101B-9397-08002B2CF9AE}" pid="55" name="AuthorIds_UIVersion_3072">
    <vt:lpwstr>10</vt:lpwstr>
  </property>
  <property fmtid="{D5CDD505-2E9C-101B-9397-08002B2CF9AE}" pid="56" name="AuthorIds_UIVersion_5120">
    <vt:lpwstr>38</vt:lpwstr>
  </property>
  <property fmtid="{D5CDD505-2E9C-101B-9397-08002B2CF9AE}" pid="57" name="Coowner">
    <vt:lpwstr>45;#i:0#.f|membership|v-anmarv@microsoft.com;#74;#i:0#.f|membership|v-brisch@microsoft.com;#47404;#i:0#.f|membership|v-chstin@microsoft.com;#2966;#i:0#.f|membership|tonyk@microsoft.com</vt:lpwstr>
  </property>
  <property fmtid="{D5CDD505-2E9C-101B-9397-08002B2CF9AE}" pid="58" name="FolderExtensions">
    <vt:lpwstr/>
  </property>
  <property fmtid="{D5CDD505-2E9C-101B-9397-08002B2CF9AE}" pid="59" name="Owner">
    <vt:lpwstr>39842</vt:lpwstr>
  </property>
  <property fmtid="{D5CDD505-2E9C-101B-9397-08002B2CF9AE}" pid="60" name="ConfidentialityTaxHTField0">
    <vt:lpwstr>customer ready|8986c41d-21c5-4f8f-8a12-ea4625b46858</vt:lpwstr>
  </property>
  <property fmtid="{D5CDD505-2E9C-101B-9397-08002B2CF9AE}" pid="61" name="ParentID1">
    <vt:lpwstr>G01KC-1-305</vt:lpwstr>
  </property>
  <property fmtid="{D5CDD505-2E9C-101B-9397-08002B2CF9AE}" pid="62" name="TaxCatchAll">
    <vt:lpwstr>34;#Worldwide Readiness|c6595b84-b463-470a-bb46-2a47364645be;#3066;#100|7d022d07-ff67-4af8-910d-8ea6b46b5908;#31;# Microsoft Azure Marketing|0958c357-5252-473f-8b4e-42f27525a99d;#169;#presentations|317da5a4-398e-4c38-b265-afd519770055;#26;# Azure|669a3112</vt:lpwstr>
  </property>
  <property fmtid="{D5CDD505-2E9C-101B-9397-08002B2CF9AE}" pid="63" name="i1b478372f814787abd313030b81fcb2">
    <vt:lpwstr>Executive Briefing Center|f6f45d27-6c93-466a-8cd5-2846af886eb9; Worldwide Inside Sales Readiness|3a4e01ea-907e-4f11-9b1b-2424e207e8d1; demonstrations|9d7e8b48-4bca-4e36-b42f-43a31858d57a</vt:lpwstr>
  </property>
  <property fmtid="{D5CDD505-2E9C-101B-9397-08002B2CF9AE}" pid="64" name="ef109fd36bcf4bcd9dd945731030600b">
    <vt:lpwstr/>
  </property>
  <property fmtid="{D5CDD505-2E9C-101B-9397-08002B2CF9AE}" pid="65" name="k21a64daf20d4502b2796a1c6b8ce6c8">
    <vt:lpwstr/>
  </property>
  <property fmtid="{D5CDD505-2E9C-101B-9397-08002B2CF9AE}" pid="66" name="hd9637eefc984b85b6097c6374e15725">
    <vt:lpwstr>presentations|317da5a4-398e-4c38-b265-afd519770055</vt:lpwstr>
  </property>
  <property fmtid="{D5CDD505-2E9C-101B-9397-08002B2CF9AE}" pid="67" name="ga0c0bf70a6644469c61b3efa7025301">
    <vt:lpwstr/>
  </property>
  <property fmtid="{D5CDD505-2E9C-101B-9397-08002B2CF9AE}" pid="68" name="TaxKeywordTaxHTField">
    <vt:lpwstr/>
  </property>
  <property fmtid="{D5CDD505-2E9C-101B-9397-08002B2CF9AE}" pid="69" name="b4224c12c78d42ea9b214de0badf8358">
    <vt:lpwstr>Worldwide Readiness|c6595b84-b463-470a-bb46-2a47364645be; Intelligent Cloud Marketing Group|4f75e184-e5aa-4234-a07f-b032d60df254; Microsoft Azure Marketing|0958c357-5252-473f-8b4e-42f27525a99d</vt:lpwstr>
  </property>
  <property fmtid="{D5CDD505-2E9C-101B-9397-08002B2CF9AE}" pid="70" name="b60f8d2dbb984f349d80d8196897f4d3">
    <vt:lpwstr/>
  </property>
  <property fmtid="{D5CDD505-2E9C-101B-9397-08002B2CF9AE}" pid="71" name="k20e0dfa74bf4e44818db03027b0ccd8">
    <vt:lpwstr/>
  </property>
  <property fmtid="{D5CDD505-2E9C-101B-9397-08002B2CF9AE}" pid="72" name="eb54ac91059940029a3cc8a4ff5af673">
    <vt:lpwstr>Intelligent Cloud|adc2fe87-c79a-4ded-a449-3f86b954069d; Microsoft Azure Domain|d600a391-d529-4311-892b-2c05c1ab2538; Sales, Marketing, Services Group|ecda8836-afa0-40aa-878e-630e18c8fc5c</vt:lpwstr>
  </property>
  <property fmtid="{D5CDD505-2E9C-101B-9397-08002B2CF9AE}" pid="73" name="l3c3ea61849e4288a8acc49bb5388e8c">
    <vt:lpwstr>Microsoft Azure Marketing|0958c357-5252-473f-8b4e-42f27525a99d; Worldwide Readiness|c6595b84-b463-470a-bb46-2a47364645be; Intelligent Cloud Marketing Group|4f75e184-e5aa-4234-a07f-b032d60df254</vt:lpwstr>
  </property>
  <property fmtid="{D5CDD505-2E9C-101B-9397-08002B2CF9AE}" pid="74" name="mb88723863e1404388ba3733387d48df">
    <vt:lpwstr/>
  </property>
  <property fmtid="{D5CDD505-2E9C-101B-9397-08002B2CF9AE}" pid="75" name="od9986d31974458fb3007746ec0bce5f">
    <vt:lpwstr/>
  </property>
  <property fmtid="{D5CDD505-2E9C-101B-9397-08002B2CF9AE}" pid="76" name="kf34bcdc8fc34e479d3f94c6210e8e27">
    <vt:lpwstr/>
  </property>
  <property fmtid="{D5CDD505-2E9C-101B-9397-08002B2CF9AE}" pid="77" name="bf80e81150e248c48aa8cffdf0021a1f">
    <vt:lpwstr>Azure platform|df6aaec2-d07c-4319-b510-15a691aea35b; Azure|669a3112-5edf-444b-a003-630063601f07</vt:lpwstr>
  </property>
  <property fmtid="{D5CDD505-2E9C-101B-9397-08002B2CF9AE}" pid="78" name="m6c7b4717b6346e6a075a59dd47eac69">
    <vt:lpwstr/>
  </property>
  <property fmtid="{D5CDD505-2E9C-101B-9397-08002B2CF9AE}" pid="79" name="m6d26e40ac264097a006193f92232ece">
    <vt:lpwstr>100|7d022d07-ff67-4af8-910d-8ea6b46b5908</vt:lpwstr>
  </property>
  <property fmtid="{D5CDD505-2E9C-101B-9397-08002B2CF9AE}" pid="80" name="i0d941ee1e744ffea7aeee9924c91cbb">
    <vt:lpwstr/>
  </property>
  <property fmtid="{D5CDD505-2E9C-101B-9397-08002B2CF9AE}" pid="81" name="ec5b2ad5c27b45fb8a00a1f27c7ce1ae">
    <vt:lpwstr/>
  </property>
  <property fmtid="{D5CDD505-2E9C-101B-9397-08002B2CF9AE}" pid="82" name="DocumentDescription">
    <vt:lpwstr>BDM and TDM audiences presentation is designed to deliver the end-to-end Azure story with key examples of recent and upcoming innovations.</vt:lpwstr>
  </property>
  <property fmtid="{D5CDD505-2E9C-101B-9397-08002B2CF9AE}" pid="83" name="CreatedBy">
    <vt:lpwstr/>
  </property>
  <property fmtid="{D5CDD505-2E9C-101B-9397-08002B2CF9AE}" pid="84" name="Update Parent Child Relation">
    <vt:lpwstr>, </vt:lpwstr>
  </property>
  <property fmtid="{D5CDD505-2E9C-101B-9397-08002B2CF9AE}" pid="85" name="Blogallday">
    <vt:bool>false</vt:bool>
  </property>
  <property fmtid="{D5CDD505-2E9C-101B-9397-08002B2CF9AE}" pid="86" name="FeaturedNews">
    <vt:bool>false</vt:bool>
  </property>
  <property fmtid="{D5CDD505-2E9C-101B-9397-08002B2CF9AE}" pid="87" name="Private">
    <vt:bool>true</vt:bool>
  </property>
  <property fmtid="{D5CDD505-2E9C-101B-9397-08002B2CF9AE}" pid="88" name="OAWF">
    <vt:lpwstr>, </vt:lpwstr>
  </property>
  <property fmtid="{D5CDD505-2E9C-101B-9397-08002B2CF9AE}" pid="89" name="Update Parent Child Relation(1)">
    <vt:lpwstr>, </vt:lpwstr>
  </property>
  <property fmtid="{D5CDD505-2E9C-101B-9397-08002B2CF9AE}" pid="90" name="KMWF">
    <vt:lpwstr>, </vt:lpwstr>
  </property>
  <property fmtid="{D5CDD505-2E9C-101B-9397-08002B2CF9AE}" pid="91" name="Hide Page Title">
    <vt:bool>true</vt:bool>
  </property>
  <property fmtid="{D5CDD505-2E9C-101B-9397-08002B2CF9AE}" pid="92" name="Support">
    <vt:lpwstr/>
  </property>
  <property fmtid="{D5CDD505-2E9C-101B-9397-08002B2CF9AE}" pid="93" name="SMSG Items">
    <vt:lpwstr/>
  </property>
  <property fmtid="{D5CDD505-2E9C-101B-9397-08002B2CF9AE}" pid="94" name="Solution Areas">
    <vt:lpwstr>3097;#Data and AI|60d86926-9fc6-4873-ad19-e15bf82160d7;#3093;#Business Applications|bc6a3471-5036-4c6f-8724-05bc21271c2e;#3089;#Applications and Infrastructure|f69679d5-ce87-4413-9040-82ea79c5c527</vt:lpwstr>
  </property>
  <property fmtid="{D5CDD505-2E9C-101B-9397-08002B2CF9AE}" pid="95" name="MSProfessions">
    <vt:lpwstr>3094;#Sales|72627068-acd7-4c1a-8b95-a0256be5dc9f;#3095;#Technical Sales|831f7989-43a4-4e48-852a-a5355978f47f;#3100;#Marketing|6bac43fe-835f-4207-8dba-9b6899aa3139</vt:lpwstr>
  </property>
</Properties>
</file>